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2000"/>
                </a:schemeClr>
              </a:gs>
              <a:gs pos="83000">
                <a:schemeClr val="accent1">
                  <a:lumMod val="45000"/>
                  <a:lumOff val="55000"/>
                  <a:alpha val="82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hyperlink" Target="https://tinyurl.com/y2gs4pen"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h1whd5e1"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Encourage</a:t>
            </a:r>
            <a:br>
              <a:rPr lang="en-US" dirty="0"/>
            </a:br>
            <a:r>
              <a:rPr lang="en-US" dirty="0"/>
              <a:t>One Another</a:t>
            </a:r>
          </a:p>
        </p:txBody>
      </p:sp>
      <p:sp>
        <p:nvSpPr>
          <p:cNvPr id="3" name="Subtitle 2"/>
          <p:cNvSpPr>
            <a:spLocks noGrp="1"/>
          </p:cNvSpPr>
          <p:nvPr>
            <p:ph type="subTitle" idx="1"/>
          </p:nvPr>
        </p:nvSpPr>
        <p:spPr>
          <a:xfrm>
            <a:off x="1524000" y="3869472"/>
            <a:ext cx="9144000" cy="1388327"/>
          </a:xfrm>
        </p:spPr>
        <p:txBody>
          <a:bodyPr/>
          <a:lstStyle/>
          <a:p>
            <a:r>
              <a:rPr lang="en-US" dirty="0"/>
              <a:t>August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B236-6C3F-45AC-9FB4-6D1DAE8AF5B6}"/>
              </a:ext>
            </a:extLst>
          </p:cNvPr>
          <p:cNvSpPr>
            <a:spLocks noGrp="1"/>
          </p:cNvSpPr>
          <p:nvPr>
            <p:ph type="title"/>
          </p:nvPr>
        </p:nvSpPr>
        <p:spPr/>
        <p:txBody>
          <a:bodyPr/>
          <a:lstStyle/>
          <a:p>
            <a:r>
              <a:rPr lang="en-US" dirty="0"/>
              <a:t>Living Consistent with New Life in Christ</a:t>
            </a:r>
          </a:p>
        </p:txBody>
      </p:sp>
      <p:sp>
        <p:nvSpPr>
          <p:cNvPr id="3" name="Content Placeholder 2">
            <a:extLst>
              <a:ext uri="{FF2B5EF4-FFF2-40B4-BE49-F238E27FC236}">
                <a16:creationId xmlns:a16="http://schemas.microsoft.com/office/drawing/2014/main" id="{D1FF6F90-DA55-432C-B034-6CB7F94BA351}"/>
              </a:ext>
            </a:extLst>
          </p:cNvPr>
          <p:cNvSpPr>
            <a:spLocks noGrp="1"/>
          </p:cNvSpPr>
          <p:nvPr>
            <p:ph idx="1"/>
          </p:nvPr>
        </p:nvSpPr>
        <p:spPr/>
        <p:txBody>
          <a:bodyPr/>
          <a:lstStyle/>
          <a:p>
            <a:r>
              <a:rPr lang="en-US" dirty="0"/>
              <a:t>The passage seems to say that it is possible to be angry without sin.  What kinds of problems can anger lead to if it becomes uncontrolled / abusive (physical, verbal, emotional)?</a:t>
            </a:r>
          </a:p>
          <a:p>
            <a:r>
              <a:rPr lang="en-US" dirty="0"/>
              <a:t>What do you think is the key to being angry but avoiding sin?</a:t>
            </a:r>
          </a:p>
          <a:p>
            <a:r>
              <a:rPr lang="en-US" dirty="0"/>
              <a:t>What do you think is involved in being “made new in the attitude of your minds”?</a:t>
            </a:r>
          </a:p>
        </p:txBody>
      </p:sp>
    </p:spTree>
    <p:extLst>
      <p:ext uri="{BB962C8B-B14F-4D97-AF65-F5344CB8AC3E}">
        <p14:creationId xmlns:p14="http://schemas.microsoft.com/office/powerpoint/2010/main" val="18028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4420-E09C-4A5A-8E3B-959E7CDAD3C2}"/>
              </a:ext>
            </a:extLst>
          </p:cNvPr>
          <p:cNvSpPr>
            <a:spLocks noGrp="1"/>
          </p:cNvSpPr>
          <p:nvPr>
            <p:ph type="title"/>
          </p:nvPr>
        </p:nvSpPr>
        <p:spPr/>
        <p:txBody>
          <a:bodyPr/>
          <a:lstStyle/>
          <a:p>
            <a:r>
              <a:rPr lang="en-US" dirty="0"/>
              <a:t>Living Consistent with New Life in Christ</a:t>
            </a:r>
          </a:p>
        </p:txBody>
      </p:sp>
      <p:sp>
        <p:nvSpPr>
          <p:cNvPr id="3" name="Content Placeholder 2">
            <a:extLst>
              <a:ext uri="{FF2B5EF4-FFF2-40B4-BE49-F238E27FC236}">
                <a16:creationId xmlns:a16="http://schemas.microsoft.com/office/drawing/2014/main" id="{9A3DC1E9-5EAE-445C-9965-9EC8A36C7DBF}"/>
              </a:ext>
            </a:extLst>
          </p:cNvPr>
          <p:cNvSpPr>
            <a:spLocks noGrp="1"/>
          </p:cNvSpPr>
          <p:nvPr>
            <p:ph idx="1"/>
          </p:nvPr>
        </p:nvSpPr>
        <p:spPr/>
        <p:txBody>
          <a:bodyPr/>
          <a:lstStyle/>
          <a:p>
            <a:r>
              <a:rPr lang="en-US" dirty="0"/>
              <a:t>What do you think Paul meant by “</a:t>
            </a:r>
            <a:r>
              <a:rPr lang="en-US" b="1" dirty="0"/>
              <a:t>deceitful</a:t>
            </a:r>
            <a:r>
              <a:rPr lang="en-US" dirty="0"/>
              <a:t> desires”?</a:t>
            </a:r>
          </a:p>
          <a:p>
            <a:r>
              <a:rPr lang="en-US" dirty="0"/>
              <a:t>What steps does one take to leave the past behind?</a:t>
            </a:r>
          </a:p>
          <a:p>
            <a:endParaRPr lang="en-US" dirty="0"/>
          </a:p>
        </p:txBody>
      </p:sp>
    </p:spTree>
    <p:extLst>
      <p:ext uri="{BB962C8B-B14F-4D97-AF65-F5344CB8AC3E}">
        <p14:creationId xmlns:p14="http://schemas.microsoft.com/office/powerpoint/2010/main" val="16737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79D4-F8A7-4A3D-A6B6-E6404B42C66E}"/>
              </a:ext>
            </a:extLst>
          </p:cNvPr>
          <p:cNvSpPr>
            <a:spLocks noGrp="1"/>
          </p:cNvSpPr>
          <p:nvPr>
            <p:ph type="title"/>
          </p:nvPr>
        </p:nvSpPr>
        <p:spPr/>
        <p:txBody>
          <a:bodyPr/>
          <a:lstStyle/>
          <a:p>
            <a:pPr algn="l"/>
            <a:r>
              <a:rPr lang="en-US" dirty="0"/>
              <a:t>Listen for important practices of the Christian life.</a:t>
            </a:r>
          </a:p>
        </p:txBody>
      </p:sp>
      <p:sp>
        <p:nvSpPr>
          <p:cNvPr id="3" name="Content Placeholder 2">
            <a:extLst>
              <a:ext uri="{FF2B5EF4-FFF2-40B4-BE49-F238E27FC236}">
                <a16:creationId xmlns:a16="http://schemas.microsoft.com/office/drawing/2014/main" id="{3AE575DD-73F0-43AE-8227-5098C8B8D9A7}"/>
              </a:ext>
            </a:extLst>
          </p:cNvPr>
          <p:cNvSpPr>
            <a:spLocks noGrp="1"/>
          </p:cNvSpPr>
          <p:nvPr>
            <p:ph idx="1"/>
          </p:nvPr>
        </p:nvSpPr>
        <p:spPr>
          <a:xfrm>
            <a:off x="1244600" y="2070099"/>
            <a:ext cx="9804400" cy="4081463"/>
          </a:xfrm>
        </p:spPr>
        <p:txBody>
          <a:bodyPr/>
          <a:lstStyle/>
          <a:p>
            <a:pPr marL="0" indent="0" algn="ctr">
              <a:buNone/>
            </a:pPr>
            <a:r>
              <a:rPr lang="en-US" dirty="0"/>
              <a:t>Ephesians 4:29-32 (NIV)  Do not let any unwholesome talk come out of your mouths, but only what is helpful for building others up according to their needs, that it may benefit those who listen. 30  And do not grieve the Holy Spirit of God, </a:t>
            </a:r>
          </a:p>
        </p:txBody>
      </p:sp>
    </p:spTree>
    <p:extLst>
      <p:ext uri="{BB962C8B-B14F-4D97-AF65-F5344CB8AC3E}">
        <p14:creationId xmlns:p14="http://schemas.microsoft.com/office/powerpoint/2010/main" val="13860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79D4-F8A7-4A3D-A6B6-E6404B42C66E}"/>
              </a:ext>
            </a:extLst>
          </p:cNvPr>
          <p:cNvSpPr>
            <a:spLocks noGrp="1"/>
          </p:cNvSpPr>
          <p:nvPr>
            <p:ph type="title"/>
          </p:nvPr>
        </p:nvSpPr>
        <p:spPr/>
        <p:txBody>
          <a:bodyPr/>
          <a:lstStyle/>
          <a:p>
            <a:pPr algn="l"/>
            <a:r>
              <a:rPr lang="en-US" dirty="0"/>
              <a:t>Listen for important practices of the Christian life.</a:t>
            </a:r>
          </a:p>
        </p:txBody>
      </p:sp>
      <p:sp>
        <p:nvSpPr>
          <p:cNvPr id="3" name="Content Placeholder 2">
            <a:extLst>
              <a:ext uri="{FF2B5EF4-FFF2-40B4-BE49-F238E27FC236}">
                <a16:creationId xmlns:a16="http://schemas.microsoft.com/office/drawing/2014/main" id="{3AE575DD-73F0-43AE-8227-5098C8B8D9A7}"/>
              </a:ext>
            </a:extLst>
          </p:cNvPr>
          <p:cNvSpPr>
            <a:spLocks noGrp="1"/>
          </p:cNvSpPr>
          <p:nvPr>
            <p:ph idx="1"/>
          </p:nvPr>
        </p:nvSpPr>
        <p:spPr>
          <a:xfrm>
            <a:off x="1244600" y="2070099"/>
            <a:ext cx="9804400" cy="4081463"/>
          </a:xfrm>
        </p:spPr>
        <p:txBody>
          <a:bodyPr/>
          <a:lstStyle/>
          <a:p>
            <a:pPr marL="0" indent="0" algn="ctr">
              <a:buNone/>
            </a:pPr>
            <a:r>
              <a:rPr lang="en-US" dirty="0"/>
              <a:t>with whom you were sealed for the day of redemption. 31  Get rid of all bitterness, rage and anger, brawling and slander, along with every form of malice. 32  Be kind and compassionate to one another, forgiving each other, just as in Christ God forgave you.</a:t>
            </a:r>
          </a:p>
        </p:txBody>
      </p:sp>
      <p:pic>
        <p:nvPicPr>
          <p:cNvPr id="5" name="Picture 4">
            <a:extLst>
              <a:ext uri="{FF2B5EF4-FFF2-40B4-BE49-F238E27FC236}">
                <a16:creationId xmlns:a16="http://schemas.microsoft.com/office/drawing/2014/main" id="{206B8261-B9BA-43EE-ADCA-A6A67378959E}"/>
              </a:ext>
            </a:extLst>
          </p:cNvPr>
          <p:cNvPicPr>
            <a:picLocks noChangeAspect="1"/>
          </p:cNvPicPr>
          <p:nvPr/>
        </p:nvPicPr>
        <p:blipFill>
          <a:blip r:embed="rId2">
            <a:duotone>
              <a:prstClr val="black"/>
              <a:schemeClr val="accent5">
                <a:tint val="45000"/>
                <a:satMod val="400000"/>
              </a:schemeClr>
            </a:duotone>
          </a:blip>
          <a:stretch>
            <a:fillRect/>
          </a:stretch>
        </p:blipFill>
        <p:spPr>
          <a:xfrm>
            <a:off x="4902338" y="5589605"/>
            <a:ext cx="2209524"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058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2CD3-E1AC-4C28-8E62-4125CAF0E892}"/>
              </a:ext>
            </a:extLst>
          </p:cNvPr>
          <p:cNvSpPr>
            <a:spLocks noGrp="1"/>
          </p:cNvSpPr>
          <p:nvPr>
            <p:ph type="title"/>
          </p:nvPr>
        </p:nvSpPr>
        <p:spPr/>
        <p:txBody>
          <a:bodyPr/>
          <a:lstStyle/>
          <a:p>
            <a:r>
              <a:rPr lang="en-US" dirty="0"/>
              <a:t>Encourage Others with Your Words</a:t>
            </a:r>
          </a:p>
        </p:txBody>
      </p:sp>
      <p:sp>
        <p:nvSpPr>
          <p:cNvPr id="3" name="Content Placeholder 2">
            <a:extLst>
              <a:ext uri="{FF2B5EF4-FFF2-40B4-BE49-F238E27FC236}">
                <a16:creationId xmlns:a16="http://schemas.microsoft.com/office/drawing/2014/main" id="{0CC13CEE-B37B-4C05-835B-0453883DAADD}"/>
              </a:ext>
            </a:extLst>
          </p:cNvPr>
          <p:cNvSpPr>
            <a:spLocks noGrp="1"/>
          </p:cNvSpPr>
          <p:nvPr>
            <p:ph idx="1"/>
          </p:nvPr>
        </p:nvSpPr>
        <p:spPr/>
        <p:txBody>
          <a:bodyPr/>
          <a:lstStyle/>
          <a:p>
            <a:r>
              <a:rPr lang="en-US" dirty="0"/>
              <a:t>What purpose should our words serve? </a:t>
            </a:r>
          </a:p>
          <a:p>
            <a:r>
              <a:rPr lang="en-US" dirty="0"/>
              <a:t>The unwholesome or “rotten” talk mentioned in the passage refers to trees that produce bad fruit.  What kinds of things might this mean besides profanity or obscenity?</a:t>
            </a:r>
          </a:p>
          <a:p>
            <a:r>
              <a:rPr lang="en-US" dirty="0"/>
              <a:t>How can unwholesome talk affect others negatively?</a:t>
            </a:r>
          </a:p>
        </p:txBody>
      </p:sp>
    </p:spTree>
    <p:extLst>
      <p:ext uri="{BB962C8B-B14F-4D97-AF65-F5344CB8AC3E}">
        <p14:creationId xmlns:p14="http://schemas.microsoft.com/office/powerpoint/2010/main" val="330793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8A8A-F656-4FD8-9CE9-026C155BDD51}"/>
              </a:ext>
            </a:extLst>
          </p:cNvPr>
          <p:cNvSpPr>
            <a:spLocks noGrp="1"/>
          </p:cNvSpPr>
          <p:nvPr>
            <p:ph type="title"/>
          </p:nvPr>
        </p:nvSpPr>
        <p:spPr/>
        <p:txBody>
          <a:bodyPr/>
          <a:lstStyle/>
          <a:p>
            <a:r>
              <a:rPr lang="en-US" dirty="0"/>
              <a:t>Encourage Others with Your Words</a:t>
            </a:r>
          </a:p>
        </p:txBody>
      </p:sp>
      <p:sp>
        <p:nvSpPr>
          <p:cNvPr id="3" name="Content Placeholder 2">
            <a:extLst>
              <a:ext uri="{FF2B5EF4-FFF2-40B4-BE49-F238E27FC236}">
                <a16:creationId xmlns:a16="http://schemas.microsoft.com/office/drawing/2014/main" id="{923B4EFF-426F-4CA9-82E8-61A5D954B50D}"/>
              </a:ext>
            </a:extLst>
          </p:cNvPr>
          <p:cNvSpPr>
            <a:spLocks noGrp="1"/>
          </p:cNvSpPr>
          <p:nvPr>
            <p:ph idx="1"/>
          </p:nvPr>
        </p:nvSpPr>
        <p:spPr/>
        <p:txBody>
          <a:bodyPr/>
          <a:lstStyle/>
          <a:p>
            <a:r>
              <a:rPr lang="en-US" dirty="0"/>
              <a:t>What are the positive  commands Paul gives here?</a:t>
            </a:r>
          </a:p>
          <a:p>
            <a:r>
              <a:rPr lang="en-US" dirty="0"/>
              <a:t>What are some keys to putting into practice Paul’s alternative … speaking what is helpful, building others up?</a:t>
            </a:r>
          </a:p>
        </p:txBody>
      </p:sp>
    </p:spTree>
    <p:extLst>
      <p:ext uri="{BB962C8B-B14F-4D97-AF65-F5344CB8AC3E}">
        <p14:creationId xmlns:p14="http://schemas.microsoft.com/office/powerpoint/2010/main" val="185689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C9AB-AC4B-4DBF-B6C7-F7292DDD02F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EF4F169-0C51-4A32-9958-886B36D265DF}"/>
              </a:ext>
            </a:extLst>
          </p:cNvPr>
          <p:cNvSpPr>
            <a:spLocks noGrp="1"/>
          </p:cNvSpPr>
          <p:nvPr>
            <p:ph idx="1"/>
          </p:nvPr>
        </p:nvSpPr>
        <p:spPr>
          <a:xfrm>
            <a:off x="838200" y="2082799"/>
            <a:ext cx="10515600" cy="4094163"/>
          </a:xfrm>
        </p:spPr>
        <p:txBody>
          <a:bodyPr/>
          <a:lstStyle/>
          <a:p>
            <a:r>
              <a:rPr lang="en-US" dirty="0"/>
              <a:t>Talk to God. </a:t>
            </a:r>
          </a:p>
          <a:p>
            <a:pPr lvl="1"/>
            <a:r>
              <a:rPr lang="en-US" dirty="0"/>
              <a:t>Through prayer, ask God to bring to  light any words, phrases, or patterns of speech that  you need to “put away.” </a:t>
            </a:r>
          </a:p>
          <a:p>
            <a:pPr lvl="1"/>
            <a:r>
              <a:rPr lang="en-US" dirty="0"/>
              <a:t>Ask God for the grace needed  to speak words of life and encouragement instead.</a:t>
            </a:r>
          </a:p>
          <a:p>
            <a:endParaRPr lang="en-US" dirty="0"/>
          </a:p>
          <a:p>
            <a:endParaRPr lang="en-US" dirty="0"/>
          </a:p>
        </p:txBody>
      </p:sp>
    </p:spTree>
    <p:extLst>
      <p:ext uri="{BB962C8B-B14F-4D97-AF65-F5344CB8AC3E}">
        <p14:creationId xmlns:p14="http://schemas.microsoft.com/office/powerpoint/2010/main" val="165935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C9AB-AC4B-4DBF-B6C7-F7292DDD02F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EF4F169-0C51-4A32-9958-886B36D265DF}"/>
              </a:ext>
            </a:extLst>
          </p:cNvPr>
          <p:cNvSpPr>
            <a:spLocks noGrp="1"/>
          </p:cNvSpPr>
          <p:nvPr>
            <p:ph idx="1"/>
          </p:nvPr>
        </p:nvSpPr>
        <p:spPr/>
        <p:txBody>
          <a:bodyPr/>
          <a:lstStyle/>
          <a:p>
            <a:r>
              <a:rPr lang="en-US" dirty="0"/>
              <a:t>Talk to yourself. </a:t>
            </a:r>
          </a:p>
          <a:p>
            <a:pPr lvl="1"/>
            <a:r>
              <a:rPr lang="en-US" dirty="0"/>
              <a:t>One of the best ways to “talk to  yourself” is speaking the Word of God to yourself. </a:t>
            </a:r>
          </a:p>
          <a:p>
            <a:pPr lvl="1"/>
            <a:r>
              <a:rPr lang="en-US" dirty="0"/>
              <a:t>In  that light, consider memorizing Ephesians 4:29: “</a:t>
            </a:r>
            <a:r>
              <a:rPr lang="en-US" i="1" dirty="0"/>
              <a:t>No  foul language should come from your mouth, but only  what is good for building up someone in need, so that  it gives grace to those who hear</a:t>
            </a:r>
            <a:r>
              <a:rPr lang="en-US" dirty="0"/>
              <a:t>.”</a:t>
            </a:r>
          </a:p>
          <a:p>
            <a:endParaRPr lang="en-US" dirty="0"/>
          </a:p>
        </p:txBody>
      </p:sp>
    </p:spTree>
    <p:extLst>
      <p:ext uri="{BB962C8B-B14F-4D97-AF65-F5344CB8AC3E}">
        <p14:creationId xmlns:p14="http://schemas.microsoft.com/office/powerpoint/2010/main" val="221790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C9AB-AC4B-4DBF-B6C7-F7292DDD02F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EF4F169-0C51-4A32-9958-886B36D265DF}"/>
              </a:ext>
            </a:extLst>
          </p:cNvPr>
          <p:cNvSpPr>
            <a:spLocks noGrp="1"/>
          </p:cNvSpPr>
          <p:nvPr>
            <p:ph idx="1"/>
          </p:nvPr>
        </p:nvSpPr>
        <p:spPr>
          <a:xfrm>
            <a:off x="838200" y="2146299"/>
            <a:ext cx="10515600" cy="4030663"/>
          </a:xfrm>
        </p:spPr>
        <p:txBody>
          <a:bodyPr/>
          <a:lstStyle/>
          <a:p>
            <a:r>
              <a:rPr lang="en-US" dirty="0"/>
              <a:t>Talk to others. </a:t>
            </a:r>
          </a:p>
          <a:p>
            <a:pPr lvl="1"/>
            <a:r>
              <a:rPr lang="en-US" dirty="0"/>
              <a:t>Identify three people who might be  encouraged by your words. </a:t>
            </a:r>
          </a:p>
          <a:p>
            <a:pPr lvl="1"/>
            <a:r>
              <a:rPr lang="en-US" dirty="0"/>
              <a:t>Write cards, craft emails,  send texts, or meet with each of them face to face to encourage them in their walk with Jesus.   </a:t>
            </a:r>
          </a:p>
          <a:p>
            <a:endParaRPr lang="en-US" dirty="0"/>
          </a:p>
        </p:txBody>
      </p:sp>
    </p:spTree>
    <p:extLst>
      <p:ext uri="{BB962C8B-B14F-4D97-AF65-F5344CB8AC3E}">
        <p14:creationId xmlns:p14="http://schemas.microsoft.com/office/powerpoint/2010/main" val="64613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E3A65-27D8-4F34-8BC8-CDD62FBC27FD}"/>
              </a:ext>
            </a:extLst>
          </p:cNvPr>
          <p:cNvSpPr>
            <a:spLocks noGrp="1"/>
          </p:cNvSpPr>
          <p:nvPr>
            <p:ph type="title"/>
          </p:nvPr>
        </p:nvSpPr>
        <p:spPr/>
        <p:txBody>
          <a:bodyPr/>
          <a:lstStyle/>
          <a:p>
            <a:r>
              <a:rPr lang="en-US" dirty="0"/>
              <a:t>Family Activities</a:t>
            </a:r>
          </a:p>
        </p:txBody>
      </p:sp>
      <p:pic>
        <p:nvPicPr>
          <p:cNvPr id="4098" name="Picture 1">
            <a:extLst>
              <a:ext uri="{FF2B5EF4-FFF2-40B4-BE49-F238E27FC236}">
                <a16:creationId xmlns:a16="http://schemas.microsoft.com/office/drawing/2014/main" id="{2787E10A-E7A2-4495-A728-C95002F37E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2100" y="2676943"/>
            <a:ext cx="3302975" cy="2152231"/>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C4BECE6-2898-4187-A4BF-15FF00FADC0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22196" y="2863879"/>
            <a:ext cx="1743607" cy="2349442"/>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81A5E156-A2DE-4F9C-877A-ABC21AD5E865}"/>
              </a:ext>
            </a:extLst>
          </p:cNvPr>
          <p:cNvSpPr/>
          <p:nvPr/>
        </p:nvSpPr>
        <p:spPr>
          <a:xfrm>
            <a:off x="3835400" y="1854200"/>
            <a:ext cx="4292600" cy="2082800"/>
          </a:xfrm>
          <a:prstGeom prst="wedgeRoundRectCallout">
            <a:avLst>
              <a:gd name="adj1" fmla="val -62758"/>
              <a:gd name="adj2" fmla="val 3201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 hope the clues are included in the crossword puzzle.  Well, in any case … BE ENCOURAGED!  You can do it.  And you’ll want to check out the other Family Activities at </a:t>
            </a:r>
            <a:r>
              <a:rPr lang="en-US" sz="1800" u="sng" dirty="0">
                <a:solidFill>
                  <a:srgbClr val="0563C1"/>
                </a:solidFill>
                <a:effectLst/>
                <a:latin typeface="Comic Sans MS" panose="030F0702030302020204" pitchFamily="66" charset="0"/>
                <a:ea typeface="Times New Roman" panose="02020603050405020304" pitchFamily="18" charset="0"/>
                <a:hlinkClick r:id="rId5"/>
              </a:rPr>
              <a:t>https://tinyurl.com/y2gs4pen</a:t>
            </a:r>
            <a:endParaRPr lang="en-US" dirty="0">
              <a:latin typeface="Comic Sans MS" panose="030F0702030302020204" pitchFamily="66" charset="0"/>
            </a:endParaRPr>
          </a:p>
        </p:txBody>
      </p:sp>
    </p:spTree>
    <p:extLst>
      <p:ext uri="{BB962C8B-B14F-4D97-AF65-F5344CB8AC3E}">
        <p14:creationId xmlns:p14="http://schemas.microsoft.com/office/powerpoint/2010/main" val="271254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F2916-267E-482D-9CCD-D7056E3A533B}"/>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D2484357-AA94-4FDD-912F-80D1A95A1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047" y="1262885"/>
            <a:ext cx="7084166" cy="4925995"/>
          </a:xfrm>
          <a:prstGeom prst="rect">
            <a:avLst/>
          </a:prstGeom>
        </p:spPr>
      </p:pic>
      <p:sp>
        <p:nvSpPr>
          <p:cNvPr id="7" name="TextBox 6">
            <a:extLst>
              <a:ext uri="{FF2B5EF4-FFF2-40B4-BE49-F238E27FC236}">
                <a16:creationId xmlns:a16="http://schemas.microsoft.com/office/drawing/2014/main" id="{4A07FE9C-9E49-480D-9E52-9AE55F01A618}"/>
              </a:ext>
            </a:extLst>
          </p:cNvPr>
          <p:cNvSpPr txBox="1"/>
          <p:nvPr/>
        </p:nvSpPr>
        <p:spPr>
          <a:xfrm>
            <a:off x="4358245" y="5818909"/>
            <a:ext cx="385948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61386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Encourage</a:t>
            </a:r>
            <a:br>
              <a:rPr lang="en-US" dirty="0"/>
            </a:br>
            <a:r>
              <a:rPr lang="en-US" dirty="0"/>
              <a:t>One Another</a:t>
            </a:r>
          </a:p>
        </p:txBody>
      </p:sp>
      <p:sp>
        <p:nvSpPr>
          <p:cNvPr id="3" name="Subtitle 2"/>
          <p:cNvSpPr>
            <a:spLocks noGrp="1"/>
          </p:cNvSpPr>
          <p:nvPr>
            <p:ph type="subTitle" idx="1"/>
          </p:nvPr>
        </p:nvSpPr>
        <p:spPr>
          <a:xfrm>
            <a:off x="1524000" y="3869472"/>
            <a:ext cx="9144000" cy="1388327"/>
          </a:xfrm>
        </p:spPr>
        <p:txBody>
          <a:bodyPr/>
          <a:lstStyle/>
          <a:p>
            <a:r>
              <a:rPr lang="en-US" dirty="0"/>
              <a:t>August 16</a:t>
            </a:r>
          </a:p>
        </p:txBody>
      </p:sp>
    </p:spTree>
    <p:extLst>
      <p:ext uri="{BB962C8B-B14F-4D97-AF65-F5344CB8AC3E}">
        <p14:creationId xmlns:p14="http://schemas.microsoft.com/office/powerpoint/2010/main" val="88614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EF819-6763-406B-8657-79B3C8E31B83}"/>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68F11CFF-5A31-44B3-AD4B-E009224143CE}"/>
              </a:ext>
            </a:extLst>
          </p:cNvPr>
          <p:cNvSpPr>
            <a:spLocks noGrp="1"/>
          </p:cNvSpPr>
          <p:nvPr>
            <p:ph idx="1"/>
          </p:nvPr>
        </p:nvSpPr>
        <p:spPr/>
        <p:txBody>
          <a:bodyPr/>
          <a:lstStyle/>
          <a:p>
            <a:r>
              <a:rPr lang="en-US" dirty="0"/>
              <a:t>How have you experienced the power of encouragement in your life?</a:t>
            </a:r>
          </a:p>
          <a:p>
            <a:endParaRPr lang="en-US" dirty="0"/>
          </a:p>
          <a:p>
            <a:r>
              <a:rPr lang="en-US" dirty="0">
                <a:solidFill>
                  <a:srgbClr val="C00000"/>
                </a:solidFill>
              </a:rPr>
              <a:t>We need the encouragement of others—and they need ours. </a:t>
            </a:r>
          </a:p>
          <a:p>
            <a:pPr lvl="1"/>
            <a:r>
              <a:rPr lang="en-US" dirty="0">
                <a:solidFill>
                  <a:srgbClr val="C00000"/>
                </a:solidFill>
              </a:rPr>
              <a:t>Today we study Paul’s comments on how that is especially true within the Body of Christ      </a:t>
            </a:r>
          </a:p>
          <a:p>
            <a:endParaRPr lang="en-US" dirty="0"/>
          </a:p>
        </p:txBody>
      </p:sp>
      <p:grpSp>
        <p:nvGrpSpPr>
          <p:cNvPr id="2" name="Group 1">
            <a:extLst>
              <a:ext uri="{FF2B5EF4-FFF2-40B4-BE49-F238E27FC236}">
                <a16:creationId xmlns:a16="http://schemas.microsoft.com/office/drawing/2014/main" id="{0A067D0C-5AA1-4388-B11E-D766AFD76B57}"/>
              </a:ext>
            </a:extLst>
          </p:cNvPr>
          <p:cNvGrpSpPr/>
          <p:nvPr/>
        </p:nvGrpSpPr>
        <p:grpSpPr>
          <a:xfrm>
            <a:off x="1781300" y="2814452"/>
            <a:ext cx="8894144" cy="2874818"/>
            <a:chOff x="1781300" y="2814452"/>
            <a:chExt cx="8894144" cy="2874818"/>
          </a:xfrm>
        </p:grpSpPr>
        <p:pic>
          <p:nvPicPr>
            <p:cNvPr id="1026" name="Picture 2" descr="Jan 14 A+ Earns a Free Choice Sticker! | When a student gets… | Flickr">
              <a:extLst>
                <a:ext uri="{FF2B5EF4-FFF2-40B4-BE49-F238E27FC236}">
                  <a16:creationId xmlns:a16="http://schemas.microsoft.com/office/drawing/2014/main" id="{76B0D820-CE61-4A39-8322-60C326BF76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49349">
              <a:off x="8719442" y="2814452"/>
              <a:ext cx="1956002" cy="2618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Good Job Smiley Face Inspirational Quotes Qiqi Emma Januar… | Flickr">
              <a:extLst>
                <a:ext uri="{FF2B5EF4-FFF2-40B4-BE49-F238E27FC236}">
                  <a16:creationId xmlns:a16="http://schemas.microsoft.com/office/drawing/2014/main" id="{2E8644C1-300F-4FCF-AA12-864581E69B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59" t="14158" r="9273" b="10513"/>
            <a:stretch/>
          </p:blipFill>
          <p:spPr bwMode="auto">
            <a:xfrm rot="21076487">
              <a:off x="1781300" y="3384467"/>
              <a:ext cx="2881608"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ongrats-im-very-proud-of-you | lconwaym | Flickr">
              <a:extLst>
                <a:ext uri="{FF2B5EF4-FFF2-40B4-BE49-F238E27FC236}">
                  <a16:creationId xmlns:a16="http://schemas.microsoft.com/office/drawing/2014/main" id="{28B9B7F7-1177-43DC-B4BF-3EC131B50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196" y="3348841"/>
              <a:ext cx="2311174" cy="2340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943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4EA3-61B8-4E9A-9B13-73D76D0055BE}"/>
              </a:ext>
            </a:extLst>
          </p:cNvPr>
          <p:cNvSpPr>
            <a:spLocks noGrp="1"/>
          </p:cNvSpPr>
          <p:nvPr>
            <p:ph type="title"/>
          </p:nvPr>
        </p:nvSpPr>
        <p:spPr/>
        <p:txBody>
          <a:bodyPr/>
          <a:lstStyle/>
          <a:p>
            <a:pPr algn="l"/>
            <a:r>
              <a:rPr lang="en-US" dirty="0"/>
              <a:t>Listen for Paul’s warning.</a:t>
            </a:r>
          </a:p>
        </p:txBody>
      </p:sp>
      <p:sp>
        <p:nvSpPr>
          <p:cNvPr id="3" name="Content Placeholder 2">
            <a:extLst>
              <a:ext uri="{FF2B5EF4-FFF2-40B4-BE49-F238E27FC236}">
                <a16:creationId xmlns:a16="http://schemas.microsoft.com/office/drawing/2014/main" id="{001E1801-6D20-4F36-A153-72FE1AAD3BD8}"/>
              </a:ext>
            </a:extLst>
          </p:cNvPr>
          <p:cNvSpPr>
            <a:spLocks noGrp="1"/>
          </p:cNvSpPr>
          <p:nvPr>
            <p:ph idx="1"/>
          </p:nvPr>
        </p:nvSpPr>
        <p:spPr/>
        <p:txBody>
          <a:bodyPr/>
          <a:lstStyle/>
          <a:p>
            <a:pPr marL="0" indent="0" algn="ctr">
              <a:buNone/>
            </a:pPr>
            <a:r>
              <a:rPr lang="en-US" dirty="0"/>
              <a:t>Ephesians 4:17-22 (NIV)   So I tell you this, and insist on it in the Lord, that you must no longer live as the Gentiles do, in the futility of their thinking. 18  They are darkened in their understanding and separated from the life of God because of the ignorance that is in them due to the hardening of their hearts. 19  Having lost all sensitivity, they have given themselves over to </a:t>
            </a:r>
          </a:p>
        </p:txBody>
      </p:sp>
    </p:spTree>
    <p:extLst>
      <p:ext uri="{BB962C8B-B14F-4D97-AF65-F5344CB8AC3E}">
        <p14:creationId xmlns:p14="http://schemas.microsoft.com/office/powerpoint/2010/main" val="15504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4EA3-61B8-4E9A-9B13-73D76D0055BE}"/>
              </a:ext>
            </a:extLst>
          </p:cNvPr>
          <p:cNvSpPr>
            <a:spLocks noGrp="1"/>
          </p:cNvSpPr>
          <p:nvPr>
            <p:ph type="title"/>
          </p:nvPr>
        </p:nvSpPr>
        <p:spPr/>
        <p:txBody>
          <a:bodyPr/>
          <a:lstStyle/>
          <a:p>
            <a:pPr algn="l"/>
            <a:r>
              <a:rPr lang="en-US" dirty="0"/>
              <a:t>Listen for Paul’s warning.</a:t>
            </a:r>
          </a:p>
        </p:txBody>
      </p:sp>
      <p:sp>
        <p:nvSpPr>
          <p:cNvPr id="3" name="Content Placeholder 2">
            <a:extLst>
              <a:ext uri="{FF2B5EF4-FFF2-40B4-BE49-F238E27FC236}">
                <a16:creationId xmlns:a16="http://schemas.microsoft.com/office/drawing/2014/main" id="{001E1801-6D20-4F36-A153-72FE1AAD3BD8}"/>
              </a:ext>
            </a:extLst>
          </p:cNvPr>
          <p:cNvSpPr>
            <a:spLocks noGrp="1"/>
          </p:cNvSpPr>
          <p:nvPr>
            <p:ph idx="1"/>
          </p:nvPr>
        </p:nvSpPr>
        <p:spPr>
          <a:xfrm>
            <a:off x="838200" y="1736725"/>
            <a:ext cx="10515600" cy="4351338"/>
          </a:xfrm>
        </p:spPr>
        <p:txBody>
          <a:bodyPr/>
          <a:lstStyle/>
          <a:p>
            <a:pPr marL="0" indent="0" algn="ctr">
              <a:buNone/>
            </a:pPr>
            <a:r>
              <a:rPr lang="en-US" dirty="0"/>
              <a:t>sensuality so as to indulge in every kind of impurity, with a continual lust for more. 20  You, however, did not come to know Christ that way. 21  Surely you heard of him and were taught in him in accordance with the truth that is in Jesus. 22  You were taught, with regard to your former way of life, to put off your old self, which is being corrupted by its deceitful desires;   </a:t>
            </a:r>
          </a:p>
        </p:txBody>
      </p:sp>
      <p:pic>
        <p:nvPicPr>
          <p:cNvPr id="5" name="Picture 4">
            <a:extLst>
              <a:ext uri="{FF2B5EF4-FFF2-40B4-BE49-F238E27FC236}">
                <a16:creationId xmlns:a16="http://schemas.microsoft.com/office/drawing/2014/main" id="{A0699875-4E13-472B-AA55-8750CC5F6116}"/>
              </a:ext>
            </a:extLst>
          </p:cNvPr>
          <p:cNvPicPr>
            <a:picLocks noChangeAspect="1"/>
          </p:cNvPicPr>
          <p:nvPr/>
        </p:nvPicPr>
        <p:blipFill>
          <a:blip r:embed="rId2">
            <a:duotone>
              <a:prstClr val="black"/>
              <a:schemeClr val="accent5">
                <a:tint val="45000"/>
                <a:satMod val="400000"/>
              </a:schemeClr>
            </a:duotone>
          </a:blip>
          <a:stretch>
            <a:fillRect/>
          </a:stretch>
        </p:blipFill>
        <p:spPr>
          <a:xfrm>
            <a:off x="5156338" y="5957905"/>
            <a:ext cx="2209524"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89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A585-1577-446C-A0DA-291CBC46C6CB}"/>
              </a:ext>
            </a:extLst>
          </p:cNvPr>
          <p:cNvSpPr>
            <a:spLocks noGrp="1"/>
          </p:cNvSpPr>
          <p:nvPr>
            <p:ph type="title"/>
          </p:nvPr>
        </p:nvSpPr>
        <p:spPr/>
        <p:txBody>
          <a:bodyPr/>
          <a:lstStyle/>
          <a:p>
            <a:r>
              <a:rPr lang="en-US" dirty="0"/>
              <a:t>Put Away Sinful Habits</a:t>
            </a:r>
          </a:p>
        </p:txBody>
      </p:sp>
      <p:sp>
        <p:nvSpPr>
          <p:cNvPr id="3" name="Content Placeholder 2">
            <a:extLst>
              <a:ext uri="{FF2B5EF4-FFF2-40B4-BE49-F238E27FC236}">
                <a16:creationId xmlns:a16="http://schemas.microsoft.com/office/drawing/2014/main" id="{CE2EA546-3BF3-4D11-B07D-00C5C89C475E}"/>
              </a:ext>
            </a:extLst>
          </p:cNvPr>
          <p:cNvSpPr>
            <a:spLocks noGrp="1"/>
          </p:cNvSpPr>
          <p:nvPr>
            <p:ph idx="1"/>
          </p:nvPr>
        </p:nvSpPr>
        <p:spPr/>
        <p:txBody>
          <a:bodyPr/>
          <a:lstStyle/>
          <a:p>
            <a:r>
              <a:rPr lang="en-US" dirty="0"/>
              <a:t>What warnings does Paul issue?     </a:t>
            </a:r>
          </a:p>
          <a:p>
            <a:r>
              <a:rPr lang="en-US" dirty="0"/>
              <a:t>Let’s list words and phrases Paul used to characterize the Gentile (pagan) lifestyle.  </a:t>
            </a:r>
          </a:p>
          <a:p>
            <a:r>
              <a:rPr lang="en-US" dirty="0"/>
              <a:t>How should the believer act differently? </a:t>
            </a:r>
          </a:p>
          <a:p>
            <a:r>
              <a:rPr lang="en-US" dirty="0"/>
              <a:t>What are some typical aspects of our old nature of which we struggle to rid ourselves?  </a:t>
            </a:r>
          </a:p>
          <a:p>
            <a:r>
              <a:rPr lang="en-US" dirty="0"/>
              <a:t>What makes “taking off the old self” so difficult?</a:t>
            </a:r>
          </a:p>
        </p:txBody>
      </p:sp>
    </p:spTree>
    <p:extLst>
      <p:ext uri="{BB962C8B-B14F-4D97-AF65-F5344CB8AC3E}">
        <p14:creationId xmlns:p14="http://schemas.microsoft.com/office/powerpoint/2010/main" val="31697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85F0-181C-4463-850A-3F74BEE0642E}"/>
              </a:ext>
            </a:extLst>
          </p:cNvPr>
          <p:cNvSpPr>
            <a:spLocks noGrp="1"/>
          </p:cNvSpPr>
          <p:nvPr>
            <p:ph type="title"/>
          </p:nvPr>
        </p:nvSpPr>
        <p:spPr/>
        <p:txBody>
          <a:bodyPr/>
          <a:lstStyle/>
          <a:p>
            <a:pPr algn="l"/>
            <a:r>
              <a:rPr lang="en-US" dirty="0"/>
              <a:t>Listen for changes evident when following Christ.</a:t>
            </a:r>
          </a:p>
        </p:txBody>
      </p:sp>
      <p:sp>
        <p:nvSpPr>
          <p:cNvPr id="3" name="Content Placeholder 2">
            <a:extLst>
              <a:ext uri="{FF2B5EF4-FFF2-40B4-BE49-F238E27FC236}">
                <a16:creationId xmlns:a16="http://schemas.microsoft.com/office/drawing/2014/main" id="{1620C99D-F20D-43E4-A4B8-E584F1AC0F28}"/>
              </a:ext>
            </a:extLst>
          </p:cNvPr>
          <p:cNvSpPr>
            <a:spLocks noGrp="1"/>
          </p:cNvSpPr>
          <p:nvPr>
            <p:ph idx="1"/>
          </p:nvPr>
        </p:nvSpPr>
        <p:spPr>
          <a:xfrm>
            <a:off x="838200" y="1943099"/>
            <a:ext cx="10515600" cy="4233863"/>
          </a:xfrm>
        </p:spPr>
        <p:txBody>
          <a:bodyPr/>
          <a:lstStyle/>
          <a:p>
            <a:pPr marL="0" indent="0" algn="ctr">
              <a:buNone/>
            </a:pPr>
            <a:r>
              <a:rPr lang="en-US" dirty="0"/>
              <a:t>Ephesians 4:23-28 (NIV)  to be made new in the attitude of your minds; 24  and to put on the new self, created to be like God in true righteousness and holiness. 25  Therefore each of you must put off falsehood and speak truthfully to his neighbor, for we are all members of one body. </a:t>
            </a:r>
          </a:p>
        </p:txBody>
      </p:sp>
    </p:spTree>
    <p:extLst>
      <p:ext uri="{BB962C8B-B14F-4D97-AF65-F5344CB8AC3E}">
        <p14:creationId xmlns:p14="http://schemas.microsoft.com/office/powerpoint/2010/main" val="41918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85F0-181C-4463-850A-3F74BEE0642E}"/>
              </a:ext>
            </a:extLst>
          </p:cNvPr>
          <p:cNvSpPr>
            <a:spLocks noGrp="1"/>
          </p:cNvSpPr>
          <p:nvPr>
            <p:ph type="title"/>
          </p:nvPr>
        </p:nvSpPr>
        <p:spPr/>
        <p:txBody>
          <a:bodyPr/>
          <a:lstStyle/>
          <a:p>
            <a:pPr algn="l"/>
            <a:r>
              <a:rPr lang="en-US" dirty="0"/>
              <a:t>Listen for changes evident when following Christ.</a:t>
            </a:r>
          </a:p>
        </p:txBody>
      </p:sp>
      <p:sp>
        <p:nvSpPr>
          <p:cNvPr id="3" name="Content Placeholder 2">
            <a:extLst>
              <a:ext uri="{FF2B5EF4-FFF2-40B4-BE49-F238E27FC236}">
                <a16:creationId xmlns:a16="http://schemas.microsoft.com/office/drawing/2014/main" id="{1620C99D-F20D-43E4-A4B8-E584F1AC0F28}"/>
              </a:ext>
            </a:extLst>
          </p:cNvPr>
          <p:cNvSpPr>
            <a:spLocks noGrp="1"/>
          </p:cNvSpPr>
          <p:nvPr>
            <p:ph idx="1"/>
          </p:nvPr>
        </p:nvSpPr>
        <p:spPr>
          <a:xfrm>
            <a:off x="838200" y="1943099"/>
            <a:ext cx="10515600" cy="4233863"/>
          </a:xfrm>
        </p:spPr>
        <p:txBody>
          <a:bodyPr/>
          <a:lstStyle/>
          <a:p>
            <a:pPr marL="0" indent="0" algn="ctr">
              <a:buNone/>
            </a:pPr>
            <a:r>
              <a:rPr lang="en-US" dirty="0"/>
              <a:t>"In your anger do not sin": Do not let the sun go down while you are still angry, 27  and do not give the devil a foothold. 28  He who has been stealing must steal no longer, but must work, doing something useful with his own hands, that he may have something to share with those in need.   </a:t>
            </a:r>
          </a:p>
        </p:txBody>
      </p:sp>
      <p:pic>
        <p:nvPicPr>
          <p:cNvPr id="5" name="Picture 4">
            <a:extLst>
              <a:ext uri="{FF2B5EF4-FFF2-40B4-BE49-F238E27FC236}">
                <a16:creationId xmlns:a16="http://schemas.microsoft.com/office/drawing/2014/main" id="{27B5A3F8-C26F-44DF-8B6F-DE054074A10C}"/>
              </a:ext>
            </a:extLst>
          </p:cNvPr>
          <p:cNvPicPr>
            <a:picLocks noChangeAspect="1"/>
          </p:cNvPicPr>
          <p:nvPr/>
        </p:nvPicPr>
        <p:blipFill>
          <a:blip r:embed="rId2">
            <a:duotone>
              <a:prstClr val="black"/>
              <a:schemeClr val="accent5">
                <a:tint val="45000"/>
                <a:satMod val="400000"/>
              </a:schemeClr>
            </a:duotone>
          </a:blip>
          <a:stretch>
            <a:fillRect/>
          </a:stretch>
        </p:blipFill>
        <p:spPr>
          <a:xfrm>
            <a:off x="5169038" y="5538805"/>
            <a:ext cx="2209524"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06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8F54-C681-4152-AD52-8209B07FAC31}"/>
              </a:ext>
            </a:extLst>
          </p:cNvPr>
          <p:cNvSpPr>
            <a:spLocks noGrp="1"/>
          </p:cNvSpPr>
          <p:nvPr>
            <p:ph type="title"/>
          </p:nvPr>
        </p:nvSpPr>
        <p:spPr/>
        <p:txBody>
          <a:bodyPr/>
          <a:lstStyle/>
          <a:p>
            <a:r>
              <a:rPr lang="en-US" dirty="0"/>
              <a:t>Living Consistent with New Life in Christ</a:t>
            </a:r>
          </a:p>
        </p:txBody>
      </p:sp>
      <p:sp>
        <p:nvSpPr>
          <p:cNvPr id="3" name="Content Placeholder 2">
            <a:extLst>
              <a:ext uri="{FF2B5EF4-FFF2-40B4-BE49-F238E27FC236}">
                <a16:creationId xmlns:a16="http://schemas.microsoft.com/office/drawing/2014/main" id="{562BD60F-C67B-48C6-9ADF-07FAC41F427A}"/>
              </a:ext>
            </a:extLst>
          </p:cNvPr>
          <p:cNvSpPr>
            <a:spLocks noGrp="1"/>
          </p:cNvSpPr>
          <p:nvPr>
            <p:ph idx="1"/>
          </p:nvPr>
        </p:nvSpPr>
        <p:spPr/>
        <p:txBody>
          <a:bodyPr/>
          <a:lstStyle/>
          <a:p>
            <a:r>
              <a:rPr lang="en-US" dirty="0"/>
              <a:t>What analogy does Paul complete here to describe the change in behavior between the old person without Christ and the new person with Christ?   </a:t>
            </a:r>
          </a:p>
          <a:p>
            <a:r>
              <a:rPr lang="en-US" dirty="0"/>
              <a:t>What are some specific changes in lifestyle addressed in these verses? </a:t>
            </a:r>
          </a:p>
          <a:p>
            <a:endParaRPr lang="en-US" dirty="0"/>
          </a:p>
          <a:p>
            <a:endParaRPr lang="en-US" dirty="0"/>
          </a:p>
        </p:txBody>
      </p:sp>
    </p:spTree>
    <p:extLst>
      <p:ext uri="{BB962C8B-B14F-4D97-AF65-F5344CB8AC3E}">
        <p14:creationId xmlns:p14="http://schemas.microsoft.com/office/powerpoint/2010/main" val="24342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996</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We Encourage One Another</vt:lpstr>
      <vt:lpstr>Video Introduction</vt:lpstr>
      <vt:lpstr>Think about it …</vt:lpstr>
      <vt:lpstr>Listen for Paul’s warning.</vt:lpstr>
      <vt:lpstr>Listen for Paul’s warning.</vt:lpstr>
      <vt:lpstr>Put Away Sinful Habits</vt:lpstr>
      <vt:lpstr>Listen for changes evident when following Christ.</vt:lpstr>
      <vt:lpstr>Listen for changes evident when following Christ.</vt:lpstr>
      <vt:lpstr>Living Consistent with New Life in Christ</vt:lpstr>
      <vt:lpstr>Living Consistent with New Life in Christ</vt:lpstr>
      <vt:lpstr>Living Consistent with New Life in Christ</vt:lpstr>
      <vt:lpstr>Listen for important practices of the Christian life.</vt:lpstr>
      <vt:lpstr>Listen for important practices of the Christian life.</vt:lpstr>
      <vt:lpstr>Encourage Others with Your Words</vt:lpstr>
      <vt:lpstr>Encourage Others with Your Words</vt:lpstr>
      <vt:lpstr>Application</vt:lpstr>
      <vt:lpstr>Application</vt:lpstr>
      <vt:lpstr>Application</vt:lpstr>
      <vt:lpstr>Family Activities</vt:lpstr>
      <vt:lpstr>We Encourage One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Encourage One Another</dc:title>
  <dc:creator>Steve Armstrong</dc:creator>
  <cp:lastModifiedBy>Steve Armstrong</cp:lastModifiedBy>
  <cp:revision>3</cp:revision>
  <dcterms:created xsi:type="dcterms:W3CDTF">2020-07-31T12:55:39Z</dcterms:created>
  <dcterms:modified xsi:type="dcterms:W3CDTF">2020-07-31T13:42:42Z</dcterms:modified>
</cp:coreProperties>
</file>