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ksjmn97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553c6bs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Walking with the Spirit</a:t>
            </a:r>
          </a:p>
        </p:txBody>
      </p:sp>
      <p:sp>
        <p:nvSpPr>
          <p:cNvPr id="3" name="Subtitle 2"/>
          <p:cNvSpPr>
            <a:spLocks noGrp="1"/>
          </p:cNvSpPr>
          <p:nvPr>
            <p:ph type="subTitle" idx="1"/>
          </p:nvPr>
        </p:nvSpPr>
        <p:spPr>
          <a:xfrm>
            <a:off x="1524000" y="3978234"/>
            <a:ext cx="9144000" cy="1279566"/>
          </a:xfrm>
        </p:spPr>
        <p:txBody>
          <a:bodyPr/>
          <a:lstStyle/>
          <a:p>
            <a:r>
              <a:rPr lang="en-US" dirty="0"/>
              <a:t>July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323A-EC47-2A32-94B9-43B0C80D8F63}"/>
              </a:ext>
            </a:extLst>
          </p:cNvPr>
          <p:cNvSpPr>
            <a:spLocks noGrp="1"/>
          </p:cNvSpPr>
          <p:nvPr>
            <p:ph type="title"/>
          </p:nvPr>
        </p:nvSpPr>
        <p:spPr>
          <a:xfrm>
            <a:off x="707136" y="365125"/>
            <a:ext cx="10924032" cy="1325563"/>
          </a:xfrm>
        </p:spPr>
        <p:txBody>
          <a:bodyPr/>
          <a:lstStyle/>
          <a:p>
            <a:pPr algn="l"/>
            <a:r>
              <a:rPr lang="en-US" dirty="0"/>
              <a:t>Listen for the results of walking in the flesh.</a:t>
            </a:r>
          </a:p>
        </p:txBody>
      </p:sp>
      <p:sp>
        <p:nvSpPr>
          <p:cNvPr id="3" name="Content Placeholder 2">
            <a:extLst>
              <a:ext uri="{FF2B5EF4-FFF2-40B4-BE49-F238E27FC236}">
                <a16:creationId xmlns:a16="http://schemas.microsoft.com/office/drawing/2014/main" id="{CF4CC03A-A48C-63D9-7D50-54390E3B744F}"/>
              </a:ext>
            </a:extLst>
          </p:cNvPr>
          <p:cNvSpPr>
            <a:spLocks noGrp="1"/>
          </p:cNvSpPr>
          <p:nvPr>
            <p:ph idx="1"/>
          </p:nvPr>
        </p:nvSpPr>
        <p:spPr>
          <a:xfrm>
            <a:off x="2058924" y="1984121"/>
            <a:ext cx="8220456" cy="4351338"/>
          </a:xfrm>
        </p:spPr>
        <p:txBody>
          <a:bodyPr/>
          <a:lstStyle/>
          <a:p>
            <a:pPr marL="0" indent="0" algn="ctr">
              <a:buNone/>
            </a:pPr>
            <a:r>
              <a:rPr lang="en-US" dirty="0"/>
              <a:t>Galatians 5:19-21 (NIV)  The acts of the sinful nature are obvious: sexual immorality, impurity and debauchery; 20  idolatry and witchcraft; hatred, discord, jealousy, fits of rage, selfish ambition, dissensions, factions </a:t>
            </a:r>
          </a:p>
        </p:txBody>
      </p:sp>
    </p:spTree>
    <p:extLst>
      <p:ext uri="{BB962C8B-B14F-4D97-AF65-F5344CB8AC3E}">
        <p14:creationId xmlns:p14="http://schemas.microsoft.com/office/powerpoint/2010/main" val="2033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323A-EC47-2A32-94B9-43B0C80D8F63}"/>
              </a:ext>
            </a:extLst>
          </p:cNvPr>
          <p:cNvSpPr>
            <a:spLocks noGrp="1"/>
          </p:cNvSpPr>
          <p:nvPr>
            <p:ph type="title"/>
          </p:nvPr>
        </p:nvSpPr>
        <p:spPr>
          <a:xfrm>
            <a:off x="707136" y="365125"/>
            <a:ext cx="10924032" cy="1325563"/>
          </a:xfrm>
        </p:spPr>
        <p:txBody>
          <a:bodyPr/>
          <a:lstStyle/>
          <a:p>
            <a:pPr algn="l"/>
            <a:r>
              <a:rPr lang="en-US" dirty="0"/>
              <a:t>Listen for the results of walking in the flesh.</a:t>
            </a:r>
          </a:p>
        </p:txBody>
      </p:sp>
      <p:sp>
        <p:nvSpPr>
          <p:cNvPr id="3" name="Content Placeholder 2">
            <a:extLst>
              <a:ext uri="{FF2B5EF4-FFF2-40B4-BE49-F238E27FC236}">
                <a16:creationId xmlns:a16="http://schemas.microsoft.com/office/drawing/2014/main" id="{CF4CC03A-A48C-63D9-7D50-54390E3B744F}"/>
              </a:ext>
            </a:extLst>
          </p:cNvPr>
          <p:cNvSpPr>
            <a:spLocks noGrp="1"/>
          </p:cNvSpPr>
          <p:nvPr>
            <p:ph idx="1"/>
          </p:nvPr>
        </p:nvSpPr>
        <p:spPr>
          <a:xfrm>
            <a:off x="2058924" y="1984121"/>
            <a:ext cx="8220456" cy="4351338"/>
          </a:xfrm>
        </p:spPr>
        <p:txBody>
          <a:bodyPr/>
          <a:lstStyle/>
          <a:p>
            <a:pPr marL="0" indent="0" algn="ctr">
              <a:buNone/>
            </a:pPr>
            <a:r>
              <a:rPr lang="en-US" dirty="0"/>
              <a:t>and envy; drunkenness, orgies, and the like. I warn you, as I did before, that those who live like this will not inherit the kingdom of God. </a:t>
            </a:r>
          </a:p>
        </p:txBody>
      </p:sp>
      <p:pic>
        <p:nvPicPr>
          <p:cNvPr id="4" name="Picture 3">
            <a:extLst>
              <a:ext uri="{FF2B5EF4-FFF2-40B4-BE49-F238E27FC236}">
                <a16:creationId xmlns:a16="http://schemas.microsoft.com/office/drawing/2014/main" id="{FFD6E4E1-89A1-A714-7E94-C0B1E3CE16D7}"/>
              </a:ext>
            </a:extLst>
          </p:cNvPr>
          <p:cNvPicPr>
            <a:picLocks noChangeAspect="1"/>
          </p:cNvPicPr>
          <p:nvPr/>
        </p:nvPicPr>
        <p:blipFill>
          <a:blip r:embed="rId2"/>
          <a:stretch>
            <a:fillRect/>
          </a:stretch>
        </p:blipFill>
        <p:spPr>
          <a:xfrm>
            <a:off x="5067428" y="4760623"/>
            <a:ext cx="205714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957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707C-35BF-64EA-E8B0-DF246091C95F}"/>
              </a:ext>
            </a:extLst>
          </p:cNvPr>
          <p:cNvSpPr>
            <a:spLocks noGrp="1"/>
          </p:cNvSpPr>
          <p:nvPr>
            <p:ph type="title"/>
          </p:nvPr>
        </p:nvSpPr>
        <p:spPr/>
        <p:txBody>
          <a:bodyPr/>
          <a:lstStyle/>
          <a:p>
            <a:r>
              <a:rPr lang="en-US" dirty="0"/>
              <a:t>Do Not Walk in the Flesh</a:t>
            </a:r>
          </a:p>
        </p:txBody>
      </p:sp>
      <p:sp>
        <p:nvSpPr>
          <p:cNvPr id="3" name="Content Placeholder 2">
            <a:extLst>
              <a:ext uri="{FF2B5EF4-FFF2-40B4-BE49-F238E27FC236}">
                <a16:creationId xmlns:a16="http://schemas.microsoft.com/office/drawing/2014/main" id="{5A94EE53-F990-C761-E019-568511B0A4A5}"/>
              </a:ext>
            </a:extLst>
          </p:cNvPr>
          <p:cNvSpPr>
            <a:spLocks noGrp="1"/>
          </p:cNvSpPr>
          <p:nvPr>
            <p:ph idx="1"/>
          </p:nvPr>
        </p:nvSpPr>
        <p:spPr/>
        <p:txBody>
          <a:bodyPr/>
          <a:lstStyle/>
          <a:p>
            <a:r>
              <a:rPr lang="en-US" dirty="0"/>
              <a:t>How can a person be identified as living in the flesh? </a:t>
            </a:r>
          </a:p>
          <a:p>
            <a:r>
              <a:rPr lang="en-US" dirty="0">
                <a:solidFill>
                  <a:srgbClr val="C00000"/>
                </a:solidFill>
              </a:rPr>
              <a:t>Note the actions, attitudes, and behaviors Paul identified as works of the flesh? </a:t>
            </a:r>
          </a:p>
          <a:p>
            <a:pPr lvl="1"/>
            <a:r>
              <a:rPr lang="en-US" dirty="0">
                <a:solidFill>
                  <a:srgbClr val="C00000"/>
                </a:solidFill>
              </a:rPr>
              <a:t>Sexual immorality, impurity, debauchery, idolatry, witchcraft, hatred, discord, jealousy …. and the like</a:t>
            </a:r>
          </a:p>
          <a:p>
            <a:r>
              <a:rPr lang="en-US" dirty="0"/>
              <a:t>How do we know Paul’s list not exhaustive?</a:t>
            </a:r>
          </a:p>
          <a:p>
            <a:pPr marL="0" indent="0">
              <a:buNone/>
            </a:pPr>
            <a:endParaRPr lang="en-US" dirty="0"/>
          </a:p>
        </p:txBody>
      </p:sp>
    </p:spTree>
    <p:extLst>
      <p:ext uri="{BB962C8B-B14F-4D97-AF65-F5344CB8AC3E}">
        <p14:creationId xmlns:p14="http://schemas.microsoft.com/office/powerpoint/2010/main" val="23116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F4C6-4C51-71DA-F3D2-0A1D1AFEE0C4}"/>
              </a:ext>
            </a:extLst>
          </p:cNvPr>
          <p:cNvSpPr>
            <a:spLocks noGrp="1"/>
          </p:cNvSpPr>
          <p:nvPr>
            <p:ph type="title"/>
          </p:nvPr>
        </p:nvSpPr>
        <p:spPr/>
        <p:txBody>
          <a:bodyPr/>
          <a:lstStyle/>
          <a:p>
            <a:r>
              <a:rPr lang="en-US" dirty="0"/>
              <a:t>Do Not Walk in the Flesh</a:t>
            </a:r>
          </a:p>
        </p:txBody>
      </p:sp>
      <p:sp>
        <p:nvSpPr>
          <p:cNvPr id="3" name="Content Placeholder 2">
            <a:extLst>
              <a:ext uri="{FF2B5EF4-FFF2-40B4-BE49-F238E27FC236}">
                <a16:creationId xmlns:a16="http://schemas.microsoft.com/office/drawing/2014/main" id="{53DD1F41-5657-4DAB-202E-E292C0B9705B}"/>
              </a:ext>
            </a:extLst>
          </p:cNvPr>
          <p:cNvSpPr>
            <a:spLocks noGrp="1"/>
          </p:cNvSpPr>
          <p:nvPr>
            <p:ph idx="1"/>
          </p:nvPr>
        </p:nvSpPr>
        <p:spPr/>
        <p:txBody>
          <a:bodyPr/>
          <a:lstStyle/>
          <a:p>
            <a:r>
              <a:rPr lang="en-US" dirty="0"/>
              <a:t>Note the two sins that have to do with the spiritual realm – </a:t>
            </a:r>
            <a:r>
              <a:rPr lang="en-US" i="1" dirty="0"/>
              <a:t>idolatry</a:t>
            </a:r>
            <a:r>
              <a:rPr lang="en-US" dirty="0"/>
              <a:t> and </a:t>
            </a:r>
            <a:r>
              <a:rPr lang="en-US" i="1" dirty="0"/>
              <a:t>witchcraft</a:t>
            </a:r>
            <a:r>
              <a:rPr lang="en-US" dirty="0"/>
              <a:t>.  Most of us don’t burn incense to ceramic images.  So, how might even a Christian family get caught up in idols or witchcraft?</a:t>
            </a:r>
          </a:p>
          <a:p>
            <a:r>
              <a:rPr lang="en-US" dirty="0"/>
              <a:t>Why or how do acts of the sinful nature tend to entangle us? </a:t>
            </a:r>
          </a:p>
        </p:txBody>
      </p:sp>
      <p:graphicFrame>
        <p:nvGraphicFramePr>
          <p:cNvPr id="4" name="Table 4">
            <a:extLst>
              <a:ext uri="{FF2B5EF4-FFF2-40B4-BE49-F238E27FC236}">
                <a16:creationId xmlns:a16="http://schemas.microsoft.com/office/drawing/2014/main" id="{CA433EE2-3BBC-D6FD-E81E-22EA7B33D2BA}"/>
              </a:ext>
            </a:extLst>
          </p:cNvPr>
          <p:cNvGraphicFramePr>
            <a:graphicFrameLocks noGrp="1"/>
          </p:cNvGraphicFramePr>
          <p:nvPr>
            <p:extLst>
              <p:ext uri="{D42A27DB-BD31-4B8C-83A1-F6EECF244321}">
                <p14:modId xmlns:p14="http://schemas.microsoft.com/office/powerpoint/2010/main" val="1231969493"/>
              </p:ext>
            </p:extLst>
          </p:nvPr>
        </p:nvGraphicFramePr>
        <p:xfrm>
          <a:off x="961482" y="4468464"/>
          <a:ext cx="10392318" cy="1463040"/>
        </p:xfrm>
        <a:graphic>
          <a:graphicData uri="http://schemas.openxmlformats.org/drawingml/2006/table">
            <a:tbl>
              <a:tblPr firstRow="1" bandRow="1">
                <a:tableStyleId>{5C22544A-7EE6-4342-B048-85BDC9FD1C3A}</a:tableStyleId>
              </a:tblPr>
              <a:tblGrid>
                <a:gridCol w="5196159">
                  <a:extLst>
                    <a:ext uri="{9D8B030D-6E8A-4147-A177-3AD203B41FA5}">
                      <a16:colId xmlns:a16="http://schemas.microsoft.com/office/drawing/2014/main" val="3543876528"/>
                    </a:ext>
                  </a:extLst>
                </a:gridCol>
                <a:gridCol w="5196159">
                  <a:extLst>
                    <a:ext uri="{9D8B030D-6E8A-4147-A177-3AD203B41FA5}">
                      <a16:colId xmlns:a16="http://schemas.microsoft.com/office/drawing/2014/main" val="1995610270"/>
                    </a:ext>
                  </a:extLst>
                </a:gridCol>
              </a:tblGrid>
              <a:tr h="370840">
                <a:tc>
                  <a:txBody>
                    <a:bodyPr/>
                    <a:lstStyle/>
                    <a:p>
                      <a:pPr algn="ctr"/>
                      <a:r>
                        <a:rPr lang="en-US" sz="2800" dirty="0"/>
                        <a:t>Idols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Witchcraft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2061405"/>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768747"/>
                  </a:ext>
                </a:extLst>
              </a:tr>
            </a:tbl>
          </a:graphicData>
        </a:graphic>
      </p:graphicFrame>
    </p:spTree>
    <p:extLst>
      <p:ext uri="{BB962C8B-B14F-4D97-AF65-F5344CB8AC3E}">
        <p14:creationId xmlns:p14="http://schemas.microsoft.com/office/powerpoint/2010/main" val="307185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4D1A-CDD8-B7E9-945F-4427392C0A8B}"/>
              </a:ext>
            </a:extLst>
          </p:cNvPr>
          <p:cNvSpPr>
            <a:spLocks noGrp="1"/>
          </p:cNvSpPr>
          <p:nvPr>
            <p:ph type="title"/>
          </p:nvPr>
        </p:nvSpPr>
        <p:spPr/>
        <p:txBody>
          <a:bodyPr/>
          <a:lstStyle/>
          <a:p>
            <a:pPr algn="l"/>
            <a:r>
              <a:rPr lang="en-US" dirty="0"/>
              <a:t>Listen for Christlike attributes.</a:t>
            </a:r>
          </a:p>
        </p:txBody>
      </p:sp>
      <p:sp>
        <p:nvSpPr>
          <p:cNvPr id="3" name="Content Placeholder 2">
            <a:extLst>
              <a:ext uri="{FF2B5EF4-FFF2-40B4-BE49-F238E27FC236}">
                <a16:creationId xmlns:a16="http://schemas.microsoft.com/office/drawing/2014/main" id="{56320AD2-A97A-EE21-0C5B-41E95E6481C1}"/>
              </a:ext>
            </a:extLst>
          </p:cNvPr>
          <p:cNvSpPr>
            <a:spLocks noGrp="1"/>
          </p:cNvSpPr>
          <p:nvPr>
            <p:ph idx="1"/>
          </p:nvPr>
        </p:nvSpPr>
        <p:spPr/>
        <p:txBody>
          <a:bodyPr/>
          <a:lstStyle/>
          <a:p>
            <a:pPr marL="0" indent="0" algn="ctr">
              <a:buNone/>
            </a:pPr>
            <a:r>
              <a:rPr lang="en-US" dirty="0"/>
              <a:t>Galatians 5:22-25 (NIV)   But the fruit of the Spirit is love, joy, peace, patience, kindness, goodness, faithfulness, 23  gentleness and self-control. Against such things there is no law. 24  Those who belong to Christ Jesus have crucified the sinful nature with its passions and desires. 25  Since we live by the Spirit, let us keep in step with the Spirit.</a:t>
            </a:r>
          </a:p>
        </p:txBody>
      </p:sp>
      <p:pic>
        <p:nvPicPr>
          <p:cNvPr id="4" name="Picture 3">
            <a:extLst>
              <a:ext uri="{FF2B5EF4-FFF2-40B4-BE49-F238E27FC236}">
                <a16:creationId xmlns:a16="http://schemas.microsoft.com/office/drawing/2014/main" id="{C54F92B2-0595-AB3A-FAA7-058B1F6B47E7}"/>
              </a:ext>
            </a:extLst>
          </p:cNvPr>
          <p:cNvPicPr>
            <a:picLocks noChangeAspect="1"/>
          </p:cNvPicPr>
          <p:nvPr/>
        </p:nvPicPr>
        <p:blipFill>
          <a:blip r:embed="rId2"/>
          <a:stretch>
            <a:fillRect/>
          </a:stretch>
        </p:blipFill>
        <p:spPr>
          <a:xfrm>
            <a:off x="5067428" y="5708476"/>
            <a:ext cx="205714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48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D777-52E2-34A5-D489-74A627BD762A}"/>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C0169EBD-7FAB-BEB7-8D39-1C1F3E800DA7}"/>
              </a:ext>
            </a:extLst>
          </p:cNvPr>
          <p:cNvSpPr>
            <a:spLocks noGrp="1"/>
          </p:cNvSpPr>
          <p:nvPr>
            <p:ph idx="1"/>
          </p:nvPr>
        </p:nvSpPr>
        <p:spPr/>
        <p:txBody>
          <a:bodyPr/>
          <a:lstStyle/>
          <a:p>
            <a:r>
              <a:rPr lang="en-US" dirty="0"/>
              <a:t>How does the concept of the fruit of the Spirit differ from the concept of the “works” of the flesh?</a:t>
            </a:r>
          </a:p>
          <a:p>
            <a:r>
              <a:rPr lang="en-US" dirty="0"/>
              <a:t>If we have life in the Spirit, then what difference should that make in the way we live? </a:t>
            </a:r>
          </a:p>
        </p:txBody>
      </p:sp>
      <p:pic>
        <p:nvPicPr>
          <p:cNvPr id="4" name="Picture 3" descr="A white chair with a cross on it&#10;&#10;Description automatically generated with low confidence">
            <a:extLst>
              <a:ext uri="{FF2B5EF4-FFF2-40B4-BE49-F238E27FC236}">
                <a16:creationId xmlns:a16="http://schemas.microsoft.com/office/drawing/2014/main" id="{3A7F1EB5-E44B-C4B6-427B-342D43815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4924" y="4243703"/>
            <a:ext cx="2122217" cy="2068197"/>
          </a:xfrm>
          <a:prstGeom prst="rect">
            <a:avLst/>
          </a:prstGeom>
        </p:spPr>
      </p:pic>
    </p:spTree>
    <p:extLst>
      <p:ext uri="{BB962C8B-B14F-4D97-AF65-F5344CB8AC3E}">
        <p14:creationId xmlns:p14="http://schemas.microsoft.com/office/powerpoint/2010/main" val="132929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78A9-6693-1CB7-4218-D014A74506F0}"/>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08007DB0-AB4D-13C4-513B-163682175858}"/>
              </a:ext>
            </a:extLst>
          </p:cNvPr>
          <p:cNvSpPr>
            <a:spLocks noGrp="1"/>
          </p:cNvSpPr>
          <p:nvPr>
            <p:ph idx="1"/>
          </p:nvPr>
        </p:nvSpPr>
        <p:spPr/>
        <p:txBody>
          <a:bodyPr/>
          <a:lstStyle/>
          <a:p>
            <a:r>
              <a:rPr lang="en-US" dirty="0"/>
              <a:t>Paul says the </a:t>
            </a:r>
            <a:r>
              <a:rPr lang="en-US" i="1" dirty="0"/>
              <a:t>sinful nature </a:t>
            </a:r>
            <a:r>
              <a:rPr lang="en-US" dirty="0"/>
              <a:t>with its affections and lusts of the flesh has been </a:t>
            </a:r>
            <a:r>
              <a:rPr lang="en-US" i="1" dirty="0"/>
              <a:t>crucified</a:t>
            </a:r>
            <a:r>
              <a:rPr lang="en-US" dirty="0"/>
              <a:t>.</a:t>
            </a:r>
          </a:p>
          <a:p>
            <a:pPr lvl="1"/>
            <a:r>
              <a:rPr lang="en-US" i="1" dirty="0"/>
              <a:t>Or don't you know that all of us who were baptized into Christ Jesus were baptized into his death?   We were therefore buried with him through baptism into death in order that, just as Christ was raised from the dead through the glory of the Father, we too may live a new life.   Romans 6:3,4 (NIV)</a:t>
            </a:r>
          </a:p>
          <a:p>
            <a:endParaRPr lang="en-US" dirty="0"/>
          </a:p>
          <a:p>
            <a:endParaRPr lang="en-US" dirty="0"/>
          </a:p>
        </p:txBody>
      </p:sp>
    </p:spTree>
    <p:extLst>
      <p:ext uri="{BB962C8B-B14F-4D97-AF65-F5344CB8AC3E}">
        <p14:creationId xmlns:p14="http://schemas.microsoft.com/office/powerpoint/2010/main" val="184115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35E6-99FE-0A7A-D645-5CDADFE24A77}"/>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EA4A5809-A7F3-C249-9040-B81CA36453EA}"/>
              </a:ext>
            </a:extLst>
          </p:cNvPr>
          <p:cNvSpPr>
            <a:spLocks noGrp="1"/>
          </p:cNvSpPr>
          <p:nvPr>
            <p:ph idx="1"/>
          </p:nvPr>
        </p:nvSpPr>
        <p:spPr/>
        <p:txBody>
          <a:bodyPr/>
          <a:lstStyle/>
          <a:p>
            <a:r>
              <a:rPr lang="en-US" dirty="0">
                <a:solidFill>
                  <a:srgbClr val="C00000"/>
                </a:solidFill>
              </a:rPr>
              <a:t>Our sinful nature died on the cross with Jesus.</a:t>
            </a:r>
          </a:p>
          <a:p>
            <a:r>
              <a:rPr lang="en-US" dirty="0">
                <a:solidFill>
                  <a:srgbClr val="C00000"/>
                </a:solidFill>
              </a:rPr>
              <a:t>We must appropriate that reality, that Truth as an act of faith.</a:t>
            </a:r>
          </a:p>
          <a:p>
            <a:r>
              <a:rPr lang="en-US" dirty="0">
                <a:solidFill>
                  <a:srgbClr val="C00000"/>
                </a:solidFill>
              </a:rPr>
              <a:t>We need not yield or pay attention to that old nature which is dead.</a:t>
            </a:r>
          </a:p>
          <a:p>
            <a:r>
              <a:rPr lang="en-US" dirty="0">
                <a:solidFill>
                  <a:srgbClr val="C00000"/>
                </a:solidFill>
              </a:rPr>
              <a:t>Instead, we have a new nature that God seeks to control, He wants to sit on the “throne” of your life</a:t>
            </a:r>
          </a:p>
          <a:p>
            <a:endParaRPr lang="en-US" dirty="0"/>
          </a:p>
        </p:txBody>
      </p:sp>
    </p:spTree>
    <p:extLst>
      <p:ext uri="{BB962C8B-B14F-4D97-AF65-F5344CB8AC3E}">
        <p14:creationId xmlns:p14="http://schemas.microsoft.com/office/powerpoint/2010/main" val="282916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224A-A0B7-DFEF-637A-203466877111}"/>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70A23C5F-D894-25B7-9C8F-77087FCEB1DA}"/>
              </a:ext>
            </a:extLst>
          </p:cNvPr>
          <p:cNvSpPr>
            <a:spLocks noGrp="1"/>
          </p:cNvSpPr>
          <p:nvPr>
            <p:ph idx="1"/>
          </p:nvPr>
        </p:nvSpPr>
        <p:spPr/>
        <p:txBody>
          <a:bodyPr/>
          <a:lstStyle/>
          <a:p>
            <a:r>
              <a:rPr lang="en-US" dirty="0"/>
              <a:t>What are the benefits of God’s Spirit producing Christlike character one’s life? </a:t>
            </a:r>
          </a:p>
          <a:p>
            <a:r>
              <a:rPr lang="en-US" dirty="0"/>
              <a:t>How do you respond to a young person who has just heard a sermon on the Fruit of the Spirit and says, “This week I’ll work on being more loving, next week I’ll try to be more joyful, and after that, each week I’ll work hard of each of the other spiritual fruit.”</a:t>
            </a:r>
          </a:p>
        </p:txBody>
      </p:sp>
    </p:spTree>
    <p:extLst>
      <p:ext uri="{BB962C8B-B14F-4D97-AF65-F5344CB8AC3E}">
        <p14:creationId xmlns:p14="http://schemas.microsoft.com/office/powerpoint/2010/main" val="388831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3B45-60A1-A5AC-7AF8-9A23C9062754}"/>
              </a:ext>
            </a:extLst>
          </p:cNvPr>
          <p:cNvSpPr>
            <a:spLocks noGrp="1"/>
          </p:cNvSpPr>
          <p:nvPr>
            <p:ph type="title"/>
          </p:nvPr>
        </p:nvSpPr>
        <p:spPr/>
        <p:txBody>
          <a:bodyPr/>
          <a:lstStyle/>
          <a:p>
            <a:r>
              <a:rPr lang="en-US" dirty="0"/>
              <a:t>Walking by the Spirit</a:t>
            </a:r>
          </a:p>
        </p:txBody>
      </p:sp>
      <p:sp>
        <p:nvSpPr>
          <p:cNvPr id="3" name="Content Placeholder 2">
            <a:extLst>
              <a:ext uri="{FF2B5EF4-FFF2-40B4-BE49-F238E27FC236}">
                <a16:creationId xmlns:a16="http://schemas.microsoft.com/office/drawing/2014/main" id="{8EA0DE4F-03CC-E212-7CD9-267FF617921D}"/>
              </a:ext>
            </a:extLst>
          </p:cNvPr>
          <p:cNvSpPr>
            <a:spLocks noGrp="1"/>
          </p:cNvSpPr>
          <p:nvPr>
            <p:ph idx="1"/>
          </p:nvPr>
        </p:nvSpPr>
        <p:spPr>
          <a:xfrm>
            <a:off x="838200" y="2152185"/>
            <a:ext cx="10515600" cy="4024778"/>
          </a:xfrm>
        </p:spPr>
        <p:txBody>
          <a:bodyPr/>
          <a:lstStyle/>
          <a:p>
            <a:r>
              <a:rPr lang="en-US" dirty="0"/>
              <a:t>What are some practical ways believers can keep in step with the Spirit?</a:t>
            </a:r>
          </a:p>
        </p:txBody>
      </p:sp>
    </p:spTree>
    <p:extLst>
      <p:ext uri="{BB962C8B-B14F-4D97-AF65-F5344CB8AC3E}">
        <p14:creationId xmlns:p14="http://schemas.microsoft.com/office/powerpoint/2010/main" val="140145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9433AB-741C-D41C-EC24-F398D48121DF}"/>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D90A2AB-1535-17A5-C9FF-076C9EFD2578}"/>
              </a:ext>
            </a:extLst>
          </p:cNvPr>
          <p:cNvGrpSpPr/>
          <p:nvPr/>
        </p:nvGrpSpPr>
        <p:grpSpPr>
          <a:xfrm>
            <a:off x="2849598" y="1531916"/>
            <a:ext cx="6492803" cy="4320453"/>
            <a:chOff x="2849598" y="1531916"/>
            <a:chExt cx="6492803" cy="4320453"/>
          </a:xfrm>
        </p:grpSpPr>
        <p:pic>
          <p:nvPicPr>
            <p:cNvPr id="6" name="Picture 5">
              <a:extLst>
                <a:ext uri="{FF2B5EF4-FFF2-40B4-BE49-F238E27FC236}">
                  <a16:creationId xmlns:a16="http://schemas.microsoft.com/office/drawing/2014/main" id="{67086720-6067-B335-34D9-F584DCD36DDC}"/>
                </a:ext>
              </a:extLst>
            </p:cNvPr>
            <p:cNvPicPr>
              <a:picLocks noChangeAspect="1"/>
            </p:cNvPicPr>
            <p:nvPr/>
          </p:nvPicPr>
          <p:blipFill>
            <a:blip r:embed="rId2"/>
            <a:stretch>
              <a:fillRect/>
            </a:stretch>
          </p:blipFill>
          <p:spPr>
            <a:xfrm>
              <a:off x="3238857" y="1776619"/>
              <a:ext cx="5714286" cy="3304762"/>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197F1C0C-8E3A-0493-2F72-A642056A2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1916"/>
              <a:ext cx="6492803" cy="4320453"/>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8EEC346-2E34-3930-829A-333DC14EFAE3}"/>
              </a:ext>
            </a:extLst>
          </p:cNvPr>
          <p:cNvSpPr txBox="1"/>
          <p:nvPr/>
        </p:nvSpPr>
        <p:spPr>
          <a:xfrm>
            <a:off x="4334494" y="5852369"/>
            <a:ext cx="362197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19278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CBB7-FB35-5BC8-8277-B82BADE6AFB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D5AAEA9-E9DE-8BA1-07EC-7EF369569F5E}"/>
              </a:ext>
            </a:extLst>
          </p:cNvPr>
          <p:cNvSpPr>
            <a:spLocks noGrp="1"/>
          </p:cNvSpPr>
          <p:nvPr>
            <p:ph idx="1"/>
          </p:nvPr>
        </p:nvSpPr>
        <p:spPr>
          <a:xfrm>
            <a:off x="838200" y="1973765"/>
            <a:ext cx="10515600" cy="4203197"/>
          </a:xfrm>
        </p:spPr>
        <p:txBody>
          <a:bodyPr/>
          <a:lstStyle/>
          <a:p>
            <a:r>
              <a:rPr lang="en-US" dirty="0"/>
              <a:t>Think. </a:t>
            </a:r>
          </a:p>
          <a:p>
            <a:pPr lvl="1"/>
            <a:r>
              <a:rPr lang="en-US" dirty="0"/>
              <a:t>Every healthy relationship requires time spent together. </a:t>
            </a:r>
          </a:p>
          <a:p>
            <a:pPr lvl="1"/>
            <a:r>
              <a:rPr lang="en-US" dirty="0"/>
              <a:t>How can you spend more time with the Lord?</a:t>
            </a:r>
          </a:p>
          <a:p>
            <a:pPr lvl="1"/>
            <a:r>
              <a:rPr lang="en-US" dirty="0"/>
              <a:t>Ask God to reveal ways you can be more in touch with the Spirit.</a:t>
            </a:r>
          </a:p>
          <a:p>
            <a:endParaRPr lang="en-US" dirty="0"/>
          </a:p>
        </p:txBody>
      </p:sp>
    </p:spTree>
    <p:extLst>
      <p:ext uri="{BB962C8B-B14F-4D97-AF65-F5344CB8AC3E}">
        <p14:creationId xmlns:p14="http://schemas.microsoft.com/office/powerpoint/2010/main" val="139710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E7A3-3282-6043-475B-AE269553192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73CDD72-41F3-14DF-D29E-1D3F98BDAB42}"/>
              </a:ext>
            </a:extLst>
          </p:cNvPr>
          <p:cNvSpPr>
            <a:spLocks noGrp="1"/>
          </p:cNvSpPr>
          <p:nvPr>
            <p:ph idx="1"/>
          </p:nvPr>
        </p:nvSpPr>
        <p:spPr>
          <a:xfrm>
            <a:off x="838200" y="1940311"/>
            <a:ext cx="10515600" cy="4236651"/>
          </a:xfrm>
        </p:spPr>
        <p:txBody>
          <a:bodyPr/>
          <a:lstStyle/>
          <a:p>
            <a:r>
              <a:rPr lang="en-US" dirty="0"/>
              <a:t>Decide. </a:t>
            </a:r>
          </a:p>
          <a:p>
            <a:pPr lvl="1"/>
            <a:r>
              <a:rPr lang="en-US" dirty="0"/>
              <a:t>Pick a fruit of the Spirit for each day of the week and make a conscious effort to think about it throughout each day. </a:t>
            </a:r>
          </a:p>
          <a:p>
            <a:pPr lvl="1"/>
            <a:r>
              <a:rPr lang="en-US" i="1" dirty="0"/>
              <a:t>Ask the </a:t>
            </a:r>
            <a:r>
              <a:rPr lang="en-US" b="1" i="1" dirty="0"/>
              <a:t>Lord</a:t>
            </a:r>
            <a:r>
              <a:rPr lang="en-US" i="1" dirty="0"/>
              <a:t> to develop </a:t>
            </a:r>
            <a:r>
              <a:rPr lang="en-US" dirty="0"/>
              <a:t>this fruit more fully in your life.</a:t>
            </a:r>
          </a:p>
          <a:p>
            <a:endParaRPr lang="en-US" dirty="0"/>
          </a:p>
        </p:txBody>
      </p:sp>
    </p:spTree>
    <p:extLst>
      <p:ext uri="{BB962C8B-B14F-4D97-AF65-F5344CB8AC3E}">
        <p14:creationId xmlns:p14="http://schemas.microsoft.com/office/powerpoint/2010/main" val="396163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E469-DBA7-32B5-E361-674546F764B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8296330-C56F-13B0-4A06-125D20CB2902}"/>
              </a:ext>
            </a:extLst>
          </p:cNvPr>
          <p:cNvSpPr>
            <a:spLocks noGrp="1"/>
          </p:cNvSpPr>
          <p:nvPr>
            <p:ph idx="1"/>
          </p:nvPr>
        </p:nvSpPr>
        <p:spPr>
          <a:xfrm>
            <a:off x="838200" y="2007219"/>
            <a:ext cx="10515600" cy="4169743"/>
          </a:xfrm>
        </p:spPr>
        <p:txBody>
          <a:bodyPr/>
          <a:lstStyle/>
          <a:p>
            <a:r>
              <a:rPr lang="en-US" dirty="0"/>
              <a:t>Act. </a:t>
            </a:r>
          </a:p>
          <a:p>
            <a:pPr lvl="1"/>
            <a:r>
              <a:rPr lang="en-US" dirty="0"/>
              <a:t>Ask the Holy Spirit to guide you to a mature Christian who exhibits the fruit of the Spirit. </a:t>
            </a:r>
          </a:p>
          <a:p>
            <a:pPr lvl="1"/>
            <a:r>
              <a:rPr lang="en-US" dirty="0"/>
              <a:t>Set up a time to speak with this person to ask about the most helpful things discovered in his or her life to help you to better walk with the Spirit</a:t>
            </a:r>
          </a:p>
          <a:p>
            <a:endParaRPr lang="en-US" dirty="0"/>
          </a:p>
        </p:txBody>
      </p:sp>
    </p:spTree>
    <p:extLst>
      <p:ext uri="{BB962C8B-B14F-4D97-AF65-F5344CB8AC3E}">
        <p14:creationId xmlns:p14="http://schemas.microsoft.com/office/powerpoint/2010/main" val="366298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A461E-9838-5E6C-5A15-F2E3B494CB17}"/>
              </a:ext>
            </a:extLst>
          </p:cNvPr>
          <p:cNvSpPr>
            <a:spLocks noGrp="1"/>
          </p:cNvSpPr>
          <p:nvPr>
            <p:ph type="title"/>
          </p:nvPr>
        </p:nvSpPr>
        <p:spPr/>
        <p:txBody>
          <a:bodyPr/>
          <a:lstStyle/>
          <a:p>
            <a:r>
              <a:rPr lang="en-US" dirty="0"/>
              <a:t>Family Activities</a:t>
            </a:r>
          </a:p>
        </p:txBody>
      </p:sp>
      <p:pic>
        <p:nvPicPr>
          <p:cNvPr id="6" name="Picture 5" descr="Icon&#10;&#10;Description automatically generated with medium confidence">
            <a:extLst>
              <a:ext uri="{FF2B5EF4-FFF2-40B4-BE49-F238E27FC236}">
                <a16:creationId xmlns:a16="http://schemas.microsoft.com/office/drawing/2014/main" id="{4ABA027D-F737-FAAF-2277-1CF245ADF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478" y="2808864"/>
            <a:ext cx="2272339" cy="2453268"/>
          </a:xfrm>
          <a:prstGeom prst="rect">
            <a:avLst/>
          </a:prstGeom>
          <a:ln>
            <a:noFill/>
          </a:ln>
          <a:effectLst>
            <a:outerShdw blurRad="292100" dist="139700" dir="2700000" algn="tl" rotWithShape="0">
              <a:srgbClr val="333333">
                <a:alpha val="65000"/>
              </a:srgbClr>
            </a:outerShdw>
          </a:effectLst>
        </p:spPr>
      </p:pic>
      <p:pic>
        <p:nvPicPr>
          <p:cNvPr id="8" name="Picture 7" descr="Diagram&#10;&#10;Description automatically generated">
            <a:extLst>
              <a:ext uri="{FF2B5EF4-FFF2-40B4-BE49-F238E27FC236}">
                <a16:creationId xmlns:a16="http://schemas.microsoft.com/office/drawing/2014/main" id="{E1BD2600-8E0B-3B0B-737F-1E962A2515BA}"/>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42728" y="1984917"/>
            <a:ext cx="3424322" cy="375257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9" name="Speech Bubble: Rectangle with Corners Rounded 8">
            <a:extLst>
              <a:ext uri="{FF2B5EF4-FFF2-40B4-BE49-F238E27FC236}">
                <a16:creationId xmlns:a16="http://schemas.microsoft.com/office/drawing/2014/main" id="{7CD44066-F1E1-4E5E-9B48-47D0A7B116A8}"/>
              </a:ext>
            </a:extLst>
          </p:cNvPr>
          <p:cNvSpPr/>
          <p:nvPr/>
        </p:nvSpPr>
        <p:spPr>
          <a:xfrm>
            <a:off x="7144512" y="1594624"/>
            <a:ext cx="4209288" cy="4050272"/>
          </a:xfrm>
          <a:prstGeom prst="wedgeRoundRectCallout">
            <a:avLst>
              <a:gd name="adj1" fmla="val -81475"/>
              <a:gd name="adj2" fmla="val -15582"/>
              <a:gd name="adj3" fmla="val 16667"/>
            </a:avLst>
          </a:prstGeom>
          <a:solidFill>
            <a:srgbClr val="47B5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bg1"/>
                </a:solidFill>
                <a:latin typeface="Comic Sans MS" panose="030F0702030302020204" pitchFamily="66" charset="0"/>
              </a:rPr>
              <a:t>Hmm … I wish Uncle Kermit were here to help me.  If I can unscramble these words which came from our Scripture passage, I can use the letters and numbers to figure out the message.  I’ll try, but if I need help, I can always go to </a:t>
            </a:r>
            <a:r>
              <a:rPr lang="en-US" sz="2000" u="sng" dirty="0">
                <a:solidFill>
                  <a:schemeClr val="accent6">
                    <a:lumMod val="20000"/>
                    <a:lumOff val="80000"/>
                  </a:schemeClr>
                </a:solidFill>
                <a:effectLst/>
                <a:latin typeface="Comic Sans MS" panose="030F0702030302020204" pitchFamily="66" charset="0"/>
                <a:ea typeface="Calibri" panose="020F0502020204030204" pitchFamily="34" charset="0"/>
                <a:hlinkClick r:id="rId4">
                  <a:extLst>
                    <a:ext uri="{A12FA001-AC4F-418D-AE19-62706E023703}">
                      <ahyp:hlinkClr xmlns:ahyp="http://schemas.microsoft.com/office/drawing/2018/hyperlinkcolor" val="tx"/>
                    </a:ext>
                  </a:extLst>
                </a:hlinkClick>
              </a:rPr>
              <a:t>https://tinyurl.com/553c6bs9</a:t>
            </a:r>
            <a:r>
              <a:rPr lang="en-US" sz="2000" u="sng" dirty="0">
                <a:solidFill>
                  <a:schemeClr val="accent6">
                    <a:lumMod val="20000"/>
                    <a:lumOff val="80000"/>
                  </a:schemeClr>
                </a:solidFill>
                <a:effectLst/>
                <a:latin typeface="Comic Sans MS" panose="030F0702030302020204" pitchFamily="66" charset="0"/>
                <a:ea typeface="Calibri" panose="020F0502020204030204" pitchFamily="34" charset="0"/>
              </a:rPr>
              <a:t> </a:t>
            </a:r>
            <a:endParaRPr lang="en-US" sz="2000" dirty="0">
              <a:solidFill>
                <a:schemeClr val="accent6">
                  <a:lumMod val="20000"/>
                  <a:lumOff val="80000"/>
                </a:schemeClr>
              </a:solidFill>
              <a:latin typeface="Comic Sans MS" panose="030F0702030302020204" pitchFamily="66" charset="0"/>
            </a:endParaRPr>
          </a:p>
        </p:txBody>
      </p:sp>
    </p:spTree>
    <p:extLst>
      <p:ext uri="{BB962C8B-B14F-4D97-AF65-F5344CB8AC3E}">
        <p14:creationId xmlns:p14="http://schemas.microsoft.com/office/powerpoint/2010/main" val="2690517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Walking with the Spirit</a:t>
            </a:r>
          </a:p>
        </p:txBody>
      </p:sp>
      <p:sp>
        <p:nvSpPr>
          <p:cNvPr id="3" name="Subtitle 2"/>
          <p:cNvSpPr>
            <a:spLocks noGrp="1"/>
          </p:cNvSpPr>
          <p:nvPr>
            <p:ph type="subTitle" idx="1"/>
          </p:nvPr>
        </p:nvSpPr>
        <p:spPr>
          <a:xfrm>
            <a:off x="1524000" y="3978234"/>
            <a:ext cx="9144000" cy="1279566"/>
          </a:xfrm>
        </p:spPr>
        <p:txBody>
          <a:bodyPr/>
          <a:lstStyle/>
          <a:p>
            <a:r>
              <a:rPr lang="en-US"/>
              <a:t>July 10</a:t>
            </a:r>
            <a:endParaRPr lang="en-US" dirty="0"/>
          </a:p>
        </p:txBody>
      </p:sp>
    </p:spTree>
    <p:extLst>
      <p:ext uri="{BB962C8B-B14F-4D97-AF65-F5344CB8AC3E}">
        <p14:creationId xmlns:p14="http://schemas.microsoft.com/office/powerpoint/2010/main" val="30026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C4F4C-938E-1010-706C-FB812058B9A1}"/>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BB03AA54-335E-2661-0405-503328A9FFED}"/>
              </a:ext>
            </a:extLst>
          </p:cNvPr>
          <p:cNvSpPr>
            <a:spLocks noGrp="1"/>
          </p:cNvSpPr>
          <p:nvPr>
            <p:ph idx="1"/>
          </p:nvPr>
        </p:nvSpPr>
        <p:spPr/>
        <p:txBody>
          <a:bodyPr>
            <a:normAutofit/>
          </a:bodyPr>
          <a:lstStyle/>
          <a:p>
            <a:r>
              <a:rPr lang="en-US" dirty="0"/>
              <a:t>If you could change one personality trait in yourself, what would you change?</a:t>
            </a:r>
          </a:p>
          <a:p>
            <a:endParaRPr lang="en-US" dirty="0"/>
          </a:p>
          <a:p>
            <a:r>
              <a:rPr lang="en-US" dirty="0">
                <a:solidFill>
                  <a:srgbClr val="C00000"/>
                </a:solidFill>
              </a:rPr>
              <a:t>We often wish we could change some of those traits, but we struggle.</a:t>
            </a:r>
          </a:p>
          <a:p>
            <a:pPr lvl="1"/>
            <a:r>
              <a:rPr lang="en-US" dirty="0">
                <a:solidFill>
                  <a:srgbClr val="C00000"/>
                </a:solidFill>
              </a:rPr>
              <a:t>God can and will change our lives with His power.</a:t>
            </a:r>
          </a:p>
          <a:p>
            <a:pPr lvl="1"/>
            <a:r>
              <a:rPr lang="en-US" dirty="0">
                <a:solidFill>
                  <a:srgbClr val="C00000"/>
                </a:solidFill>
              </a:rPr>
              <a:t>The Holy Spirit leads us to display the fruit of godly character.</a:t>
            </a:r>
          </a:p>
          <a:p>
            <a:endParaRPr lang="en-US" dirty="0"/>
          </a:p>
        </p:txBody>
      </p:sp>
      <p:grpSp>
        <p:nvGrpSpPr>
          <p:cNvPr id="9" name="Group 8">
            <a:extLst>
              <a:ext uri="{FF2B5EF4-FFF2-40B4-BE49-F238E27FC236}">
                <a16:creationId xmlns:a16="http://schemas.microsoft.com/office/drawing/2014/main" id="{2CFA57EA-95BD-AA66-A331-B83317636A14}"/>
              </a:ext>
            </a:extLst>
          </p:cNvPr>
          <p:cNvGrpSpPr/>
          <p:nvPr/>
        </p:nvGrpSpPr>
        <p:grpSpPr>
          <a:xfrm>
            <a:off x="1145575" y="3395751"/>
            <a:ext cx="10204570" cy="2421784"/>
            <a:chOff x="1145575" y="3395751"/>
            <a:chExt cx="10204570" cy="2421784"/>
          </a:xfrm>
        </p:grpSpPr>
        <p:pic>
          <p:nvPicPr>
            <p:cNvPr id="6" name="Picture 5" descr="A picture containing person, person, necktie, dark&#10;&#10;Description automatically generated">
              <a:extLst>
                <a:ext uri="{FF2B5EF4-FFF2-40B4-BE49-F238E27FC236}">
                  <a16:creationId xmlns:a16="http://schemas.microsoft.com/office/drawing/2014/main" id="{36CB88C1-DA3D-4FAB-3E58-F86FD9F40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5" y="3582840"/>
              <a:ext cx="3048426" cy="2029108"/>
            </a:xfrm>
            <a:prstGeom prst="rect">
              <a:avLst/>
            </a:prstGeom>
            <a:ln>
              <a:noFill/>
            </a:ln>
            <a:effectLst>
              <a:outerShdw blurRad="292100" dist="139700" dir="2700000" algn="tl" rotWithShape="0">
                <a:srgbClr val="333333">
                  <a:alpha val="65000"/>
                </a:srgbClr>
              </a:outerShdw>
            </a:effectLst>
          </p:spPr>
        </p:pic>
        <p:pic>
          <p:nvPicPr>
            <p:cNvPr id="8" name="Picture 7" descr="A person with her hands on her face&#10;&#10;Description automatically generated with low confidence">
              <a:extLst>
                <a:ext uri="{FF2B5EF4-FFF2-40B4-BE49-F238E27FC236}">
                  <a16:creationId xmlns:a16="http://schemas.microsoft.com/office/drawing/2014/main" id="{97A3E815-69D3-8CF6-35B1-27FF417DC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84" y="3395751"/>
              <a:ext cx="3638361" cy="2421784"/>
            </a:xfrm>
            <a:prstGeom prst="rect">
              <a:avLst/>
            </a:prstGeom>
            <a:ln>
              <a:noFill/>
            </a:ln>
            <a:effectLst>
              <a:outerShdw blurRad="292100" dist="139700" dir="2700000" algn="tl" rotWithShape="0">
                <a:srgbClr val="333333">
                  <a:alpha val="65000"/>
                </a:srgbClr>
              </a:outerShdw>
            </a:effectLst>
          </p:spPr>
        </p:pic>
        <p:pic>
          <p:nvPicPr>
            <p:cNvPr id="1028" name="Picture 4" descr="Break, Wall, Fist, Freedom, Violence, Escape, Anger">
              <a:extLst>
                <a:ext uri="{FF2B5EF4-FFF2-40B4-BE49-F238E27FC236}">
                  <a16:creationId xmlns:a16="http://schemas.microsoft.com/office/drawing/2014/main" id="{A605EC15-5ADE-085F-9336-F7439A96EF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376" y="3540512"/>
              <a:ext cx="2903034" cy="2071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180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327-5FC6-688D-8B7E-2C8BB7B5EE7D}"/>
              </a:ext>
            </a:extLst>
          </p:cNvPr>
          <p:cNvSpPr>
            <a:spLocks noGrp="1"/>
          </p:cNvSpPr>
          <p:nvPr>
            <p:ph type="title"/>
          </p:nvPr>
        </p:nvSpPr>
        <p:spPr/>
        <p:txBody>
          <a:bodyPr/>
          <a:lstStyle/>
          <a:p>
            <a:pPr algn="l"/>
            <a:r>
              <a:rPr lang="en-US" dirty="0"/>
              <a:t>Listen for a conflict.</a:t>
            </a:r>
          </a:p>
        </p:txBody>
      </p:sp>
      <p:sp>
        <p:nvSpPr>
          <p:cNvPr id="3" name="Content Placeholder 2">
            <a:extLst>
              <a:ext uri="{FF2B5EF4-FFF2-40B4-BE49-F238E27FC236}">
                <a16:creationId xmlns:a16="http://schemas.microsoft.com/office/drawing/2014/main" id="{1F201A56-B870-5E9B-6309-013D4B748FC6}"/>
              </a:ext>
            </a:extLst>
          </p:cNvPr>
          <p:cNvSpPr>
            <a:spLocks noGrp="1"/>
          </p:cNvSpPr>
          <p:nvPr>
            <p:ph idx="1"/>
          </p:nvPr>
        </p:nvSpPr>
        <p:spPr>
          <a:xfrm>
            <a:off x="1194110" y="1601478"/>
            <a:ext cx="9803780" cy="4351338"/>
          </a:xfrm>
        </p:spPr>
        <p:txBody>
          <a:bodyPr/>
          <a:lstStyle/>
          <a:p>
            <a:pPr marL="0" indent="0" algn="ctr">
              <a:buNone/>
            </a:pPr>
            <a:r>
              <a:rPr lang="en-US" dirty="0"/>
              <a:t>Galatians 5:16-18 (NIV)   So I say, live by the Spirit, and you will not gratify the desires of the sinful nature. 17  For the sinful nature desires what is contrary to the Spirit, and the Spirit what is contrary to the sinful nature. They are in conflict with each other, so that you do not do what you want. 18  But if you are led by the Spirit, you are not under law.</a:t>
            </a:r>
          </a:p>
        </p:txBody>
      </p:sp>
      <p:pic>
        <p:nvPicPr>
          <p:cNvPr id="5" name="Picture 4">
            <a:extLst>
              <a:ext uri="{FF2B5EF4-FFF2-40B4-BE49-F238E27FC236}">
                <a16:creationId xmlns:a16="http://schemas.microsoft.com/office/drawing/2014/main" id="{93FFE60F-3DF1-CB37-2BB3-FBF9F7844866}"/>
              </a:ext>
            </a:extLst>
          </p:cNvPr>
          <p:cNvPicPr>
            <a:picLocks noChangeAspect="1"/>
          </p:cNvPicPr>
          <p:nvPr/>
        </p:nvPicPr>
        <p:blipFill>
          <a:blip r:embed="rId2"/>
          <a:stretch>
            <a:fillRect/>
          </a:stretch>
        </p:blipFill>
        <p:spPr>
          <a:xfrm>
            <a:off x="5067428" y="5952816"/>
            <a:ext cx="2057143"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37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0BC4-FC11-74AB-0B37-C4B95974E9F4}"/>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DCB4A7EC-5FA5-F221-4A9F-D116DB69D8AC}"/>
              </a:ext>
            </a:extLst>
          </p:cNvPr>
          <p:cNvSpPr>
            <a:spLocks noGrp="1"/>
          </p:cNvSpPr>
          <p:nvPr>
            <p:ph idx="1"/>
          </p:nvPr>
        </p:nvSpPr>
        <p:spPr/>
        <p:txBody>
          <a:bodyPr/>
          <a:lstStyle/>
          <a:p>
            <a:r>
              <a:rPr lang="en-US" dirty="0"/>
              <a:t>What two admonitions does Paul give the Galatian readers?</a:t>
            </a:r>
          </a:p>
          <a:p>
            <a:r>
              <a:rPr lang="en-US" dirty="0"/>
              <a:t>What is the conflict he speaks of and what is the result?</a:t>
            </a:r>
          </a:p>
          <a:p>
            <a:r>
              <a:rPr lang="en-US" dirty="0"/>
              <a:t>Some translations use the word “flesh”.  What does that word refer to?</a:t>
            </a:r>
          </a:p>
        </p:txBody>
      </p:sp>
    </p:spTree>
    <p:extLst>
      <p:ext uri="{BB962C8B-B14F-4D97-AF65-F5344CB8AC3E}">
        <p14:creationId xmlns:p14="http://schemas.microsoft.com/office/powerpoint/2010/main" val="10350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C4ED-E7DA-580E-BE2F-3DE6A9CDFE62}"/>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636C8D6B-AE06-655F-141F-1801F7949DF5}"/>
              </a:ext>
            </a:extLst>
          </p:cNvPr>
          <p:cNvSpPr>
            <a:spLocks noGrp="1"/>
          </p:cNvSpPr>
          <p:nvPr>
            <p:ph idx="1"/>
          </p:nvPr>
        </p:nvSpPr>
        <p:spPr/>
        <p:txBody>
          <a:bodyPr>
            <a:normAutofit/>
          </a:bodyPr>
          <a:lstStyle/>
          <a:p>
            <a:r>
              <a:rPr lang="en-US" dirty="0">
                <a:solidFill>
                  <a:srgbClr val="C00000"/>
                </a:solidFill>
              </a:rPr>
              <a:t>Consider how our flesh, our sinful nature enjoys indulging itself in sin.</a:t>
            </a:r>
          </a:p>
          <a:p>
            <a:pPr lvl="1"/>
            <a:r>
              <a:rPr lang="en-US" dirty="0">
                <a:solidFill>
                  <a:srgbClr val="C00000"/>
                </a:solidFill>
              </a:rPr>
              <a:t>It pleases our flesh to vent off steam by complaining.</a:t>
            </a:r>
          </a:p>
          <a:p>
            <a:pPr lvl="1"/>
            <a:r>
              <a:rPr lang="en-US" dirty="0">
                <a:solidFill>
                  <a:srgbClr val="C00000"/>
                </a:solidFill>
              </a:rPr>
              <a:t>It pleases our sinful nature to get revenge by shouting at someone we are angry with</a:t>
            </a:r>
          </a:p>
          <a:p>
            <a:pPr lvl="1"/>
            <a:r>
              <a:rPr lang="en-US" dirty="0">
                <a:solidFill>
                  <a:srgbClr val="C00000"/>
                </a:solidFill>
              </a:rPr>
              <a:t>Sexual sins are pleasurable during the moment.</a:t>
            </a:r>
          </a:p>
          <a:p>
            <a:pPr lvl="1"/>
            <a:r>
              <a:rPr lang="en-US" dirty="0">
                <a:solidFill>
                  <a:srgbClr val="C00000"/>
                </a:solidFill>
              </a:rPr>
              <a:t>Lazily sleeping late instead of working is very enjoyable</a:t>
            </a:r>
          </a:p>
          <a:p>
            <a:endParaRPr lang="en-US" dirty="0"/>
          </a:p>
        </p:txBody>
      </p:sp>
    </p:spTree>
    <p:extLst>
      <p:ext uri="{BB962C8B-B14F-4D97-AF65-F5344CB8AC3E}">
        <p14:creationId xmlns:p14="http://schemas.microsoft.com/office/powerpoint/2010/main" val="32582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6362-E595-0359-BA3A-600143DB7906}"/>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19D9B8C3-9D56-F921-4B17-29FC42ADA181}"/>
              </a:ext>
            </a:extLst>
          </p:cNvPr>
          <p:cNvSpPr>
            <a:spLocks noGrp="1"/>
          </p:cNvSpPr>
          <p:nvPr>
            <p:ph idx="1"/>
          </p:nvPr>
        </p:nvSpPr>
        <p:spPr>
          <a:xfrm>
            <a:off x="838200" y="2129883"/>
            <a:ext cx="10515600" cy="4047079"/>
          </a:xfrm>
        </p:spPr>
        <p:txBody>
          <a:bodyPr/>
          <a:lstStyle/>
          <a:p>
            <a:r>
              <a:rPr lang="en-US" dirty="0">
                <a:solidFill>
                  <a:srgbClr val="C00000"/>
                </a:solidFill>
              </a:rPr>
              <a:t>These things give a temporary fun factor</a:t>
            </a:r>
          </a:p>
          <a:p>
            <a:pPr lvl="1"/>
            <a:r>
              <a:rPr lang="en-US" dirty="0">
                <a:solidFill>
                  <a:srgbClr val="C00000"/>
                </a:solidFill>
              </a:rPr>
              <a:t>Later they bring guilt and shame</a:t>
            </a:r>
          </a:p>
          <a:p>
            <a:pPr lvl="1"/>
            <a:r>
              <a:rPr lang="en-US" dirty="0">
                <a:solidFill>
                  <a:srgbClr val="C00000"/>
                </a:solidFill>
              </a:rPr>
              <a:t>They produce bad consequences.</a:t>
            </a:r>
          </a:p>
          <a:p>
            <a:pPr lvl="1"/>
            <a:r>
              <a:rPr lang="en-US" dirty="0">
                <a:solidFill>
                  <a:srgbClr val="C00000"/>
                </a:solidFill>
              </a:rPr>
              <a:t>They show a distant or broken relationship with God</a:t>
            </a:r>
          </a:p>
          <a:p>
            <a:endParaRPr lang="en-US" dirty="0"/>
          </a:p>
        </p:txBody>
      </p:sp>
      <p:pic>
        <p:nvPicPr>
          <p:cNvPr id="3074" name="Picture 2" descr="Smiley, Emoticon, Shame, Shameful, Dejected, Sad">
            <a:extLst>
              <a:ext uri="{FF2B5EF4-FFF2-40B4-BE49-F238E27FC236}">
                <a16:creationId xmlns:a16="http://schemas.microsoft.com/office/drawing/2014/main" id="{41E3CAF4-B4BB-A188-0436-9740BD7746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1645" y="4389196"/>
            <a:ext cx="1955993" cy="1958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8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CDA1-34CB-1EA8-9D46-8BA8BB02100B}"/>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2E477A0A-7AF2-DFD8-4EAD-F1DB394A249F}"/>
              </a:ext>
            </a:extLst>
          </p:cNvPr>
          <p:cNvSpPr>
            <a:spLocks noGrp="1"/>
          </p:cNvSpPr>
          <p:nvPr>
            <p:ph idx="1"/>
          </p:nvPr>
        </p:nvSpPr>
        <p:spPr/>
        <p:txBody>
          <a:bodyPr/>
          <a:lstStyle/>
          <a:p>
            <a:r>
              <a:rPr lang="en-US" dirty="0"/>
              <a:t>Paul talks about “the law”.  What were some of the laws the Jews lived by?</a:t>
            </a:r>
          </a:p>
          <a:p>
            <a:r>
              <a:rPr lang="en-US" dirty="0"/>
              <a:t>What do you think Paul means (or does not mean) about not being under the law?</a:t>
            </a:r>
          </a:p>
          <a:p>
            <a:r>
              <a:rPr lang="en-US" dirty="0"/>
              <a:t>What are some of the obstacles to our living “by the Spirit”?</a:t>
            </a:r>
          </a:p>
          <a:p>
            <a:endParaRPr lang="en-US" dirty="0"/>
          </a:p>
        </p:txBody>
      </p:sp>
    </p:spTree>
    <p:extLst>
      <p:ext uri="{BB962C8B-B14F-4D97-AF65-F5344CB8AC3E}">
        <p14:creationId xmlns:p14="http://schemas.microsoft.com/office/powerpoint/2010/main" val="57838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F3BE-A88C-ACA5-18F0-1013CA2B8768}"/>
              </a:ext>
            </a:extLst>
          </p:cNvPr>
          <p:cNvSpPr>
            <a:spLocks noGrp="1"/>
          </p:cNvSpPr>
          <p:nvPr>
            <p:ph type="title"/>
          </p:nvPr>
        </p:nvSpPr>
        <p:spPr/>
        <p:txBody>
          <a:bodyPr/>
          <a:lstStyle/>
          <a:p>
            <a:r>
              <a:rPr lang="en-US" dirty="0"/>
              <a:t>End Following Sinful Desires</a:t>
            </a:r>
          </a:p>
        </p:txBody>
      </p:sp>
      <p:sp>
        <p:nvSpPr>
          <p:cNvPr id="3" name="Content Placeholder 2">
            <a:extLst>
              <a:ext uri="{FF2B5EF4-FFF2-40B4-BE49-F238E27FC236}">
                <a16:creationId xmlns:a16="http://schemas.microsoft.com/office/drawing/2014/main" id="{988B29FE-A274-7704-AEFC-B9A36F297CB5}"/>
              </a:ext>
            </a:extLst>
          </p:cNvPr>
          <p:cNvSpPr>
            <a:spLocks noGrp="1"/>
          </p:cNvSpPr>
          <p:nvPr>
            <p:ph idx="1"/>
          </p:nvPr>
        </p:nvSpPr>
        <p:spPr/>
        <p:txBody>
          <a:bodyPr/>
          <a:lstStyle/>
          <a:p>
            <a:r>
              <a:rPr lang="en-US" dirty="0">
                <a:solidFill>
                  <a:srgbClr val="C00000"/>
                </a:solidFill>
              </a:rPr>
              <a:t>But … when God’s Spirit is ruling within our lives, we are set free from the power of sin over us.</a:t>
            </a:r>
          </a:p>
        </p:txBody>
      </p:sp>
      <p:pic>
        <p:nvPicPr>
          <p:cNvPr id="4" name="Picture 3" descr="A white chair with a cross on it&#10;&#10;Description automatically generated with low confidence">
            <a:extLst>
              <a:ext uri="{FF2B5EF4-FFF2-40B4-BE49-F238E27FC236}">
                <a16:creationId xmlns:a16="http://schemas.microsoft.com/office/drawing/2014/main" id="{2BDEAF06-237F-D2D9-8771-DF666366C2F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89204" y="3275298"/>
            <a:ext cx="2813592" cy="2741973"/>
          </a:xfrm>
          <a:prstGeom prst="rect">
            <a:avLst/>
          </a:prstGeom>
        </p:spPr>
      </p:pic>
    </p:spTree>
    <p:extLst>
      <p:ext uri="{BB962C8B-B14F-4D97-AF65-F5344CB8AC3E}">
        <p14:creationId xmlns:p14="http://schemas.microsoft.com/office/powerpoint/2010/main" val="1797438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79</TotalTime>
  <Words>1167</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Walking with the Spirit</vt:lpstr>
      <vt:lpstr>Video Introduction</vt:lpstr>
      <vt:lpstr>Be honest, now …</vt:lpstr>
      <vt:lpstr>Listen for a conflict.</vt:lpstr>
      <vt:lpstr>End Following Sinful Desires</vt:lpstr>
      <vt:lpstr>End Following Sinful Desires</vt:lpstr>
      <vt:lpstr>End Following Sinful Desires</vt:lpstr>
      <vt:lpstr>End Following Sinful Desires</vt:lpstr>
      <vt:lpstr>End Following Sinful Desires</vt:lpstr>
      <vt:lpstr>Listen for the results of walking in the flesh.</vt:lpstr>
      <vt:lpstr>Listen for the results of walking in the flesh.</vt:lpstr>
      <vt:lpstr>Do Not Walk in the Flesh</vt:lpstr>
      <vt:lpstr>Do Not Walk in the Flesh</vt:lpstr>
      <vt:lpstr>Listen for Christlike attributes.</vt:lpstr>
      <vt:lpstr>Walking by the Spirit</vt:lpstr>
      <vt:lpstr>Walking by the Spirit</vt:lpstr>
      <vt:lpstr>Walking by the Spirit</vt:lpstr>
      <vt:lpstr>Walking by the Spirit</vt:lpstr>
      <vt:lpstr>Walking by the Spirit</vt:lpstr>
      <vt:lpstr>Application</vt:lpstr>
      <vt:lpstr>Application</vt:lpstr>
      <vt:lpstr>Application</vt:lpstr>
      <vt:lpstr>Family Activities</vt:lpstr>
      <vt:lpstr>Walking with the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with the Spirit</dc:title>
  <dc:creator>Steve Armstrong</dc:creator>
  <cp:lastModifiedBy>Steve Armstrong</cp:lastModifiedBy>
  <cp:revision>3</cp:revision>
  <dcterms:created xsi:type="dcterms:W3CDTF">2022-06-17T13:06:58Z</dcterms:created>
  <dcterms:modified xsi:type="dcterms:W3CDTF">2022-07-01T21:17:25Z</dcterms:modified>
</cp:coreProperties>
</file>