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1000"/>
                </a:schemeClr>
              </a:gs>
              <a:gs pos="64000">
                <a:schemeClr val="accent1">
                  <a:lumMod val="45000"/>
                  <a:lumOff val="55000"/>
                  <a:alpha val="75000"/>
                </a:schemeClr>
              </a:gs>
              <a:gs pos="83000">
                <a:schemeClr val="accent1">
                  <a:lumMod val="45000"/>
                  <a:lumOff val="55000"/>
                  <a:alpha val="78000"/>
                </a:schemeClr>
              </a:gs>
              <a:gs pos="100000">
                <a:schemeClr val="accent1">
                  <a:lumMod val="30000"/>
                  <a:lumOff val="70000"/>
                  <a:alpha val="8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mb.org/pra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tinyurl.com/ymjkd2wz"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aw2kk1ki"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70219"/>
          </a:xfrm>
        </p:spPr>
        <p:txBody>
          <a:bodyPr/>
          <a:lstStyle/>
          <a:p>
            <a:r>
              <a:rPr lang="en-US" dirty="0"/>
              <a:t>The Mission</a:t>
            </a:r>
            <a:br>
              <a:rPr lang="en-US" dirty="0"/>
            </a:br>
            <a:r>
              <a:rPr lang="en-US" dirty="0"/>
              <a:t>of Jesus Shared</a:t>
            </a:r>
          </a:p>
        </p:txBody>
      </p:sp>
      <p:sp>
        <p:nvSpPr>
          <p:cNvPr id="3" name="Subtitle 2"/>
          <p:cNvSpPr>
            <a:spLocks noGrp="1"/>
          </p:cNvSpPr>
          <p:nvPr>
            <p:ph type="subTitle" idx="1"/>
          </p:nvPr>
        </p:nvSpPr>
        <p:spPr/>
        <p:txBody>
          <a:bodyPr/>
          <a:lstStyle/>
          <a:p>
            <a:r>
              <a:rPr lang="en-US" dirty="0"/>
              <a:t>April 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998F-F8E4-C5A6-D344-BC395ABA9064}"/>
              </a:ext>
            </a:extLst>
          </p:cNvPr>
          <p:cNvSpPr>
            <a:spLocks noGrp="1"/>
          </p:cNvSpPr>
          <p:nvPr>
            <p:ph type="title"/>
          </p:nvPr>
        </p:nvSpPr>
        <p:spPr/>
        <p:txBody>
          <a:bodyPr/>
          <a:lstStyle/>
          <a:p>
            <a:pPr algn="l"/>
            <a:r>
              <a:rPr lang="en-US" dirty="0"/>
              <a:t>Listen for a power source.</a:t>
            </a:r>
          </a:p>
        </p:txBody>
      </p:sp>
      <p:sp>
        <p:nvSpPr>
          <p:cNvPr id="3" name="Content Placeholder 2">
            <a:extLst>
              <a:ext uri="{FF2B5EF4-FFF2-40B4-BE49-F238E27FC236}">
                <a16:creationId xmlns:a16="http://schemas.microsoft.com/office/drawing/2014/main" id="{81D874DE-29F1-521E-2A0C-84E16EE4D741}"/>
              </a:ext>
            </a:extLst>
          </p:cNvPr>
          <p:cNvSpPr>
            <a:spLocks noGrp="1"/>
          </p:cNvSpPr>
          <p:nvPr>
            <p:ph idx="1"/>
          </p:nvPr>
        </p:nvSpPr>
        <p:spPr>
          <a:xfrm>
            <a:off x="1362436" y="1825625"/>
            <a:ext cx="9467127" cy="4351338"/>
          </a:xfrm>
        </p:spPr>
        <p:txBody>
          <a:bodyPr/>
          <a:lstStyle/>
          <a:p>
            <a:pPr marL="0" indent="0" algn="ctr">
              <a:buNone/>
            </a:pPr>
            <a:r>
              <a:rPr lang="en-US" dirty="0"/>
              <a:t>Luke 24:48-53 (NIV)   You are witnesses of these things. 49  I am going to send you what my Father has promised; but stay in the city until you have been clothed with power from on high." 50  When he had led them out to the vicinity of Bethany, </a:t>
            </a:r>
          </a:p>
        </p:txBody>
      </p:sp>
    </p:spTree>
    <p:extLst>
      <p:ext uri="{BB962C8B-B14F-4D97-AF65-F5344CB8AC3E}">
        <p14:creationId xmlns:p14="http://schemas.microsoft.com/office/powerpoint/2010/main" val="12862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998F-F8E4-C5A6-D344-BC395ABA9064}"/>
              </a:ext>
            </a:extLst>
          </p:cNvPr>
          <p:cNvSpPr>
            <a:spLocks noGrp="1"/>
          </p:cNvSpPr>
          <p:nvPr>
            <p:ph type="title"/>
          </p:nvPr>
        </p:nvSpPr>
        <p:spPr/>
        <p:txBody>
          <a:bodyPr/>
          <a:lstStyle/>
          <a:p>
            <a:pPr algn="l"/>
            <a:r>
              <a:rPr lang="en-US" dirty="0"/>
              <a:t>Listen for a power source.</a:t>
            </a:r>
          </a:p>
        </p:txBody>
      </p:sp>
      <p:sp>
        <p:nvSpPr>
          <p:cNvPr id="3" name="Content Placeholder 2">
            <a:extLst>
              <a:ext uri="{FF2B5EF4-FFF2-40B4-BE49-F238E27FC236}">
                <a16:creationId xmlns:a16="http://schemas.microsoft.com/office/drawing/2014/main" id="{81D874DE-29F1-521E-2A0C-84E16EE4D741}"/>
              </a:ext>
            </a:extLst>
          </p:cNvPr>
          <p:cNvSpPr>
            <a:spLocks noGrp="1"/>
          </p:cNvSpPr>
          <p:nvPr>
            <p:ph idx="1"/>
          </p:nvPr>
        </p:nvSpPr>
        <p:spPr>
          <a:xfrm>
            <a:off x="1362436" y="1825625"/>
            <a:ext cx="9467127" cy="4351338"/>
          </a:xfrm>
        </p:spPr>
        <p:txBody>
          <a:bodyPr/>
          <a:lstStyle/>
          <a:p>
            <a:pPr marL="0" indent="0" algn="ctr">
              <a:buNone/>
            </a:pPr>
            <a:r>
              <a:rPr lang="en-US" dirty="0"/>
              <a:t>he lifted up his hands and blessed them. 51  While he was blessing them, he left them and was taken up into heaven. 52  Then they worshiped him and returned to Jerusalem with great joy. 53  And they stayed continually at the temple, praising God.</a:t>
            </a:r>
          </a:p>
        </p:txBody>
      </p:sp>
      <p:pic>
        <p:nvPicPr>
          <p:cNvPr id="4" name="Picture 3">
            <a:extLst>
              <a:ext uri="{FF2B5EF4-FFF2-40B4-BE49-F238E27FC236}">
                <a16:creationId xmlns:a16="http://schemas.microsoft.com/office/drawing/2014/main" id="{AD8B9358-7A7D-EEBB-32B6-CDA11F6E7411}"/>
              </a:ext>
            </a:extLst>
          </p:cNvPr>
          <p:cNvPicPr>
            <a:picLocks noChangeAspect="1"/>
          </p:cNvPicPr>
          <p:nvPr/>
        </p:nvPicPr>
        <p:blipFill>
          <a:blip r:embed="rId2"/>
          <a:stretch>
            <a:fillRect/>
          </a:stretch>
        </p:blipFill>
        <p:spPr>
          <a:xfrm>
            <a:off x="4571908" y="5376398"/>
            <a:ext cx="2400000"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777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3052-492C-7CDA-CD7D-74A5B23AD0BF}"/>
              </a:ext>
            </a:extLst>
          </p:cNvPr>
          <p:cNvSpPr>
            <a:spLocks noGrp="1"/>
          </p:cNvSpPr>
          <p:nvPr>
            <p:ph type="title"/>
          </p:nvPr>
        </p:nvSpPr>
        <p:spPr/>
        <p:txBody>
          <a:bodyPr/>
          <a:lstStyle/>
          <a:p>
            <a:r>
              <a:rPr lang="en-US" dirty="0"/>
              <a:t>Equipped to Share the Message</a:t>
            </a:r>
          </a:p>
        </p:txBody>
      </p:sp>
      <p:sp>
        <p:nvSpPr>
          <p:cNvPr id="3" name="Content Placeholder 2">
            <a:extLst>
              <a:ext uri="{FF2B5EF4-FFF2-40B4-BE49-F238E27FC236}">
                <a16:creationId xmlns:a16="http://schemas.microsoft.com/office/drawing/2014/main" id="{2F19DD83-6FD3-B513-5B11-AE6392617443}"/>
              </a:ext>
            </a:extLst>
          </p:cNvPr>
          <p:cNvSpPr>
            <a:spLocks noGrp="1"/>
          </p:cNvSpPr>
          <p:nvPr>
            <p:ph idx="1"/>
          </p:nvPr>
        </p:nvSpPr>
        <p:spPr/>
        <p:txBody>
          <a:bodyPr/>
          <a:lstStyle/>
          <a:p>
            <a:r>
              <a:rPr lang="en-US" dirty="0"/>
              <a:t>Jesus reminded them that they were witnesses to these events.  Why would that be an important factor in fulfilling the Great Commission? </a:t>
            </a:r>
          </a:p>
          <a:p>
            <a:r>
              <a:rPr lang="en-US" dirty="0"/>
              <a:t>We were not eyewitnesses to the events … what qualifies us to be witnesses for Christ?</a:t>
            </a:r>
          </a:p>
          <a:p>
            <a:r>
              <a:rPr lang="en-US" dirty="0"/>
              <a:t>What promise did He make to them? </a:t>
            </a:r>
          </a:p>
        </p:txBody>
      </p:sp>
    </p:spTree>
    <p:extLst>
      <p:ext uri="{BB962C8B-B14F-4D97-AF65-F5344CB8AC3E}">
        <p14:creationId xmlns:p14="http://schemas.microsoft.com/office/powerpoint/2010/main" val="37771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4EBF-EEA2-8360-32F0-ECB69FBAD03B}"/>
              </a:ext>
            </a:extLst>
          </p:cNvPr>
          <p:cNvSpPr>
            <a:spLocks noGrp="1"/>
          </p:cNvSpPr>
          <p:nvPr>
            <p:ph type="title"/>
          </p:nvPr>
        </p:nvSpPr>
        <p:spPr/>
        <p:txBody>
          <a:bodyPr/>
          <a:lstStyle/>
          <a:p>
            <a:r>
              <a:rPr lang="en-US" dirty="0"/>
              <a:t>Equipped to Share the Message</a:t>
            </a:r>
          </a:p>
        </p:txBody>
      </p:sp>
      <p:sp>
        <p:nvSpPr>
          <p:cNvPr id="3" name="Content Placeholder 2">
            <a:extLst>
              <a:ext uri="{FF2B5EF4-FFF2-40B4-BE49-F238E27FC236}">
                <a16:creationId xmlns:a16="http://schemas.microsoft.com/office/drawing/2014/main" id="{475EF91A-4F51-43DF-46A0-E386BBFB4CAC}"/>
              </a:ext>
            </a:extLst>
          </p:cNvPr>
          <p:cNvSpPr>
            <a:spLocks noGrp="1"/>
          </p:cNvSpPr>
          <p:nvPr>
            <p:ph idx="1"/>
          </p:nvPr>
        </p:nvSpPr>
        <p:spPr/>
        <p:txBody>
          <a:bodyPr/>
          <a:lstStyle/>
          <a:p>
            <a:r>
              <a:rPr lang="en-US" dirty="0"/>
              <a:t>Jesus promises them “power from on high.”  What role would the Holy Spirit play in the actions of the disciples?</a:t>
            </a:r>
          </a:p>
          <a:p>
            <a:r>
              <a:rPr lang="en-US" dirty="0"/>
              <a:t>How can we follow the Spirit?  How do we experience His power?</a:t>
            </a:r>
          </a:p>
        </p:txBody>
      </p:sp>
      <p:pic>
        <p:nvPicPr>
          <p:cNvPr id="5" name="Picture 4" descr="A chair with a cross on it&#10;&#10;Description automatically generated">
            <a:extLst>
              <a:ext uri="{FF2B5EF4-FFF2-40B4-BE49-F238E27FC236}">
                <a16:creationId xmlns:a16="http://schemas.microsoft.com/office/drawing/2014/main" id="{91E15C8C-5E8C-AFB5-81E2-B5888DBB71CE}"/>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4130" y="4269191"/>
            <a:ext cx="2095000" cy="2042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15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B5D6-E159-A446-81C4-797B3869E70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3F0DF0B-FF9B-CAA8-74DD-35F238036FB5}"/>
              </a:ext>
            </a:extLst>
          </p:cNvPr>
          <p:cNvSpPr>
            <a:spLocks noGrp="1"/>
          </p:cNvSpPr>
          <p:nvPr>
            <p:ph idx="1"/>
          </p:nvPr>
        </p:nvSpPr>
        <p:spPr>
          <a:xfrm>
            <a:off x="838200" y="2084831"/>
            <a:ext cx="10515600" cy="4092131"/>
          </a:xfrm>
        </p:spPr>
        <p:txBody>
          <a:bodyPr/>
          <a:lstStyle/>
          <a:p>
            <a:r>
              <a:rPr lang="en-US" dirty="0"/>
              <a:t>Commit to Jesus. </a:t>
            </a:r>
          </a:p>
          <a:p>
            <a:pPr lvl="1"/>
            <a:r>
              <a:rPr lang="en-US" dirty="0"/>
              <a:t>Before you are able to share Jesus with others, you too need to make commitment to trust in Him. </a:t>
            </a:r>
          </a:p>
          <a:p>
            <a:pPr lvl="1"/>
            <a:r>
              <a:rPr lang="en-US" dirty="0"/>
              <a:t>If you want to know how to become a follower of Christ, talk with your group leader. </a:t>
            </a:r>
          </a:p>
          <a:p>
            <a:endParaRPr lang="en-US" dirty="0"/>
          </a:p>
        </p:txBody>
      </p:sp>
    </p:spTree>
    <p:extLst>
      <p:ext uri="{BB962C8B-B14F-4D97-AF65-F5344CB8AC3E}">
        <p14:creationId xmlns:p14="http://schemas.microsoft.com/office/powerpoint/2010/main" val="235635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B5D6-E159-A446-81C4-797B3869E70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3F0DF0B-FF9B-CAA8-74DD-35F238036FB5}"/>
              </a:ext>
            </a:extLst>
          </p:cNvPr>
          <p:cNvSpPr>
            <a:spLocks noGrp="1"/>
          </p:cNvSpPr>
          <p:nvPr>
            <p:ph idx="1"/>
          </p:nvPr>
        </p:nvSpPr>
        <p:spPr/>
        <p:txBody>
          <a:bodyPr/>
          <a:lstStyle/>
          <a:p>
            <a:r>
              <a:rPr lang="en-US" dirty="0"/>
              <a:t>Commit to Share. </a:t>
            </a:r>
          </a:p>
          <a:p>
            <a:pPr lvl="1"/>
            <a:r>
              <a:rPr lang="en-US" dirty="0"/>
              <a:t>Make a list of people in your life who you know to be unbelievers. </a:t>
            </a:r>
          </a:p>
          <a:p>
            <a:pPr lvl="1"/>
            <a:r>
              <a:rPr lang="en-US" dirty="0"/>
              <a:t>Commit to pray for each person, by name, daily for the next week. </a:t>
            </a:r>
          </a:p>
          <a:p>
            <a:pPr lvl="1"/>
            <a:r>
              <a:rPr lang="en-US" dirty="0"/>
              <a:t>Ask God to open doors of opportunity for you to share Jesus with those who need Him.</a:t>
            </a:r>
          </a:p>
          <a:p>
            <a:endParaRPr lang="en-US" dirty="0"/>
          </a:p>
        </p:txBody>
      </p:sp>
    </p:spTree>
    <p:extLst>
      <p:ext uri="{BB962C8B-B14F-4D97-AF65-F5344CB8AC3E}">
        <p14:creationId xmlns:p14="http://schemas.microsoft.com/office/powerpoint/2010/main" val="91238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B5D6-E159-A446-81C4-797B3869E70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3F0DF0B-FF9B-CAA8-74DD-35F238036FB5}"/>
              </a:ext>
            </a:extLst>
          </p:cNvPr>
          <p:cNvSpPr>
            <a:spLocks noGrp="1"/>
          </p:cNvSpPr>
          <p:nvPr>
            <p:ph idx="1"/>
          </p:nvPr>
        </p:nvSpPr>
        <p:spPr/>
        <p:txBody>
          <a:bodyPr/>
          <a:lstStyle/>
          <a:p>
            <a:r>
              <a:rPr lang="en-US" dirty="0"/>
              <a:t>Commit to Prayer. </a:t>
            </a:r>
          </a:p>
          <a:p>
            <a:pPr lvl="1"/>
            <a:r>
              <a:rPr lang="en-US" dirty="0"/>
              <a:t>Bookmark the site, </a:t>
            </a:r>
            <a:r>
              <a:rPr lang="en-US" dirty="0">
                <a:hlinkClick r:id="rId2"/>
              </a:rPr>
              <a:t>www.imb.org/pray</a:t>
            </a:r>
            <a:r>
              <a:rPr lang="en-US" dirty="0"/>
              <a:t> . </a:t>
            </a:r>
          </a:p>
          <a:p>
            <a:pPr lvl="1"/>
            <a:r>
              <a:rPr lang="en-US" dirty="0"/>
              <a:t>Here you will find daily prayer requests from all over the world. </a:t>
            </a:r>
          </a:p>
          <a:p>
            <a:pPr lvl="1"/>
            <a:r>
              <a:rPr lang="en-US" dirty="0"/>
              <a:t>Carve out time in your daily schedule to visit this site to pray that the nations would come to believe in the gospel. </a:t>
            </a:r>
          </a:p>
          <a:p>
            <a:endParaRPr lang="en-US" dirty="0"/>
          </a:p>
        </p:txBody>
      </p:sp>
    </p:spTree>
    <p:extLst>
      <p:ext uri="{BB962C8B-B14F-4D97-AF65-F5344CB8AC3E}">
        <p14:creationId xmlns:p14="http://schemas.microsoft.com/office/powerpoint/2010/main" val="337922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13DD-8542-1B3D-B19E-9A6F23D8110F}"/>
              </a:ext>
            </a:extLst>
          </p:cNvPr>
          <p:cNvSpPr>
            <a:spLocks noGrp="1"/>
          </p:cNvSpPr>
          <p:nvPr>
            <p:ph type="title"/>
          </p:nvPr>
        </p:nvSpPr>
        <p:spPr/>
        <p:txBody>
          <a:bodyPr/>
          <a:lstStyle/>
          <a:p>
            <a:r>
              <a:rPr lang="en-US" dirty="0"/>
              <a:t>Family Activities</a:t>
            </a:r>
          </a:p>
        </p:txBody>
      </p:sp>
      <p:pic>
        <p:nvPicPr>
          <p:cNvPr id="4" name="Picture 3" descr="A black and white text&#10;&#10;Description automatically generated">
            <a:extLst>
              <a:ext uri="{FF2B5EF4-FFF2-40B4-BE49-F238E27FC236}">
                <a16:creationId xmlns:a16="http://schemas.microsoft.com/office/drawing/2014/main" id="{234417F2-52FA-3B41-37A8-31635A534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759" y="1345755"/>
            <a:ext cx="4181449" cy="514712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descr="A cartoon of a person holding his hand up&#10;&#10;Description automatically generated">
            <a:extLst>
              <a:ext uri="{FF2B5EF4-FFF2-40B4-BE49-F238E27FC236}">
                <a16:creationId xmlns:a16="http://schemas.microsoft.com/office/drawing/2014/main" id="{DF4F903B-3A63-0D8B-C58B-C81136E4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3382" y="1877475"/>
            <a:ext cx="2509641" cy="4083679"/>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 game&#10;&#10;Description automatically generated">
            <a:extLst>
              <a:ext uri="{FF2B5EF4-FFF2-40B4-BE49-F238E27FC236}">
                <a16:creationId xmlns:a16="http://schemas.microsoft.com/office/drawing/2014/main" id="{85AEE4C6-BA5F-AF1E-7485-6CD3B0CB5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90688"/>
            <a:ext cx="4237775" cy="2115756"/>
          </a:xfrm>
          <a:prstGeom prst="rect">
            <a:avLst/>
          </a:prstGeom>
        </p:spPr>
      </p:pic>
      <p:sp>
        <p:nvSpPr>
          <p:cNvPr id="8" name="Speech Bubble: Rectangle with Corners Rounded 7">
            <a:extLst>
              <a:ext uri="{FF2B5EF4-FFF2-40B4-BE49-F238E27FC236}">
                <a16:creationId xmlns:a16="http://schemas.microsoft.com/office/drawing/2014/main" id="{32CB4A6A-2F11-8C08-90FF-0AF78CE4FC57}"/>
              </a:ext>
            </a:extLst>
          </p:cNvPr>
          <p:cNvSpPr/>
          <p:nvPr/>
        </p:nvSpPr>
        <p:spPr>
          <a:xfrm>
            <a:off x="377951" y="3919315"/>
            <a:ext cx="4698023" cy="2573560"/>
          </a:xfrm>
          <a:prstGeom prst="wedgeRoundRectCallout">
            <a:avLst>
              <a:gd name="adj1" fmla="val 66063"/>
              <a:gd name="adj2" fmla="val -608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One of our Baptist operatives, in the underground church in </a:t>
            </a:r>
            <a:r>
              <a:rPr lang="en-US" dirty="0" err="1">
                <a:latin typeface="Comic Sans MS" panose="030F0702030302020204" pitchFamily="66" charset="0"/>
              </a:rPr>
              <a:t>Thioda</a:t>
            </a:r>
            <a:r>
              <a:rPr lang="en-US" dirty="0">
                <a:latin typeface="Comic Sans MS" panose="030F0702030302020204" pitchFamily="66" charset="0"/>
              </a:rPr>
              <a:t> </a:t>
            </a:r>
            <a:r>
              <a:rPr lang="en-US" dirty="0" err="1">
                <a:latin typeface="Comic Sans MS" panose="030F0702030302020204" pitchFamily="66" charset="0"/>
              </a:rPr>
              <a:t>Chadnited</a:t>
            </a:r>
            <a:r>
              <a:rPr lang="en-US" dirty="0">
                <a:latin typeface="Comic Sans MS" panose="030F0702030302020204" pitchFamily="66" charset="0"/>
              </a:rPr>
              <a:t> smuggled this message out.  We have the key on the left.  We need your help to decode. Tech help is available at </a:t>
            </a:r>
            <a:r>
              <a:rPr lang="en-US" dirty="0">
                <a:latin typeface="Comic Sans MS" panose="030F0702030302020204" pitchFamily="66" charset="0"/>
                <a:hlinkClick r:id="rId5"/>
              </a:rPr>
              <a:t>https://tinyurl.com/ymjkd2wz</a:t>
            </a:r>
            <a:r>
              <a:rPr lang="en-US" dirty="0">
                <a:latin typeface="Comic Sans MS" panose="030F0702030302020204" pitchFamily="66" charset="0"/>
              </a:rPr>
              <a:t>  Other Fun Family Activities can also be found. </a:t>
            </a:r>
          </a:p>
        </p:txBody>
      </p:sp>
    </p:spTree>
    <p:extLst>
      <p:ext uri="{BB962C8B-B14F-4D97-AF65-F5344CB8AC3E}">
        <p14:creationId xmlns:p14="http://schemas.microsoft.com/office/powerpoint/2010/main" val="55000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70219"/>
          </a:xfrm>
        </p:spPr>
        <p:txBody>
          <a:bodyPr/>
          <a:lstStyle/>
          <a:p>
            <a:r>
              <a:rPr lang="en-US" dirty="0"/>
              <a:t>The Mission</a:t>
            </a:r>
            <a:br>
              <a:rPr lang="en-US" dirty="0"/>
            </a:br>
            <a:r>
              <a:rPr lang="en-US" dirty="0"/>
              <a:t>of Jesus Shared</a:t>
            </a:r>
          </a:p>
        </p:txBody>
      </p:sp>
      <p:sp>
        <p:nvSpPr>
          <p:cNvPr id="3" name="Subtitle 2"/>
          <p:cNvSpPr>
            <a:spLocks noGrp="1"/>
          </p:cNvSpPr>
          <p:nvPr>
            <p:ph type="subTitle" idx="1"/>
          </p:nvPr>
        </p:nvSpPr>
        <p:spPr/>
        <p:txBody>
          <a:bodyPr/>
          <a:lstStyle/>
          <a:p>
            <a:r>
              <a:rPr lang="en-US" dirty="0"/>
              <a:t>April 7</a:t>
            </a:r>
          </a:p>
        </p:txBody>
      </p:sp>
    </p:spTree>
    <p:extLst>
      <p:ext uri="{BB962C8B-B14F-4D97-AF65-F5344CB8AC3E}">
        <p14:creationId xmlns:p14="http://schemas.microsoft.com/office/powerpoint/2010/main" val="330152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C4BA2-97D1-C350-19CF-3FD6218542F2}"/>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257148E0-9180-B7D9-D348-336E9C7A226C}"/>
              </a:ext>
            </a:extLst>
          </p:cNvPr>
          <p:cNvGrpSpPr/>
          <p:nvPr/>
        </p:nvGrpSpPr>
        <p:grpSpPr>
          <a:xfrm>
            <a:off x="2849598" y="1690688"/>
            <a:ext cx="6492803" cy="4199473"/>
            <a:chOff x="3229608" y="1690688"/>
            <a:chExt cx="6492803" cy="4199473"/>
          </a:xfrm>
        </p:grpSpPr>
        <p:pic>
          <p:nvPicPr>
            <p:cNvPr id="6" name="Picture 5" descr="A person with long hair and beard&#10;&#10;Description automatically generated">
              <a:extLst>
                <a:ext uri="{FF2B5EF4-FFF2-40B4-BE49-F238E27FC236}">
                  <a16:creationId xmlns:a16="http://schemas.microsoft.com/office/drawing/2014/main" id="{7EE3C01D-25D9-ED41-FC25-8F707EC71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19" y="1893150"/>
              <a:ext cx="5902345" cy="3071699"/>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82858C2D-9E0D-EC36-E1CB-4C560067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608" y="1690688"/>
              <a:ext cx="6492803" cy="4199473"/>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9336B965-A9C7-43D5-8015-5D578FE81C00}"/>
              </a:ext>
            </a:extLst>
          </p:cNvPr>
          <p:cNvSpPr txBox="1"/>
          <p:nvPr/>
        </p:nvSpPr>
        <p:spPr>
          <a:xfrm>
            <a:off x="4558144" y="5890161"/>
            <a:ext cx="307570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17266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C340-1A0D-F7FF-31ED-78D456428A2F}"/>
              </a:ext>
            </a:extLst>
          </p:cNvPr>
          <p:cNvSpPr>
            <a:spLocks noGrp="1"/>
          </p:cNvSpPr>
          <p:nvPr>
            <p:ph type="title"/>
          </p:nvPr>
        </p:nvSpPr>
        <p:spPr/>
        <p:txBody>
          <a:bodyPr/>
          <a:lstStyle/>
          <a:p>
            <a:r>
              <a:rPr lang="en-US" dirty="0"/>
              <a:t>These were great …</a:t>
            </a:r>
          </a:p>
        </p:txBody>
      </p:sp>
      <p:sp>
        <p:nvSpPr>
          <p:cNvPr id="3" name="Content Placeholder 2">
            <a:extLst>
              <a:ext uri="{FF2B5EF4-FFF2-40B4-BE49-F238E27FC236}">
                <a16:creationId xmlns:a16="http://schemas.microsoft.com/office/drawing/2014/main" id="{8BAF475E-D6C6-E8E0-0248-F502B3CED582}"/>
              </a:ext>
            </a:extLst>
          </p:cNvPr>
          <p:cNvSpPr>
            <a:spLocks noGrp="1"/>
          </p:cNvSpPr>
          <p:nvPr>
            <p:ph idx="1"/>
          </p:nvPr>
        </p:nvSpPr>
        <p:spPr/>
        <p:txBody>
          <a:bodyPr>
            <a:normAutofit lnSpcReduction="10000"/>
          </a:bodyPr>
          <a:lstStyle/>
          <a:p>
            <a:r>
              <a:rPr lang="en-US" dirty="0"/>
              <a:t>What are some marketing campaigns you will always remember?</a:t>
            </a:r>
          </a:p>
          <a:p>
            <a:endParaRPr lang="en-US" dirty="0"/>
          </a:p>
          <a:p>
            <a:r>
              <a:rPr lang="en-US" dirty="0">
                <a:solidFill>
                  <a:srgbClr val="C00000"/>
                </a:solidFill>
              </a:rPr>
              <a:t>These companies worked hard to make their product known to everyone</a:t>
            </a:r>
          </a:p>
          <a:p>
            <a:pPr lvl="1"/>
            <a:r>
              <a:rPr lang="en-US" dirty="0">
                <a:solidFill>
                  <a:srgbClr val="C00000"/>
                </a:solidFill>
              </a:rPr>
              <a:t>We have something the world needs to know about also</a:t>
            </a:r>
          </a:p>
          <a:p>
            <a:pPr lvl="1"/>
            <a:r>
              <a:rPr lang="en-US" dirty="0">
                <a:solidFill>
                  <a:srgbClr val="C00000"/>
                </a:solidFill>
              </a:rPr>
              <a:t>The victory we have in Jesus is too big to keep to ourselves.</a:t>
            </a:r>
          </a:p>
          <a:p>
            <a:endParaRPr lang="en-US" dirty="0"/>
          </a:p>
          <a:p>
            <a:endParaRPr lang="en-US" dirty="0"/>
          </a:p>
          <a:p>
            <a:endParaRPr lang="en-US" dirty="0"/>
          </a:p>
        </p:txBody>
      </p:sp>
      <p:grpSp>
        <p:nvGrpSpPr>
          <p:cNvPr id="14" name="Group 13">
            <a:extLst>
              <a:ext uri="{FF2B5EF4-FFF2-40B4-BE49-F238E27FC236}">
                <a16:creationId xmlns:a16="http://schemas.microsoft.com/office/drawing/2014/main" id="{FEA522EB-75C4-0140-693F-C49A28666EA6}"/>
              </a:ext>
            </a:extLst>
          </p:cNvPr>
          <p:cNvGrpSpPr/>
          <p:nvPr/>
        </p:nvGrpSpPr>
        <p:grpSpPr>
          <a:xfrm>
            <a:off x="1771791" y="3429000"/>
            <a:ext cx="7989126" cy="2446575"/>
            <a:chOff x="1748641" y="3429000"/>
            <a:chExt cx="7989126" cy="2446575"/>
          </a:xfrm>
        </p:grpSpPr>
        <p:sp>
          <p:nvSpPr>
            <p:cNvPr id="8" name="TextBox 7">
              <a:extLst>
                <a:ext uri="{FF2B5EF4-FFF2-40B4-BE49-F238E27FC236}">
                  <a16:creationId xmlns:a16="http://schemas.microsoft.com/office/drawing/2014/main" id="{FB21F9A8-D78D-CCCF-EEB4-013424C44809}"/>
                </a:ext>
              </a:extLst>
            </p:cNvPr>
            <p:cNvSpPr txBox="1"/>
            <p:nvPr/>
          </p:nvSpPr>
          <p:spPr>
            <a:xfrm>
              <a:off x="1852551" y="5506243"/>
              <a:ext cx="1781298" cy="369332"/>
            </a:xfrm>
            <a:prstGeom prst="rect">
              <a:avLst/>
            </a:prstGeom>
            <a:noFill/>
          </p:spPr>
          <p:txBody>
            <a:bodyPr wrap="square" rtlCol="0">
              <a:spAutoFit/>
            </a:bodyPr>
            <a:lstStyle/>
            <a:p>
              <a:pPr algn="ctr"/>
              <a:r>
                <a:rPr lang="en-US" dirty="0"/>
                <a:t>99.44%</a:t>
              </a:r>
            </a:p>
          </p:txBody>
        </p:sp>
        <p:pic>
          <p:nvPicPr>
            <p:cNvPr id="11" name="Picture 2" descr="Mcdonalds icon">
              <a:extLst>
                <a:ext uri="{FF2B5EF4-FFF2-40B4-BE49-F238E27FC236}">
                  <a16:creationId xmlns:a16="http://schemas.microsoft.com/office/drawing/2014/main" id="{7E10ADF2-DE89-18A6-C2D0-519E1E26902D}"/>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25438" y="3429000"/>
              <a:ext cx="2154382" cy="2154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descr="Bubbles floating bubbles in a bathtub&#10;&#10;Description automatically generated">
              <a:extLst>
                <a:ext uri="{FF2B5EF4-FFF2-40B4-BE49-F238E27FC236}">
                  <a16:creationId xmlns:a16="http://schemas.microsoft.com/office/drawing/2014/main" id="{2DE6AF63-90C5-308D-F16B-811F5FD82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641" y="3429000"/>
              <a:ext cx="1989117" cy="1989117"/>
            </a:xfrm>
            <a:prstGeom prst="rect">
              <a:avLst/>
            </a:prstGeom>
            <a:ln>
              <a:noFill/>
            </a:ln>
            <a:effectLst>
              <a:outerShdw blurRad="292100" dist="139700" dir="2700000" algn="tl" rotWithShape="0">
                <a:srgbClr val="333333">
                  <a:alpha val="65000"/>
                </a:srgbClr>
              </a:outerShdw>
            </a:effectLst>
          </p:spPr>
        </p:pic>
        <p:pic>
          <p:nvPicPr>
            <p:cNvPr id="13" name="Picture 12" descr="A child with chocolate and candy on his face&#10;&#10;Description automatically generated">
              <a:extLst>
                <a:ext uri="{FF2B5EF4-FFF2-40B4-BE49-F238E27FC236}">
                  <a16:creationId xmlns:a16="http://schemas.microsoft.com/office/drawing/2014/main" id="{F87743DB-D923-4491-C983-9CD6042EC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649" y="3511632"/>
              <a:ext cx="1989118" cy="198911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702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953C-3D9F-5649-4966-F678E5363A5B}"/>
              </a:ext>
            </a:extLst>
          </p:cNvPr>
          <p:cNvSpPr>
            <a:spLocks noGrp="1"/>
          </p:cNvSpPr>
          <p:nvPr>
            <p:ph type="title"/>
          </p:nvPr>
        </p:nvSpPr>
        <p:spPr/>
        <p:txBody>
          <a:bodyPr/>
          <a:lstStyle/>
          <a:p>
            <a:pPr algn="l"/>
            <a:r>
              <a:rPr lang="en-US" dirty="0"/>
              <a:t>Listen for mind expansion!</a:t>
            </a:r>
          </a:p>
        </p:txBody>
      </p:sp>
      <p:sp>
        <p:nvSpPr>
          <p:cNvPr id="3" name="Content Placeholder 2">
            <a:extLst>
              <a:ext uri="{FF2B5EF4-FFF2-40B4-BE49-F238E27FC236}">
                <a16:creationId xmlns:a16="http://schemas.microsoft.com/office/drawing/2014/main" id="{8F4A6295-1E50-A2F4-E708-7924ECA38E89}"/>
              </a:ext>
            </a:extLst>
          </p:cNvPr>
          <p:cNvSpPr>
            <a:spLocks noGrp="1"/>
          </p:cNvSpPr>
          <p:nvPr>
            <p:ph idx="1"/>
          </p:nvPr>
        </p:nvSpPr>
        <p:spPr>
          <a:xfrm>
            <a:off x="1261639" y="1964521"/>
            <a:ext cx="9849091" cy="4351338"/>
          </a:xfrm>
        </p:spPr>
        <p:txBody>
          <a:bodyPr/>
          <a:lstStyle/>
          <a:p>
            <a:pPr marL="0" indent="0" algn="ctr">
              <a:buNone/>
            </a:pPr>
            <a:r>
              <a:rPr lang="en-US" dirty="0"/>
              <a:t>Luke 24:44-45 (NIV)  He said to them, "This is what I told you while I was still with you: Everything must be fulfilled that is written about me in the Law of Moses, the Prophets and the Psalms." 45  Then he opened their minds so they could understand the Scriptures.</a:t>
            </a:r>
          </a:p>
        </p:txBody>
      </p:sp>
      <p:pic>
        <p:nvPicPr>
          <p:cNvPr id="5" name="Picture 4">
            <a:extLst>
              <a:ext uri="{FF2B5EF4-FFF2-40B4-BE49-F238E27FC236}">
                <a16:creationId xmlns:a16="http://schemas.microsoft.com/office/drawing/2014/main" id="{4E690E59-4DF0-3881-D37F-E9EFA212CAED}"/>
              </a:ext>
            </a:extLst>
          </p:cNvPr>
          <p:cNvPicPr>
            <a:picLocks noChangeAspect="1"/>
          </p:cNvPicPr>
          <p:nvPr/>
        </p:nvPicPr>
        <p:blipFill>
          <a:blip r:embed="rId2"/>
          <a:stretch>
            <a:fillRect/>
          </a:stretch>
        </p:blipFill>
        <p:spPr>
          <a:xfrm>
            <a:off x="4571908" y="5376398"/>
            <a:ext cx="2400000"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24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838C-99DB-CBFD-98BB-4A38F13C4C02}"/>
              </a:ext>
            </a:extLst>
          </p:cNvPr>
          <p:cNvSpPr>
            <a:spLocks noGrp="1"/>
          </p:cNvSpPr>
          <p:nvPr>
            <p:ph type="title"/>
          </p:nvPr>
        </p:nvSpPr>
        <p:spPr/>
        <p:txBody>
          <a:bodyPr/>
          <a:lstStyle/>
          <a:p>
            <a:r>
              <a:rPr lang="en-US" dirty="0"/>
              <a:t>The Whole Bible Points to Jesus</a:t>
            </a:r>
          </a:p>
        </p:txBody>
      </p:sp>
      <p:sp>
        <p:nvSpPr>
          <p:cNvPr id="3" name="Content Placeholder 2">
            <a:extLst>
              <a:ext uri="{FF2B5EF4-FFF2-40B4-BE49-F238E27FC236}">
                <a16:creationId xmlns:a16="http://schemas.microsoft.com/office/drawing/2014/main" id="{79E45AB7-B2B6-0C93-D372-C912D70260DE}"/>
              </a:ext>
            </a:extLst>
          </p:cNvPr>
          <p:cNvSpPr>
            <a:spLocks noGrp="1"/>
          </p:cNvSpPr>
          <p:nvPr>
            <p:ph idx="1"/>
          </p:nvPr>
        </p:nvSpPr>
        <p:spPr>
          <a:xfrm>
            <a:off x="838200" y="1825625"/>
            <a:ext cx="10515600" cy="4667250"/>
          </a:xfrm>
        </p:spPr>
        <p:txBody>
          <a:bodyPr>
            <a:normAutofit/>
          </a:bodyPr>
          <a:lstStyle/>
          <a:p>
            <a:r>
              <a:rPr lang="en-US" dirty="0">
                <a:solidFill>
                  <a:srgbClr val="C00000"/>
                </a:solidFill>
              </a:rPr>
              <a:t>Note the divisions of the Old Testament as Jesus referred to them. </a:t>
            </a:r>
          </a:p>
          <a:p>
            <a:pPr lvl="1"/>
            <a:r>
              <a:rPr lang="en-US" sz="3500" dirty="0">
                <a:solidFill>
                  <a:srgbClr val="C00000"/>
                </a:solidFill>
              </a:rPr>
              <a:t>The law of Moses. The Pentateuch. </a:t>
            </a:r>
          </a:p>
          <a:p>
            <a:pPr lvl="1"/>
            <a:r>
              <a:rPr lang="en-US" sz="3500" dirty="0">
                <a:solidFill>
                  <a:srgbClr val="C00000"/>
                </a:solidFill>
              </a:rPr>
              <a:t>The prophets. </a:t>
            </a:r>
          </a:p>
          <a:p>
            <a:pPr lvl="2"/>
            <a:r>
              <a:rPr lang="en-US" sz="3100" dirty="0">
                <a:solidFill>
                  <a:srgbClr val="C00000"/>
                </a:solidFill>
              </a:rPr>
              <a:t>Joshua through 2 Kings</a:t>
            </a:r>
          </a:p>
          <a:p>
            <a:pPr lvl="2"/>
            <a:r>
              <a:rPr lang="en-US" sz="3100" dirty="0">
                <a:solidFill>
                  <a:srgbClr val="C00000"/>
                </a:solidFill>
              </a:rPr>
              <a:t>Isaiah through Malachi. </a:t>
            </a:r>
          </a:p>
          <a:p>
            <a:pPr lvl="1"/>
            <a:r>
              <a:rPr lang="en-US" sz="3500" dirty="0">
                <a:solidFill>
                  <a:srgbClr val="C00000"/>
                </a:solidFill>
              </a:rPr>
              <a:t>The Psalms. </a:t>
            </a:r>
          </a:p>
          <a:p>
            <a:pPr lvl="2"/>
            <a:r>
              <a:rPr lang="en-US" sz="3100" dirty="0">
                <a:solidFill>
                  <a:srgbClr val="C00000"/>
                </a:solidFill>
              </a:rPr>
              <a:t>The remaining Old Testament books. </a:t>
            </a:r>
          </a:p>
          <a:p>
            <a:pPr lvl="2"/>
            <a:r>
              <a:rPr lang="en-US" sz="3100" dirty="0">
                <a:solidFill>
                  <a:srgbClr val="C00000"/>
                </a:solidFill>
              </a:rPr>
              <a:t>Referred to by the first &amp; largest in it: the Psalms.</a:t>
            </a:r>
          </a:p>
          <a:p>
            <a:endParaRPr lang="en-US" dirty="0"/>
          </a:p>
        </p:txBody>
      </p:sp>
    </p:spTree>
    <p:extLst>
      <p:ext uri="{BB962C8B-B14F-4D97-AF65-F5344CB8AC3E}">
        <p14:creationId xmlns:p14="http://schemas.microsoft.com/office/powerpoint/2010/main" val="25513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60BC-ED4F-7006-84AB-26BC75C0812D}"/>
              </a:ext>
            </a:extLst>
          </p:cNvPr>
          <p:cNvSpPr>
            <a:spLocks noGrp="1"/>
          </p:cNvSpPr>
          <p:nvPr>
            <p:ph type="title"/>
          </p:nvPr>
        </p:nvSpPr>
        <p:spPr/>
        <p:txBody>
          <a:bodyPr/>
          <a:lstStyle/>
          <a:p>
            <a:r>
              <a:rPr lang="en-US" dirty="0"/>
              <a:t>The Whole Bible Points to Jesus</a:t>
            </a:r>
          </a:p>
        </p:txBody>
      </p:sp>
      <p:sp>
        <p:nvSpPr>
          <p:cNvPr id="3" name="Content Placeholder 2">
            <a:extLst>
              <a:ext uri="{FF2B5EF4-FFF2-40B4-BE49-F238E27FC236}">
                <a16:creationId xmlns:a16="http://schemas.microsoft.com/office/drawing/2014/main" id="{210C38DF-865A-D568-A163-C3D365114DD2}"/>
              </a:ext>
            </a:extLst>
          </p:cNvPr>
          <p:cNvSpPr>
            <a:spLocks noGrp="1"/>
          </p:cNvSpPr>
          <p:nvPr>
            <p:ph idx="1"/>
          </p:nvPr>
        </p:nvSpPr>
        <p:spPr/>
        <p:txBody>
          <a:bodyPr/>
          <a:lstStyle/>
          <a:p>
            <a:r>
              <a:rPr lang="en-US" dirty="0"/>
              <a:t>What elements of the message of salvation do you see in these Old Testament verses?</a:t>
            </a:r>
          </a:p>
          <a:p>
            <a:pPr lvl="1"/>
            <a:r>
              <a:rPr lang="en-US" dirty="0"/>
              <a:t>“</a:t>
            </a:r>
            <a:r>
              <a:rPr lang="en-US" i="1" dirty="0"/>
              <a:t>For as high as the heavens are above the earth, so great is his faithful love toward those who fear him. As far as the east is from the west, so far has he removed our transgressions from us” </a:t>
            </a:r>
            <a:r>
              <a:rPr lang="en-US" dirty="0"/>
              <a:t>(Ps. 103:11-12).</a:t>
            </a:r>
          </a:p>
          <a:p>
            <a:pPr lvl="1"/>
            <a:r>
              <a:rPr lang="en-US" dirty="0"/>
              <a:t>“</a:t>
            </a:r>
            <a:r>
              <a:rPr lang="en-US" i="1" dirty="0"/>
              <a:t>I knew that you are a gracious and compassionate God, slow to anger, abounding in faithful love, and one who relents from sending disaster</a:t>
            </a:r>
            <a:r>
              <a:rPr lang="en-US" dirty="0"/>
              <a:t>” (Jonah 4:2) </a:t>
            </a:r>
          </a:p>
        </p:txBody>
      </p:sp>
    </p:spTree>
    <p:extLst>
      <p:ext uri="{BB962C8B-B14F-4D97-AF65-F5344CB8AC3E}">
        <p14:creationId xmlns:p14="http://schemas.microsoft.com/office/powerpoint/2010/main" val="35076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8030-A98D-527E-9E71-7ED9EC4237B5}"/>
              </a:ext>
            </a:extLst>
          </p:cNvPr>
          <p:cNvSpPr>
            <a:spLocks noGrp="1"/>
          </p:cNvSpPr>
          <p:nvPr>
            <p:ph type="title"/>
          </p:nvPr>
        </p:nvSpPr>
        <p:spPr/>
        <p:txBody>
          <a:bodyPr/>
          <a:lstStyle/>
          <a:p>
            <a:r>
              <a:rPr lang="en-US" dirty="0"/>
              <a:t>The Whole Bible Points to Jesus</a:t>
            </a:r>
          </a:p>
        </p:txBody>
      </p:sp>
      <p:sp>
        <p:nvSpPr>
          <p:cNvPr id="3" name="Content Placeholder 2">
            <a:extLst>
              <a:ext uri="{FF2B5EF4-FFF2-40B4-BE49-F238E27FC236}">
                <a16:creationId xmlns:a16="http://schemas.microsoft.com/office/drawing/2014/main" id="{2A786929-C93A-1DE0-8F5A-62ACE0FEF886}"/>
              </a:ext>
            </a:extLst>
          </p:cNvPr>
          <p:cNvSpPr>
            <a:spLocks noGrp="1"/>
          </p:cNvSpPr>
          <p:nvPr>
            <p:ph idx="1"/>
          </p:nvPr>
        </p:nvSpPr>
        <p:spPr/>
        <p:txBody>
          <a:bodyPr/>
          <a:lstStyle/>
          <a:p>
            <a:r>
              <a:rPr lang="en-US" dirty="0"/>
              <a:t>Why do you think it would be important for Jesus to refer to the Old Testament Scriptures in His explanations to the disciples?</a:t>
            </a:r>
          </a:p>
          <a:p>
            <a:r>
              <a:rPr lang="en-US" dirty="0"/>
              <a:t>How would you summarize the grand story of Scripture for an unbeliever?</a:t>
            </a:r>
          </a:p>
          <a:p>
            <a:r>
              <a:rPr lang="en-US" dirty="0"/>
              <a:t>What does this passage teach us about God’s role in our understanding of the gospel? </a:t>
            </a:r>
          </a:p>
        </p:txBody>
      </p:sp>
    </p:spTree>
    <p:extLst>
      <p:ext uri="{BB962C8B-B14F-4D97-AF65-F5344CB8AC3E}">
        <p14:creationId xmlns:p14="http://schemas.microsoft.com/office/powerpoint/2010/main" val="2904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9763-9F22-FC63-5B28-866D0E90B3F5}"/>
              </a:ext>
            </a:extLst>
          </p:cNvPr>
          <p:cNvSpPr>
            <a:spLocks noGrp="1"/>
          </p:cNvSpPr>
          <p:nvPr>
            <p:ph type="title"/>
          </p:nvPr>
        </p:nvSpPr>
        <p:spPr/>
        <p:txBody>
          <a:bodyPr/>
          <a:lstStyle/>
          <a:p>
            <a:pPr algn="l"/>
            <a:r>
              <a:rPr lang="en-US" dirty="0"/>
              <a:t>Listen for Jesus’ specific mission.</a:t>
            </a:r>
          </a:p>
        </p:txBody>
      </p:sp>
      <p:sp>
        <p:nvSpPr>
          <p:cNvPr id="3" name="Content Placeholder 2">
            <a:extLst>
              <a:ext uri="{FF2B5EF4-FFF2-40B4-BE49-F238E27FC236}">
                <a16:creationId xmlns:a16="http://schemas.microsoft.com/office/drawing/2014/main" id="{69257794-B0C3-9986-9E87-8E8CDD11298C}"/>
              </a:ext>
            </a:extLst>
          </p:cNvPr>
          <p:cNvSpPr>
            <a:spLocks noGrp="1"/>
          </p:cNvSpPr>
          <p:nvPr>
            <p:ph idx="1"/>
          </p:nvPr>
        </p:nvSpPr>
        <p:spPr>
          <a:xfrm>
            <a:off x="1489758" y="1848775"/>
            <a:ext cx="9212484" cy="4351338"/>
          </a:xfrm>
        </p:spPr>
        <p:txBody>
          <a:bodyPr/>
          <a:lstStyle/>
          <a:p>
            <a:pPr marL="0" indent="0" algn="ctr">
              <a:buNone/>
            </a:pPr>
            <a:r>
              <a:rPr lang="en-US" dirty="0"/>
              <a:t>Luke 24:46-47 (NIV)  He told them, "This is what is written: The Christ will suffer and rise from the dead on the third day, 47  and repentance and forgiveness of sins will be preached in his name to all nations, beginning at Jerusalem.</a:t>
            </a:r>
          </a:p>
        </p:txBody>
      </p:sp>
      <p:pic>
        <p:nvPicPr>
          <p:cNvPr id="4" name="Picture 3">
            <a:extLst>
              <a:ext uri="{FF2B5EF4-FFF2-40B4-BE49-F238E27FC236}">
                <a16:creationId xmlns:a16="http://schemas.microsoft.com/office/drawing/2014/main" id="{259B5863-8300-DE48-C675-3DFCA0EE695E}"/>
              </a:ext>
            </a:extLst>
          </p:cNvPr>
          <p:cNvPicPr>
            <a:picLocks noChangeAspect="1"/>
          </p:cNvPicPr>
          <p:nvPr/>
        </p:nvPicPr>
        <p:blipFill>
          <a:blip r:embed="rId2"/>
          <a:stretch>
            <a:fillRect/>
          </a:stretch>
        </p:blipFill>
        <p:spPr>
          <a:xfrm>
            <a:off x="4571908" y="5376398"/>
            <a:ext cx="2400000"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06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8656-7768-E86F-F561-DF33BD34A0C2}"/>
              </a:ext>
            </a:extLst>
          </p:cNvPr>
          <p:cNvSpPr>
            <a:spLocks noGrp="1"/>
          </p:cNvSpPr>
          <p:nvPr>
            <p:ph type="title"/>
          </p:nvPr>
        </p:nvSpPr>
        <p:spPr/>
        <p:txBody>
          <a:bodyPr/>
          <a:lstStyle/>
          <a:p>
            <a:r>
              <a:rPr lang="en-US" dirty="0"/>
              <a:t>The Cross and the Empty Tomb</a:t>
            </a:r>
          </a:p>
        </p:txBody>
      </p:sp>
      <p:sp>
        <p:nvSpPr>
          <p:cNvPr id="3" name="Content Placeholder 2">
            <a:extLst>
              <a:ext uri="{FF2B5EF4-FFF2-40B4-BE49-F238E27FC236}">
                <a16:creationId xmlns:a16="http://schemas.microsoft.com/office/drawing/2014/main" id="{779590B7-E671-DA44-BC25-A9CBD00D63BF}"/>
              </a:ext>
            </a:extLst>
          </p:cNvPr>
          <p:cNvSpPr>
            <a:spLocks noGrp="1"/>
          </p:cNvSpPr>
          <p:nvPr>
            <p:ph idx="1"/>
          </p:nvPr>
        </p:nvSpPr>
        <p:spPr/>
        <p:txBody>
          <a:bodyPr/>
          <a:lstStyle/>
          <a:p>
            <a:r>
              <a:rPr lang="en-US" dirty="0"/>
              <a:t>What specific prophecies did He show that He had fulfilled?</a:t>
            </a:r>
          </a:p>
          <a:p>
            <a:r>
              <a:rPr lang="en-US" dirty="0"/>
              <a:t>Why are these prophecies critical? </a:t>
            </a:r>
          </a:p>
          <a:p>
            <a:r>
              <a:rPr lang="en-US" dirty="0"/>
              <a:t>What in verse 47 prepares us for Jesus’ Great Commission?</a:t>
            </a:r>
          </a:p>
          <a:p>
            <a:r>
              <a:rPr lang="en-US" dirty="0"/>
              <a:t>What are the  basics of the gospel every Christian can share as we fulfill the Great Commission?</a:t>
            </a:r>
          </a:p>
        </p:txBody>
      </p:sp>
    </p:spTree>
    <p:extLst>
      <p:ext uri="{BB962C8B-B14F-4D97-AF65-F5344CB8AC3E}">
        <p14:creationId xmlns:p14="http://schemas.microsoft.com/office/powerpoint/2010/main" val="18231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890</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The Mission of Jesus Shared</vt:lpstr>
      <vt:lpstr>Video introduction</vt:lpstr>
      <vt:lpstr>These were great …</vt:lpstr>
      <vt:lpstr>Listen for mind expansion!</vt:lpstr>
      <vt:lpstr>The Whole Bible Points to Jesus</vt:lpstr>
      <vt:lpstr>The Whole Bible Points to Jesus</vt:lpstr>
      <vt:lpstr>The Whole Bible Points to Jesus</vt:lpstr>
      <vt:lpstr>Listen for Jesus’ specific mission.</vt:lpstr>
      <vt:lpstr>The Cross and the Empty Tomb</vt:lpstr>
      <vt:lpstr>Listen for a power source.</vt:lpstr>
      <vt:lpstr>Listen for a power source.</vt:lpstr>
      <vt:lpstr>Equipped to Share the Message</vt:lpstr>
      <vt:lpstr>Equipped to Share the Message</vt:lpstr>
      <vt:lpstr>Application</vt:lpstr>
      <vt:lpstr>Application</vt:lpstr>
      <vt:lpstr>Application</vt:lpstr>
      <vt:lpstr>Family Activities</vt:lpstr>
      <vt:lpstr>The Mission of Jesus Shared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Mission of Jesus Shared</dc:title>
  <dc:creator>Armstrong, Stephen (General Math and Science)</dc:creator>
  <cp:lastModifiedBy>Armstrong, Stephen (General Math and Science)</cp:lastModifiedBy>
  <cp:revision>3</cp:revision>
  <dcterms:created xsi:type="dcterms:W3CDTF">2024-03-21T19:32:46Z</dcterms:created>
  <dcterms:modified xsi:type="dcterms:W3CDTF">2024-03-21T20:20:36Z</dcterms:modified>
</cp:coreProperties>
</file>