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66"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o7131rio"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yskhtj6d"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Serve with Courage</a:t>
            </a:r>
          </a:p>
        </p:txBody>
      </p:sp>
      <p:sp>
        <p:nvSpPr>
          <p:cNvPr id="3" name="Subtitle 2"/>
          <p:cNvSpPr>
            <a:spLocks noGrp="1"/>
          </p:cNvSpPr>
          <p:nvPr>
            <p:ph type="subTitle" idx="1"/>
          </p:nvPr>
        </p:nvSpPr>
        <p:spPr>
          <a:xfrm>
            <a:off x="1524000" y="3883230"/>
            <a:ext cx="9144000" cy="1374569"/>
          </a:xfrm>
        </p:spPr>
        <p:txBody>
          <a:bodyPr/>
          <a:lstStyle/>
          <a:p>
            <a:r>
              <a:rPr lang="en-US" dirty="0"/>
              <a:t>July 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9902-CE06-439E-A045-305848C717F8}"/>
              </a:ext>
            </a:extLst>
          </p:cNvPr>
          <p:cNvSpPr>
            <a:spLocks noGrp="1"/>
          </p:cNvSpPr>
          <p:nvPr>
            <p:ph type="title"/>
          </p:nvPr>
        </p:nvSpPr>
        <p:spPr/>
        <p:txBody>
          <a:bodyPr/>
          <a:lstStyle/>
          <a:p>
            <a:r>
              <a:rPr lang="en-US" dirty="0"/>
              <a:t>Take A Stand</a:t>
            </a:r>
          </a:p>
        </p:txBody>
      </p:sp>
      <p:sp>
        <p:nvSpPr>
          <p:cNvPr id="3" name="Content Placeholder 2">
            <a:extLst>
              <a:ext uri="{FF2B5EF4-FFF2-40B4-BE49-F238E27FC236}">
                <a16:creationId xmlns:a16="http://schemas.microsoft.com/office/drawing/2014/main" id="{3483AC23-DC05-4EAC-9647-44EB8D8C9936}"/>
              </a:ext>
            </a:extLst>
          </p:cNvPr>
          <p:cNvSpPr>
            <a:spLocks noGrp="1"/>
          </p:cNvSpPr>
          <p:nvPr>
            <p:ph idx="1"/>
          </p:nvPr>
        </p:nvSpPr>
        <p:spPr/>
        <p:txBody>
          <a:bodyPr/>
          <a:lstStyle/>
          <a:p>
            <a:r>
              <a:rPr lang="en-US" dirty="0"/>
              <a:t>What do we know about Elijah? </a:t>
            </a:r>
          </a:p>
          <a:p>
            <a:r>
              <a:rPr lang="en-US" dirty="0"/>
              <a:t>What declaration did he make to Ahab?</a:t>
            </a:r>
          </a:p>
          <a:p>
            <a:r>
              <a:rPr lang="en-US" dirty="0">
                <a:solidFill>
                  <a:srgbClr val="C00000"/>
                </a:solidFill>
              </a:rPr>
              <a:t>Note that a drought would be a significant element of judgment</a:t>
            </a:r>
          </a:p>
          <a:p>
            <a:pPr lvl="1"/>
            <a:r>
              <a:rPr lang="en-US" dirty="0">
                <a:solidFill>
                  <a:srgbClr val="C00000"/>
                </a:solidFill>
              </a:rPr>
              <a:t>Baal is deity of rain, storms</a:t>
            </a:r>
          </a:p>
          <a:p>
            <a:pPr lvl="1"/>
            <a:r>
              <a:rPr lang="en-US" dirty="0">
                <a:solidFill>
                  <a:srgbClr val="C00000"/>
                </a:solidFill>
              </a:rPr>
              <a:t>Jehovah actually in control – can stop or start rain as He pleases</a:t>
            </a:r>
          </a:p>
          <a:p>
            <a:pPr lvl="1"/>
            <a:r>
              <a:rPr lang="en-US" dirty="0">
                <a:solidFill>
                  <a:srgbClr val="C00000"/>
                </a:solidFill>
              </a:rPr>
              <a:t>Baal proved to have no power</a:t>
            </a:r>
          </a:p>
        </p:txBody>
      </p:sp>
    </p:spTree>
    <p:extLst>
      <p:ext uri="{BB962C8B-B14F-4D97-AF65-F5344CB8AC3E}">
        <p14:creationId xmlns:p14="http://schemas.microsoft.com/office/powerpoint/2010/main" val="42760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2F26-5831-413B-9C52-3A859CAC196A}"/>
              </a:ext>
            </a:extLst>
          </p:cNvPr>
          <p:cNvSpPr>
            <a:spLocks noGrp="1"/>
          </p:cNvSpPr>
          <p:nvPr>
            <p:ph type="title"/>
          </p:nvPr>
        </p:nvSpPr>
        <p:spPr/>
        <p:txBody>
          <a:bodyPr/>
          <a:lstStyle/>
          <a:p>
            <a:r>
              <a:rPr lang="en-US" dirty="0"/>
              <a:t>Take A Stand</a:t>
            </a:r>
          </a:p>
        </p:txBody>
      </p:sp>
      <p:sp>
        <p:nvSpPr>
          <p:cNvPr id="3" name="Content Placeholder 2">
            <a:extLst>
              <a:ext uri="{FF2B5EF4-FFF2-40B4-BE49-F238E27FC236}">
                <a16:creationId xmlns:a16="http://schemas.microsoft.com/office/drawing/2014/main" id="{71DE84E2-EC43-4FB0-8020-FEA4016FD0C3}"/>
              </a:ext>
            </a:extLst>
          </p:cNvPr>
          <p:cNvSpPr>
            <a:spLocks noGrp="1"/>
          </p:cNvSpPr>
          <p:nvPr>
            <p:ph idx="1"/>
          </p:nvPr>
        </p:nvSpPr>
        <p:spPr/>
        <p:txBody>
          <a:bodyPr/>
          <a:lstStyle/>
          <a:p>
            <a:r>
              <a:rPr lang="en-US" dirty="0"/>
              <a:t>What should the king and the people infer from Elijah’s message?</a:t>
            </a:r>
          </a:p>
          <a:p>
            <a:r>
              <a:rPr lang="en-US" dirty="0"/>
              <a:t>What kinds of issues influence us to be unwilling to confront or pronounce God’s judgment on evil we see?</a:t>
            </a:r>
          </a:p>
          <a:p>
            <a:r>
              <a:rPr lang="en-US" dirty="0"/>
              <a:t>How can we speak against the culture in ways that reflect Christ and glorify God? </a:t>
            </a:r>
          </a:p>
        </p:txBody>
      </p:sp>
    </p:spTree>
    <p:extLst>
      <p:ext uri="{BB962C8B-B14F-4D97-AF65-F5344CB8AC3E}">
        <p14:creationId xmlns:p14="http://schemas.microsoft.com/office/powerpoint/2010/main" val="185791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7C6F-DCE0-423E-BC07-691C6DB22773}"/>
              </a:ext>
            </a:extLst>
          </p:cNvPr>
          <p:cNvSpPr>
            <a:spLocks noGrp="1"/>
          </p:cNvSpPr>
          <p:nvPr>
            <p:ph type="title"/>
          </p:nvPr>
        </p:nvSpPr>
        <p:spPr/>
        <p:txBody>
          <a:bodyPr/>
          <a:lstStyle/>
          <a:p>
            <a:pPr algn="l"/>
            <a:r>
              <a:rPr lang="en-US" dirty="0"/>
              <a:t>Listen for a miracle of provision.</a:t>
            </a:r>
          </a:p>
        </p:txBody>
      </p:sp>
      <p:sp>
        <p:nvSpPr>
          <p:cNvPr id="3" name="Content Placeholder 2">
            <a:extLst>
              <a:ext uri="{FF2B5EF4-FFF2-40B4-BE49-F238E27FC236}">
                <a16:creationId xmlns:a16="http://schemas.microsoft.com/office/drawing/2014/main" id="{038AFE39-809A-49C1-B607-E8B0412DB023}"/>
              </a:ext>
            </a:extLst>
          </p:cNvPr>
          <p:cNvSpPr>
            <a:spLocks noGrp="1"/>
          </p:cNvSpPr>
          <p:nvPr>
            <p:ph idx="1"/>
          </p:nvPr>
        </p:nvSpPr>
        <p:spPr/>
        <p:txBody>
          <a:bodyPr>
            <a:normAutofit/>
          </a:bodyPr>
          <a:lstStyle/>
          <a:p>
            <a:pPr marL="0" indent="0" algn="ctr">
              <a:buNone/>
            </a:pPr>
            <a:r>
              <a:rPr lang="en-US" dirty="0"/>
              <a:t>1 Kings 17:2-6 (NIV)   Then the word of the LORD came to Elijah:  3  "Leave here, turn eastward and hide in the </a:t>
            </a:r>
            <a:r>
              <a:rPr lang="en-US" dirty="0" err="1"/>
              <a:t>Kerith</a:t>
            </a:r>
            <a:r>
              <a:rPr lang="en-US" dirty="0"/>
              <a:t> Ravine, east of the Jordan.  4  You will drink from the brook, and I have ordered the ravens to feed you there.”</a:t>
            </a:r>
          </a:p>
        </p:txBody>
      </p:sp>
    </p:spTree>
    <p:extLst>
      <p:ext uri="{BB962C8B-B14F-4D97-AF65-F5344CB8AC3E}">
        <p14:creationId xmlns:p14="http://schemas.microsoft.com/office/powerpoint/2010/main" val="23025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7C6F-DCE0-423E-BC07-691C6DB22773}"/>
              </a:ext>
            </a:extLst>
          </p:cNvPr>
          <p:cNvSpPr>
            <a:spLocks noGrp="1"/>
          </p:cNvSpPr>
          <p:nvPr>
            <p:ph type="title"/>
          </p:nvPr>
        </p:nvSpPr>
        <p:spPr/>
        <p:txBody>
          <a:bodyPr/>
          <a:lstStyle/>
          <a:p>
            <a:pPr algn="l"/>
            <a:r>
              <a:rPr lang="en-US" dirty="0"/>
              <a:t>Listen for a miracle of provision.</a:t>
            </a:r>
          </a:p>
        </p:txBody>
      </p:sp>
      <p:sp>
        <p:nvSpPr>
          <p:cNvPr id="3" name="Content Placeholder 2">
            <a:extLst>
              <a:ext uri="{FF2B5EF4-FFF2-40B4-BE49-F238E27FC236}">
                <a16:creationId xmlns:a16="http://schemas.microsoft.com/office/drawing/2014/main" id="{038AFE39-809A-49C1-B607-E8B0412DB023}"/>
              </a:ext>
            </a:extLst>
          </p:cNvPr>
          <p:cNvSpPr>
            <a:spLocks noGrp="1"/>
          </p:cNvSpPr>
          <p:nvPr>
            <p:ph idx="1"/>
          </p:nvPr>
        </p:nvSpPr>
        <p:spPr/>
        <p:txBody>
          <a:bodyPr>
            <a:normAutofit/>
          </a:bodyPr>
          <a:lstStyle/>
          <a:p>
            <a:pPr marL="0" indent="0" algn="ctr">
              <a:buNone/>
            </a:pPr>
            <a:r>
              <a:rPr lang="en-US" dirty="0"/>
              <a:t> So he did what the LORD had told him. He went to the </a:t>
            </a:r>
            <a:r>
              <a:rPr lang="en-US" dirty="0" err="1"/>
              <a:t>Kerith</a:t>
            </a:r>
            <a:r>
              <a:rPr lang="en-US" dirty="0"/>
              <a:t> Ravine, east of the Jordan, and stayed there.  6  The ravens brought him bread and meat in the morning and bread and meat in the evening, and he drank from the brook.</a:t>
            </a:r>
          </a:p>
        </p:txBody>
      </p:sp>
      <p:pic>
        <p:nvPicPr>
          <p:cNvPr id="4" name="Picture 3">
            <a:extLst>
              <a:ext uri="{FF2B5EF4-FFF2-40B4-BE49-F238E27FC236}">
                <a16:creationId xmlns:a16="http://schemas.microsoft.com/office/drawing/2014/main" id="{E9F98A05-B61D-4CC1-9E41-B868276AE5C7}"/>
              </a:ext>
            </a:extLst>
          </p:cNvPr>
          <p:cNvPicPr>
            <a:picLocks noChangeAspect="1"/>
          </p:cNvPicPr>
          <p:nvPr/>
        </p:nvPicPr>
        <p:blipFill>
          <a:blip r:embed="rId2"/>
          <a:stretch>
            <a:fillRect/>
          </a:stretch>
        </p:blipFill>
        <p:spPr>
          <a:xfrm>
            <a:off x="4934404" y="4816863"/>
            <a:ext cx="2047619"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63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A002-7EFF-478C-8BBA-29F7733F574E}"/>
              </a:ext>
            </a:extLst>
          </p:cNvPr>
          <p:cNvSpPr>
            <a:spLocks noGrp="1"/>
          </p:cNvSpPr>
          <p:nvPr>
            <p:ph type="title"/>
          </p:nvPr>
        </p:nvSpPr>
        <p:spPr/>
        <p:txBody>
          <a:bodyPr/>
          <a:lstStyle/>
          <a:p>
            <a:r>
              <a:rPr lang="en-US" dirty="0"/>
              <a:t>Rely on God</a:t>
            </a:r>
          </a:p>
        </p:txBody>
      </p:sp>
      <p:sp>
        <p:nvSpPr>
          <p:cNvPr id="3" name="Content Placeholder 2">
            <a:extLst>
              <a:ext uri="{FF2B5EF4-FFF2-40B4-BE49-F238E27FC236}">
                <a16:creationId xmlns:a16="http://schemas.microsoft.com/office/drawing/2014/main" id="{0B591E57-F2ED-4DA2-AD83-895F97A36C9D}"/>
              </a:ext>
            </a:extLst>
          </p:cNvPr>
          <p:cNvSpPr>
            <a:spLocks noGrp="1"/>
          </p:cNvSpPr>
          <p:nvPr>
            <p:ph idx="1"/>
          </p:nvPr>
        </p:nvSpPr>
        <p:spPr/>
        <p:txBody>
          <a:bodyPr/>
          <a:lstStyle/>
          <a:p>
            <a:r>
              <a:rPr lang="en-US" dirty="0"/>
              <a:t>What does the fact that the Lord had a word for Elijah suggest about his relationship with the Lord? </a:t>
            </a:r>
          </a:p>
          <a:p>
            <a:r>
              <a:rPr lang="en-US" dirty="0"/>
              <a:t>What mandate did the Lord give to Elijah? </a:t>
            </a:r>
          </a:p>
          <a:p>
            <a:r>
              <a:rPr lang="en-US" dirty="0"/>
              <a:t>What promise did He give? How did Elijah respond? </a:t>
            </a:r>
          </a:p>
        </p:txBody>
      </p:sp>
    </p:spTree>
    <p:extLst>
      <p:ext uri="{BB962C8B-B14F-4D97-AF65-F5344CB8AC3E}">
        <p14:creationId xmlns:p14="http://schemas.microsoft.com/office/powerpoint/2010/main" val="27001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B155-34C3-4F96-AE0E-21BBB61FE891}"/>
              </a:ext>
            </a:extLst>
          </p:cNvPr>
          <p:cNvSpPr>
            <a:spLocks noGrp="1"/>
          </p:cNvSpPr>
          <p:nvPr>
            <p:ph type="title"/>
          </p:nvPr>
        </p:nvSpPr>
        <p:spPr/>
        <p:txBody>
          <a:bodyPr/>
          <a:lstStyle/>
          <a:p>
            <a:r>
              <a:rPr lang="en-US" dirty="0"/>
              <a:t>Rely on God</a:t>
            </a:r>
          </a:p>
        </p:txBody>
      </p:sp>
      <p:sp>
        <p:nvSpPr>
          <p:cNvPr id="3" name="Content Placeholder 2">
            <a:extLst>
              <a:ext uri="{FF2B5EF4-FFF2-40B4-BE49-F238E27FC236}">
                <a16:creationId xmlns:a16="http://schemas.microsoft.com/office/drawing/2014/main" id="{6233DE37-0E08-4B98-81CB-BFA8635AC78F}"/>
              </a:ext>
            </a:extLst>
          </p:cNvPr>
          <p:cNvSpPr>
            <a:spLocks noGrp="1"/>
          </p:cNvSpPr>
          <p:nvPr>
            <p:ph idx="1"/>
          </p:nvPr>
        </p:nvSpPr>
        <p:spPr/>
        <p:txBody>
          <a:bodyPr/>
          <a:lstStyle/>
          <a:p>
            <a:r>
              <a:rPr lang="en-US" dirty="0"/>
              <a:t>What is “just in time” inventory?</a:t>
            </a:r>
          </a:p>
          <a:p>
            <a:r>
              <a:rPr lang="en-US" dirty="0"/>
              <a:t>This is what God is doing for Elijah – “just in time” provisions.  Why do you think God provides in this way?</a:t>
            </a:r>
          </a:p>
        </p:txBody>
      </p:sp>
    </p:spTree>
    <p:extLst>
      <p:ext uri="{BB962C8B-B14F-4D97-AF65-F5344CB8AC3E}">
        <p14:creationId xmlns:p14="http://schemas.microsoft.com/office/powerpoint/2010/main" val="212039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0565-EAE4-4C37-BB85-D990FA3B1331}"/>
              </a:ext>
            </a:extLst>
          </p:cNvPr>
          <p:cNvSpPr>
            <a:spLocks noGrp="1"/>
          </p:cNvSpPr>
          <p:nvPr>
            <p:ph type="title"/>
          </p:nvPr>
        </p:nvSpPr>
        <p:spPr/>
        <p:txBody>
          <a:bodyPr/>
          <a:lstStyle/>
          <a:p>
            <a:r>
              <a:rPr lang="en-US" dirty="0"/>
              <a:t>Rely on God</a:t>
            </a:r>
          </a:p>
        </p:txBody>
      </p:sp>
      <p:sp>
        <p:nvSpPr>
          <p:cNvPr id="3" name="Content Placeholder 2">
            <a:extLst>
              <a:ext uri="{FF2B5EF4-FFF2-40B4-BE49-F238E27FC236}">
                <a16:creationId xmlns:a16="http://schemas.microsoft.com/office/drawing/2014/main" id="{CE8CB594-84E7-443C-9FCD-E1C8534BC6F2}"/>
              </a:ext>
            </a:extLst>
          </p:cNvPr>
          <p:cNvSpPr>
            <a:spLocks noGrp="1"/>
          </p:cNvSpPr>
          <p:nvPr>
            <p:ph idx="1"/>
          </p:nvPr>
        </p:nvSpPr>
        <p:spPr/>
        <p:txBody>
          <a:bodyPr/>
          <a:lstStyle/>
          <a:p>
            <a:r>
              <a:rPr lang="en-US" dirty="0"/>
              <a:t>What were some other situations in the Bible where God supplied what was needed just in time?</a:t>
            </a:r>
          </a:p>
          <a:p>
            <a:r>
              <a:rPr lang="en-US" dirty="0"/>
              <a:t>What are some situations when God provided for you … just in time?</a:t>
            </a:r>
          </a:p>
          <a:p>
            <a:endParaRPr lang="en-US" dirty="0"/>
          </a:p>
        </p:txBody>
      </p:sp>
    </p:spTree>
    <p:extLst>
      <p:ext uri="{BB962C8B-B14F-4D97-AF65-F5344CB8AC3E}">
        <p14:creationId xmlns:p14="http://schemas.microsoft.com/office/powerpoint/2010/main" val="7092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95AF-D5AA-40AB-B8CE-2E12C16D0AC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7552649-5730-4BFB-962F-1DF5B4E56118}"/>
              </a:ext>
            </a:extLst>
          </p:cNvPr>
          <p:cNvSpPr>
            <a:spLocks noGrp="1"/>
          </p:cNvSpPr>
          <p:nvPr>
            <p:ph idx="1"/>
          </p:nvPr>
        </p:nvSpPr>
        <p:spPr>
          <a:xfrm>
            <a:off x="838200" y="2029216"/>
            <a:ext cx="10515600" cy="4147746"/>
          </a:xfrm>
        </p:spPr>
        <p:txBody>
          <a:bodyPr/>
          <a:lstStyle/>
          <a:p>
            <a:r>
              <a:rPr lang="en-US" dirty="0"/>
              <a:t>Look around. </a:t>
            </a:r>
          </a:p>
          <a:p>
            <a:pPr lvl="1"/>
            <a:r>
              <a:rPr lang="en-US" dirty="0"/>
              <a:t>Approach your week with an eye to identify beliefs and practices around you that conflict with God’s authority. </a:t>
            </a:r>
          </a:p>
          <a:p>
            <a:pPr lvl="1"/>
            <a:r>
              <a:rPr lang="en-US" dirty="0"/>
              <a:t>Pray, asking God to help you discern false beliefs and practices.</a:t>
            </a:r>
          </a:p>
          <a:p>
            <a:endParaRPr lang="en-US" dirty="0"/>
          </a:p>
        </p:txBody>
      </p:sp>
    </p:spTree>
    <p:extLst>
      <p:ext uri="{BB962C8B-B14F-4D97-AF65-F5344CB8AC3E}">
        <p14:creationId xmlns:p14="http://schemas.microsoft.com/office/powerpoint/2010/main" val="27322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95AF-D5AA-40AB-B8CE-2E12C16D0AC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7552649-5730-4BFB-962F-1DF5B4E56118}"/>
              </a:ext>
            </a:extLst>
          </p:cNvPr>
          <p:cNvSpPr>
            <a:spLocks noGrp="1"/>
          </p:cNvSpPr>
          <p:nvPr>
            <p:ph idx="1"/>
          </p:nvPr>
        </p:nvSpPr>
        <p:spPr/>
        <p:txBody>
          <a:bodyPr/>
          <a:lstStyle/>
          <a:p>
            <a:r>
              <a:rPr lang="en-US" dirty="0"/>
              <a:t>Speak up. </a:t>
            </a:r>
          </a:p>
          <a:p>
            <a:pPr lvl="1"/>
            <a:r>
              <a:rPr lang="en-US" dirty="0"/>
              <a:t>Take a stand against ideas that attack God’s authority. </a:t>
            </a:r>
          </a:p>
          <a:p>
            <a:pPr lvl="1"/>
            <a:r>
              <a:rPr lang="en-US" dirty="0"/>
              <a:t>Speak up in a discussion or write a letter. </a:t>
            </a:r>
          </a:p>
          <a:p>
            <a:pPr lvl="1"/>
            <a:r>
              <a:rPr lang="en-US" dirty="0"/>
              <a:t>Be a voice for God’s truth, but do so with grace and love.</a:t>
            </a:r>
          </a:p>
          <a:p>
            <a:endParaRPr lang="en-US" dirty="0"/>
          </a:p>
        </p:txBody>
      </p:sp>
    </p:spTree>
    <p:extLst>
      <p:ext uri="{BB962C8B-B14F-4D97-AF65-F5344CB8AC3E}">
        <p14:creationId xmlns:p14="http://schemas.microsoft.com/office/powerpoint/2010/main" val="352848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95AF-D5AA-40AB-B8CE-2E12C16D0AC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7552649-5730-4BFB-962F-1DF5B4E56118}"/>
              </a:ext>
            </a:extLst>
          </p:cNvPr>
          <p:cNvSpPr>
            <a:spLocks noGrp="1"/>
          </p:cNvSpPr>
          <p:nvPr>
            <p:ph idx="1"/>
          </p:nvPr>
        </p:nvSpPr>
        <p:spPr>
          <a:xfrm>
            <a:off x="838200" y="2204581"/>
            <a:ext cx="10515600" cy="3972382"/>
          </a:xfrm>
        </p:spPr>
        <p:txBody>
          <a:bodyPr/>
          <a:lstStyle/>
          <a:p>
            <a:r>
              <a:rPr lang="en-US" dirty="0"/>
              <a:t>Sign up. </a:t>
            </a:r>
          </a:p>
          <a:p>
            <a:pPr lvl="1"/>
            <a:r>
              <a:rPr lang="en-US" dirty="0"/>
              <a:t>Sign up for a mission trip to a place where God is not recognized as the One, true God. </a:t>
            </a:r>
          </a:p>
          <a:p>
            <a:pPr lvl="1"/>
            <a:r>
              <a:rPr lang="en-US" dirty="0"/>
              <a:t>Represent Christ in a place that does not know Him.</a:t>
            </a:r>
          </a:p>
          <a:p>
            <a:endParaRPr lang="en-US" dirty="0"/>
          </a:p>
        </p:txBody>
      </p:sp>
    </p:spTree>
    <p:extLst>
      <p:ext uri="{BB962C8B-B14F-4D97-AF65-F5344CB8AC3E}">
        <p14:creationId xmlns:p14="http://schemas.microsoft.com/office/powerpoint/2010/main" val="160529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EFAB5D-D7E4-46E2-A959-40330C10A2CB}"/>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07EEE1E1-4B73-4D7B-9138-247C76247911}"/>
              </a:ext>
            </a:extLst>
          </p:cNvPr>
          <p:cNvGrpSpPr/>
          <p:nvPr/>
        </p:nvGrpSpPr>
        <p:grpSpPr>
          <a:xfrm>
            <a:off x="2849598" y="1543792"/>
            <a:ext cx="6492803" cy="4308578"/>
            <a:chOff x="2849598" y="1543792"/>
            <a:chExt cx="6492803" cy="4308578"/>
          </a:xfrm>
        </p:grpSpPr>
        <p:pic>
          <p:nvPicPr>
            <p:cNvPr id="6" name="Picture 5" descr="A person standing next to a tree with a sunset in the background&#10;&#10;Description automatically generated with low confidence">
              <a:extLst>
                <a:ext uri="{FF2B5EF4-FFF2-40B4-BE49-F238E27FC236}">
                  <a16:creationId xmlns:a16="http://schemas.microsoft.com/office/drawing/2014/main" id="{AFAE3305-3591-4447-A17C-18E55C4ED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3087"/>
              <a:ext cx="5715000" cy="317182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C25E85CC-617D-4031-9650-37BA55A64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426568EE-073B-4F73-BC46-9F8D12C3CFC7}"/>
              </a:ext>
            </a:extLst>
          </p:cNvPr>
          <p:cNvSpPr txBox="1"/>
          <p:nvPr/>
        </p:nvSpPr>
        <p:spPr>
          <a:xfrm>
            <a:off x="4144488" y="5852370"/>
            <a:ext cx="391885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85012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DE5F80-A93B-43D7-BE31-19158C2633A1}"/>
              </a:ext>
            </a:extLst>
          </p:cNvPr>
          <p:cNvSpPr>
            <a:spLocks noGrp="1"/>
          </p:cNvSpPr>
          <p:nvPr>
            <p:ph type="title"/>
          </p:nvPr>
        </p:nvSpPr>
        <p:spPr/>
        <p:txBody>
          <a:bodyPr/>
          <a:lstStyle/>
          <a:p>
            <a:r>
              <a:rPr lang="en-US" dirty="0"/>
              <a:t>Family Activities</a:t>
            </a:r>
          </a:p>
        </p:txBody>
      </p:sp>
      <p:pic>
        <p:nvPicPr>
          <p:cNvPr id="6" name="Picture 5" descr="A picture containing diagram&#10;&#10;Description automatically generated">
            <a:extLst>
              <a:ext uri="{FF2B5EF4-FFF2-40B4-BE49-F238E27FC236}">
                <a16:creationId xmlns:a16="http://schemas.microsoft.com/office/drawing/2014/main" id="{161C8820-41AE-4E80-A86E-20D1E489D8B6}"/>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739598" y="1891429"/>
            <a:ext cx="3512121" cy="344661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9" name="Speech Bubble: Rectangle with Corners Rounded 8">
            <a:extLst>
              <a:ext uri="{FF2B5EF4-FFF2-40B4-BE49-F238E27FC236}">
                <a16:creationId xmlns:a16="http://schemas.microsoft.com/office/drawing/2014/main" id="{46FFA0D1-6E65-4263-A823-C37D0502C5DB}"/>
              </a:ext>
            </a:extLst>
          </p:cNvPr>
          <p:cNvSpPr/>
          <p:nvPr/>
        </p:nvSpPr>
        <p:spPr>
          <a:xfrm>
            <a:off x="2780779" y="1578280"/>
            <a:ext cx="5064692" cy="1653436"/>
          </a:xfrm>
          <a:prstGeom prst="wedgeRoundRectCallout">
            <a:avLst>
              <a:gd name="adj1" fmla="val -26769"/>
              <a:gd name="adj2" fmla="val 693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Awwk</a:t>
            </a:r>
            <a:r>
              <a:rPr lang="en-US" dirty="0">
                <a:latin typeface="Comic Sans MS" panose="030F0702030302020204" pitchFamily="66" charset="0"/>
              </a:rPr>
              <a:t>! We provided Elijah with bread and meat.  We’re providing you with a crossword puzzle!  If you get stuck (or bored) go to </a:t>
            </a:r>
            <a:r>
              <a:rPr lang="en-US" sz="1800" u="sng" dirty="0">
                <a:solidFill>
                  <a:srgbClr val="0563C1"/>
                </a:solidFill>
                <a:effectLst/>
                <a:latin typeface="Comic Sans MS" panose="030F0702030302020204" pitchFamily="66" charset="0"/>
                <a:ea typeface="Times New Roman" panose="02020603050405020304" pitchFamily="18" charset="0"/>
                <a:hlinkClick r:id="rId3"/>
              </a:rPr>
              <a:t>https://tinyurl.com/yskhtj6d</a:t>
            </a:r>
            <a:r>
              <a:rPr lang="en-US" b="1" u="sng" dirty="0">
                <a:solidFill>
                  <a:srgbClr val="0563C1"/>
                </a:solidFill>
                <a:latin typeface="Comic Sans MS" panose="030F0702030302020204" pitchFamily="66" charset="0"/>
                <a:ea typeface="Times New Roman" panose="02020603050405020304" pitchFamily="18" charset="0"/>
              </a:rPr>
              <a:t> </a:t>
            </a:r>
            <a:r>
              <a:rPr lang="en-US" dirty="0">
                <a:solidFill>
                  <a:schemeClr val="tx1"/>
                </a:solidFill>
                <a:latin typeface="Comic Sans MS" panose="030F0702030302020204" pitchFamily="66" charset="0"/>
                <a:ea typeface="Times New Roman" panose="02020603050405020304" pitchFamily="18" charset="0"/>
              </a:rPr>
              <a:t>There’s cool stuff for the whole family.</a:t>
            </a:r>
            <a:endParaRPr lang="en-US" dirty="0">
              <a:latin typeface="Comic Sans MS" panose="030F0702030302020204" pitchFamily="66" charset="0"/>
            </a:endParaRPr>
          </a:p>
        </p:txBody>
      </p:sp>
      <p:pic>
        <p:nvPicPr>
          <p:cNvPr id="13" name="Picture 12" descr="Logo&#10;&#10;Description automatically generated">
            <a:extLst>
              <a:ext uri="{FF2B5EF4-FFF2-40B4-BE49-F238E27FC236}">
                <a16:creationId xmlns:a16="http://schemas.microsoft.com/office/drawing/2014/main" id="{92944B9C-05E6-400E-A725-F424BB676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410" y="3467750"/>
            <a:ext cx="3730178" cy="25365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912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Serve with Courage</a:t>
            </a:r>
          </a:p>
        </p:txBody>
      </p:sp>
      <p:sp>
        <p:nvSpPr>
          <p:cNvPr id="3" name="Subtitle 2"/>
          <p:cNvSpPr>
            <a:spLocks noGrp="1"/>
          </p:cNvSpPr>
          <p:nvPr>
            <p:ph type="subTitle" idx="1"/>
          </p:nvPr>
        </p:nvSpPr>
        <p:spPr>
          <a:xfrm>
            <a:off x="1524000" y="3883230"/>
            <a:ext cx="9144000" cy="1374569"/>
          </a:xfrm>
        </p:spPr>
        <p:txBody>
          <a:bodyPr/>
          <a:lstStyle/>
          <a:p>
            <a:r>
              <a:rPr lang="en-US" dirty="0"/>
              <a:t>July 25</a:t>
            </a:r>
          </a:p>
        </p:txBody>
      </p:sp>
    </p:spTree>
    <p:extLst>
      <p:ext uri="{BB962C8B-B14F-4D97-AF65-F5344CB8AC3E}">
        <p14:creationId xmlns:p14="http://schemas.microsoft.com/office/powerpoint/2010/main" val="226306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E793D-127B-4B0D-92F5-B284C4428F99}"/>
              </a:ext>
            </a:extLst>
          </p:cNvPr>
          <p:cNvSpPr>
            <a:spLocks noGrp="1"/>
          </p:cNvSpPr>
          <p:nvPr>
            <p:ph type="title"/>
          </p:nvPr>
        </p:nvSpPr>
        <p:spPr/>
        <p:txBody>
          <a:bodyPr/>
          <a:lstStyle/>
          <a:p>
            <a:r>
              <a:rPr lang="en-US" dirty="0"/>
              <a:t>Remember that time …</a:t>
            </a:r>
          </a:p>
        </p:txBody>
      </p:sp>
      <p:sp>
        <p:nvSpPr>
          <p:cNvPr id="5" name="Content Placeholder 4">
            <a:extLst>
              <a:ext uri="{FF2B5EF4-FFF2-40B4-BE49-F238E27FC236}">
                <a16:creationId xmlns:a16="http://schemas.microsoft.com/office/drawing/2014/main" id="{E409B106-73CC-4953-80E7-7D876F1C4A72}"/>
              </a:ext>
            </a:extLst>
          </p:cNvPr>
          <p:cNvSpPr>
            <a:spLocks noGrp="1"/>
          </p:cNvSpPr>
          <p:nvPr>
            <p:ph idx="1"/>
          </p:nvPr>
        </p:nvSpPr>
        <p:spPr/>
        <p:txBody>
          <a:bodyPr/>
          <a:lstStyle/>
          <a:p>
            <a:r>
              <a:rPr lang="en-US" dirty="0"/>
              <a:t>What is an example of courage you have observed?</a:t>
            </a:r>
          </a:p>
          <a:p>
            <a:r>
              <a:rPr lang="en-US" dirty="0">
                <a:solidFill>
                  <a:srgbClr val="C00000"/>
                </a:solidFill>
              </a:rPr>
              <a:t>We have listed sports or job courage.</a:t>
            </a:r>
          </a:p>
          <a:p>
            <a:pPr lvl="1"/>
            <a:r>
              <a:rPr lang="en-US" dirty="0">
                <a:solidFill>
                  <a:srgbClr val="C00000"/>
                </a:solidFill>
              </a:rPr>
              <a:t>It’s also true that serving God often calls for courage.</a:t>
            </a:r>
          </a:p>
          <a:p>
            <a:pPr lvl="1"/>
            <a:r>
              <a:rPr lang="en-US" dirty="0">
                <a:solidFill>
                  <a:srgbClr val="C00000"/>
                </a:solidFill>
              </a:rPr>
              <a:t>Elijah demonstrated that kind of courage in the Bible passage we study today.</a:t>
            </a:r>
          </a:p>
          <a:p>
            <a:endParaRPr lang="en-US" dirty="0"/>
          </a:p>
        </p:txBody>
      </p:sp>
      <p:grpSp>
        <p:nvGrpSpPr>
          <p:cNvPr id="6" name="Group 5">
            <a:extLst>
              <a:ext uri="{FF2B5EF4-FFF2-40B4-BE49-F238E27FC236}">
                <a16:creationId xmlns:a16="http://schemas.microsoft.com/office/drawing/2014/main" id="{F92C6DCF-225C-44C8-BCC2-779706E7276C}"/>
              </a:ext>
            </a:extLst>
          </p:cNvPr>
          <p:cNvGrpSpPr/>
          <p:nvPr/>
        </p:nvGrpSpPr>
        <p:grpSpPr>
          <a:xfrm>
            <a:off x="2099868" y="3062183"/>
            <a:ext cx="8576676" cy="2994376"/>
            <a:chOff x="2099868" y="3062183"/>
            <a:chExt cx="8576676" cy="2994376"/>
          </a:xfrm>
        </p:grpSpPr>
        <p:pic>
          <p:nvPicPr>
            <p:cNvPr id="1026" name="Picture 2" descr="Firefighters, Action, Fireman, Fire, Flames, Service">
              <a:extLst>
                <a:ext uri="{FF2B5EF4-FFF2-40B4-BE49-F238E27FC236}">
                  <a16:creationId xmlns:a16="http://schemas.microsoft.com/office/drawing/2014/main" id="{6E906E6F-6443-44C4-96BA-82BB34DCEF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868" y="3062183"/>
              <a:ext cx="1867147" cy="2489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eacher, Property, Plant, And Teaching, Teaching">
              <a:extLst>
                <a:ext uri="{FF2B5EF4-FFF2-40B4-BE49-F238E27FC236}">
                  <a16:creationId xmlns:a16="http://schemas.microsoft.com/office/drawing/2014/main" id="{536D1FAD-CD61-4F5D-A9A9-84C02C9731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511" y="3301217"/>
              <a:ext cx="3370476" cy="2250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tudent, School, First Day, First Steps, Primary School">
              <a:extLst>
                <a:ext uri="{FF2B5EF4-FFF2-40B4-BE49-F238E27FC236}">
                  <a16:creationId xmlns:a16="http://schemas.microsoft.com/office/drawing/2014/main" id="{3D1D1336-2433-4B39-8A9B-BEC23064A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2208" y="3062183"/>
              <a:ext cx="1684336" cy="299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02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DC6D-A92D-4FC2-8102-5E7F74FC5858}"/>
              </a:ext>
            </a:extLst>
          </p:cNvPr>
          <p:cNvSpPr>
            <a:spLocks noGrp="1"/>
          </p:cNvSpPr>
          <p:nvPr>
            <p:ph type="title"/>
          </p:nvPr>
        </p:nvSpPr>
        <p:spPr/>
        <p:txBody>
          <a:bodyPr/>
          <a:lstStyle/>
          <a:p>
            <a:pPr algn="l"/>
            <a:r>
              <a:rPr lang="en-US" dirty="0"/>
              <a:t>Listen for style of leadership.</a:t>
            </a:r>
          </a:p>
        </p:txBody>
      </p:sp>
      <p:sp>
        <p:nvSpPr>
          <p:cNvPr id="3" name="Content Placeholder 2">
            <a:extLst>
              <a:ext uri="{FF2B5EF4-FFF2-40B4-BE49-F238E27FC236}">
                <a16:creationId xmlns:a16="http://schemas.microsoft.com/office/drawing/2014/main" id="{29200A35-B0B2-4C4F-B5B5-85DF676BF132}"/>
              </a:ext>
            </a:extLst>
          </p:cNvPr>
          <p:cNvSpPr>
            <a:spLocks noGrp="1"/>
          </p:cNvSpPr>
          <p:nvPr>
            <p:ph idx="1"/>
          </p:nvPr>
        </p:nvSpPr>
        <p:spPr/>
        <p:txBody>
          <a:bodyPr/>
          <a:lstStyle/>
          <a:p>
            <a:pPr marL="0" indent="0" algn="ctr">
              <a:buNone/>
            </a:pPr>
            <a:r>
              <a:rPr lang="en-US" dirty="0"/>
              <a:t>1 Kings 16:29-33 (NIV)   In the thirty-eighth year of Asa king of Judah, Ahab son of </a:t>
            </a:r>
            <a:r>
              <a:rPr lang="en-US" dirty="0" err="1"/>
              <a:t>Omri</a:t>
            </a:r>
            <a:r>
              <a:rPr lang="en-US" dirty="0"/>
              <a:t> became king of Israel, and he reigned in Samaria over Israel twenty-two years.  30  Ahab son of </a:t>
            </a:r>
            <a:r>
              <a:rPr lang="en-US" dirty="0" err="1"/>
              <a:t>Omri</a:t>
            </a:r>
            <a:r>
              <a:rPr lang="en-US" dirty="0"/>
              <a:t> did more evil in the eyes of the LORD than any of those before him.  31  He not only considered it trivial to commit the sins of Jeroboam son of </a:t>
            </a:r>
            <a:r>
              <a:rPr lang="en-US" dirty="0" err="1"/>
              <a:t>Nebat</a:t>
            </a:r>
            <a:r>
              <a:rPr lang="en-US" dirty="0"/>
              <a:t>, </a:t>
            </a:r>
          </a:p>
        </p:txBody>
      </p:sp>
    </p:spTree>
    <p:extLst>
      <p:ext uri="{BB962C8B-B14F-4D97-AF65-F5344CB8AC3E}">
        <p14:creationId xmlns:p14="http://schemas.microsoft.com/office/powerpoint/2010/main" val="248093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DC6D-A92D-4FC2-8102-5E7F74FC5858}"/>
              </a:ext>
            </a:extLst>
          </p:cNvPr>
          <p:cNvSpPr>
            <a:spLocks noGrp="1"/>
          </p:cNvSpPr>
          <p:nvPr>
            <p:ph type="title"/>
          </p:nvPr>
        </p:nvSpPr>
        <p:spPr/>
        <p:txBody>
          <a:bodyPr/>
          <a:lstStyle/>
          <a:p>
            <a:pPr algn="l"/>
            <a:r>
              <a:rPr lang="en-US" dirty="0"/>
              <a:t>Listen for style of leadership.</a:t>
            </a:r>
          </a:p>
        </p:txBody>
      </p:sp>
      <p:sp>
        <p:nvSpPr>
          <p:cNvPr id="3" name="Content Placeholder 2">
            <a:extLst>
              <a:ext uri="{FF2B5EF4-FFF2-40B4-BE49-F238E27FC236}">
                <a16:creationId xmlns:a16="http://schemas.microsoft.com/office/drawing/2014/main" id="{29200A35-B0B2-4C4F-B5B5-85DF676BF132}"/>
              </a:ext>
            </a:extLst>
          </p:cNvPr>
          <p:cNvSpPr>
            <a:spLocks noGrp="1"/>
          </p:cNvSpPr>
          <p:nvPr>
            <p:ph idx="1"/>
          </p:nvPr>
        </p:nvSpPr>
        <p:spPr/>
        <p:txBody>
          <a:bodyPr/>
          <a:lstStyle/>
          <a:p>
            <a:pPr marL="0" indent="0" algn="ctr">
              <a:buNone/>
            </a:pPr>
            <a:r>
              <a:rPr lang="en-US" dirty="0"/>
              <a:t>but he also married Jezebel daughter of </a:t>
            </a:r>
            <a:r>
              <a:rPr lang="en-US" dirty="0" err="1"/>
              <a:t>Ethbaal</a:t>
            </a:r>
            <a:r>
              <a:rPr lang="en-US" dirty="0"/>
              <a:t> king of the Sidonians, and began to serve Baal and worship him.  32  He set up an altar for Baal in the temple of Baal that he built in Samaria.  33  Ahab also made an Asherah pole and did more to provoke the LORD, the God of Israel, to anger than did all the kings of Israel before him.</a:t>
            </a:r>
          </a:p>
        </p:txBody>
      </p:sp>
      <p:pic>
        <p:nvPicPr>
          <p:cNvPr id="5" name="Picture 4">
            <a:extLst>
              <a:ext uri="{FF2B5EF4-FFF2-40B4-BE49-F238E27FC236}">
                <a16:creationId xmlns:a16="http://schemas.microsoft.com/office/drawing/2014/main" id="{3A122AB8-A7E2-4D4B-9858-33EBD39C14FF}"/>
              </a:ext>
            </a:extLst>
          </p:cNvPr>
          <p:cNvPicPr>
            <a:picLocks noChangeAspect="1"/>
          </p:cNvPicPr>
          <p:nvPr/>
        </p:nvPicPr>
        <p:blipFill>
          <a:blip r:embed="rId2"/>
          <a:stretch>
            <a:fillRect/>
          </a:stretch>
        </p:blipFill>
        <p:spPr>
          <a:xfrm>
            <a:off x="5072190" y="5643581"/>
            <a:ext cx="2047619"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391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30F8-58C0-402E-B74F-CCB840CBFADC}"/>
              </a:ext>
            </a:extLst>
          </p:cNvPr>
          <p:cNvSpPr>
            <a:spLocks noGrp="1"/>
          </p:cNvSpPr>
          <p:nvPr>
            <p:ph type="title"/>
          </p:nvPr>
        </p:nvSpPr>
        <p:spPr/>
        <p:txBody>
          <a:bodyPr/>
          <a:lstStyle/>
          <a:p>
            <a:r>
              <a:rPr lang="en-US" dirty="0"/>
              <a:t>Recognize Opposition</a:t>
            </a:r>
          </a:p>
        </p:txBody>
      </p:sp>
      <p:sp>
        <p:nvSpPr>
          <p:cNvPr id="3" name="Content Placeholder 2">
            <a:extLst>
              <a:ext uri="{FF2B5EF4-FFF2-40B4-BE49-F238E27FC236}">
                <a16:creationId xmlns:a16="http://schemas.microsoft.com/office/drawing/2014/main" id="{FFB0D64C-3D18-4952-9E27-7B3810B7C526}"/>
              </a:ext>
            </a:extLst>
          </p:cNvPr>
          <p:cNvSpPr>
            <a:spLocks noGrp="1"/>
          </p:cNvSpPr>
          <p:nvPr>
            <p:ph idx="1"/>
          </p:nvPr>
        </p:nvSpPr>
        <p:spPr/>
        <p:txBody>
          <a:bodyPr>
            <a:normAutofit/>
          </a:bodyPr>
          <a:lstStyle/>
          <a:p>
            <a:r>
              <a:rPr lang="en-US" dirty="0"/>
              <a:t>Who was Ahab? How did the writer assess his reign?</a:t>
            </a:r>
          </a:p>
          <a:p>
            <a:r>
              <a:rPr lang="en-US" dirty="0"/>
              <a:t>What things did he do that were acts of defiance or compromise toward the Lord? </a:t>
            </a:r>
          </a:p>
          <a:p>
            <a:r>
              <a:rPr lang="en-US" dirty="0"/>
              <a:t> Who was his wife and what information about her suggests that she would not be a positive influence on Ahab? </a:t>
            </a:r>
          </a:p>
          <a:p>
            <a:endParaRPr lang="en-US" dirty="0"/>
          </a:p>
        </p:txBody>
      </p:sp>
    </p:spTree>
    <p:extLst>
      <p:ext uri="{BB962C8B-B14F-4D97-AF65-F5344CB8AC3E}">
        <p14:creationId xmlns:p14="http://schemas.microsoft.com/office/powerpoint/2010/main" val="386420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8922-805D-448A-B673-EBA3501CF583}"/>
              </a:ext>
            </a:extLst>
          </p:cNvPr>
          <p:cNvSpPr>
            <a:spLocks noGrp="1"/>
          </p:cNvSpPr>
          <p:nvPr>
            <p:ph type="title"/>
          </p:nvPr>
        </p:nvSpPr>
        <p:spPr/>
        <p:txBody>
          <a:bodyPr/>
          <a:lstStyle/>
          <a:p>
            <a:r>
              <a:rPr lang="en-US" dirty="0"/>
              <a:t>Recognize Opposition</a:t>
            </a:r>
          </a:p>
        </p:txBody>
      </p:sp>
      <p:sp>
        <p:nvSpPr>
          <p:cNvPr id="3" name="Content Placeholder 2">
            <a:extLst>
              <a:ext uri="{FF2B5EF4-FFF2-40B4-BE49-F238E27FC236}">
                <a16:creationId xmlns:a16="http://schemas.microsoft.com/office/drawing/2014/main" id="{FD42189F-D01B-4B1A-A7B6-A4601A86E4D7}"/>
              </a:ext>
            </a:extLst>
          </p:cNvPr>
          <p:cNvSpPr>
            <a:spLocks noGrp="1"/>
          </p:cNvSpPr>
          <p:nvPr>
            <p:ph idx="1"/>
          </p:nvPr>
        </p:nvSpPr>
        <p:spPr/>
        <p:txBody>
          <a:bodyPr/>
          <a:lstStyle/>
          <a:p>
            <a:r>
              <a:rPr lang="en-US" dirty="0"/>
              <a:t>Why would God be angered or provoked at what Ahab and Jezebel were promoting?</a:t>
            </a:r>
          </a:p>
          <a:p>
            <a:r>
              <a:rPr lang="en-US" dirty="0"/>
              <a:t>The passage speaks of pagan altars and Asherah poles where people worshiped false gods.  What are some idols or false deities present in today’s culture?</a:t>
            </a:r>
          </a:p>
          <a:p>
            <a:endParaRPr lang="en-US" dirty="0"/>
          </a:p>
        </p:txBody>
      </p:sp>
    </p:spTree>
    <p:extLst>
      <p:ext uri="{BB962C8B-B14F-4D97-AF65-F5344CB8AC3E}">
        <p14:creationId xmlns:p14="http://schemas.microsoft.com/office/powerpoint/2010/main" val="13814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9634-43A6-4EBA-BE16-FAB8057D2848}"/>
              </a:ext>
            </a:extLst>
          </p:cNvPr>
          <p:cNvSpPr>
            <a:spLocks noGrp="1"/>
          </p:cNvSpPr>
          <p:nvPr>
            <p:ph type="title"/>
          </p:nvPr>
        </p:nvSpPr>
        <p:spPr/>
        <p:txBody>
          <a:bodyPr/>
          <a:lstStyle/>
          <a:p>
            <a:r>
              <a:rPr lang="en-US" dirty="0"/>
              <a:t>Recognize Opposition</a:t>
            </a:r>
          </a:p>
        </p:txBody>
      </p:sp>
      <p:sp>
        <p:nvSpPr>
          <p:cNvPr id="3" name="Content Placeholder 2">
            <a:extLst>
              <a:ext uri="{FF2B5EF4-FFF2-40B4-BE49-F238E27FC236}">
                <a16:creationId xmlns:a16="http://schemas.microsoft.com/office/drawing/2014/main" id="{68C0005B-AC82-451A-89E0-5861D7CC1A0E}"/>
              </a:ext>
            </a:extLst>
          </p:cNvPr>
          <p:cNvSpPr>
            <a:spLocks noGrp="1"/>
          </p:cNvSpPr>
          <p:nvPr>
            <p:ph idx="1"/>
          </p:nvPr>
        </p:nvSpPr>
        <p:spPr/>
        <p:txBody>
          <a:bodyPr/>
          <a:lstStyle/>
          <a:p>
            <a:r>
              <a:rPr lang="en-US" dirty="0"/>
              <a:t>In what ways has the church mirrored Israel’s downward spiritual spiral?</a:t>
            </a:r>
          </a:p>
          <a:p>
            <a:r>
              <a:rPr lang="en-US" dirty="0"/>
              <a:t>Why does God take it so seriously when a person leads others into sin? </a:t>
            </a:r>
          </a:p>
        </p:txBody>
      </p:sp>
    </p:spTree>
    <p:extLst>
      <p:ext uri="{BB962C8B-B14F-4D97-AF65-F5344CB8AC3E}">
        <p14:creationId xmlns:p14="http://schemas.microsoft.com/office/powerpoint/2010/main" val="186361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355A-8952-46FB-A421-8967E610849B}"/>
              </a:ext>
            </a:extLst>
          </p:cNvPr>
          <p:cNvSpPr>
            <a:spLocks noGrp="1"/>
          </p:cNvSpPr>
          <p:nvPr>
            <p:ph type="title"/>
          </p:nvPr>
        </p:nvSpPr>
        <p:spPr/>
        <p:txBody>
          <a:bodyPr/>
          <a:lstStyle/>
          <a:p>
            <a:pPr algn="l"/>
            <a:r>
              <a:rPr lang="en-US" dirty="0"/>
              <a:t>Listen for introduction of a prophet.</a:t>
            </a:r>
          </a:p>
        </p:txBody>
      </p:sp>
      <p:sp>
        <p:nvSpPr>
          <p:cNvPr id="3" name="Content Placeholder 2">
            <a:extLst>
              <a:ext uri="{FF2B5EF4-FFF2-40B4-BE49-F238E27FC236}">
                <a16:creationId xmlns:a16="http://schemas.microsoft.com/office/drawing/2014/main" id="{9BAA7B51-253F-4E45-9918-2BCB0178F0CB}"/>
              </a:ext>
            </a:extLst>
          </p:cNvPr>
          <p:cNvSpPr>
            <a:spLocks noGrp="1"/>
          </p:cNvSpPr>
          <p:nvPr>
            <p:ph idx="1"/>
          </p:nvPr>
        </p:nvSpPr>
        <p:spPr>
          <a:xfrm>
            <a:off x="1333500" y="1954060"/>
            <a:ext cx="9525000" cy="3872174"/>
          </a:xfrm>
        </p:spPr>
        <p:txBody>
          <a:bodyPr/>
          <a:lstStyle/>
          <a:p>
            <a:pPr marL="0" indent="0" algn="ctr">
              <a:buNone/>
            </a:pPr>
            <a:r>
              <a:rPr lang="en-US" dirty="0"/>
              <a:t>1 Kings 17:1 (NIV)  Now Elijah the </a:t>
            </a:r>
            <a:r>
              <a:rPr lang="en-US" dirty="0" err="1"/>
              <a:t>Tishbite</a:t>
            </a:r>
            <a:r>
              <a:rPr lang="en-US" dirty="0"/>
              <a:t>, from </a:t>
            </a:r>
            <a:r>
              <a:rPr lang="en-US" dirty="0" err="1"/>
              <a:t>Tishbe</a:t>
            </a:r>
            <a:r>
              <a:rPr lang="en-US" dirty="0"/>
              <a:t> in Gilead, said to Ahab, "As the LORD, the God of Israel, lives, whom I serve, there will be neither dew nor rain in the next few years except at my word." </a:t>
            </a:r>
          </a:p>
        </p:txBody>
      </p:sp>
      <p:pic>
        <p:nvPicPr>
          <p:cNvPr id="4" name="Picture 3">
            <a:extLst>
              <a:ext uri="{FF2B5EF4-FFF2-40B4-BE49-F238E27FC236}">
                <a16:creationId xmlns:a16="http://schemas.microsoft.com/office/drawing/2014/main" id="{E63CF421-A630-468C-B9C0-AA3019FB05F2}"/>
              </a:ext>
            </a:extLst>
          </p:cNvPr>
          <p:cNvPicPr>
            <a:picLocks noChangeAspect="1"/>
          </p:cNvPicPr>
          <p:nvPr/>
        </p:nvPicPr>
        <p:blipFill>
          <a:blip r:embed="rId2"/>
          <a:stretch>
            <a:fillRect/>
          </a:stretch>
        </p:blipFill>
        <p:spPr>
          <a:xfrm>
            <a:off x="5072190" y="4942123"/>
            <a:ext cx="2047619"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73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903</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Serve with Courage</vt:lpstr>
      <vt:lpstr>Video Introduction</vt:lpstr>
      <vt:lpstr>Remember that time …</vt:lpstr>
      <vt:lpstr>Listen for style of leadership.</vt:lpstr>
      <vt:lpstr>Listen for style of leadership.</vt:lpstr>
      <vt:lpstr>Recognize Opposition</vt:lpstr>
      <vt:lpstr>Recognize Opposition</vt:lpstr>
      <vt:lpstr>Recognize Opposition</vt:lpstr>
      <vt:lpstr>Listen for introduction of a prophet.</vt:lpstr>
      <vt:lpstr>Take A Stand</vt:lpstr>
      <vt:lpstr>Take A Stand</vt:lpstr>
      <vt:lpstr>Listen for a miracle of provision.</vt:lpstr>
      <vt:lpstr>Listen for a miracle of provision.</vt:lpstr>
      <vt:lpstr>Rely on God</vt:lpstr>
      <vt:lpstr>Rely on God</vt:lpstr>
      <vt:lpstr>Rely on God</vt:lpstr>
      <vt:lpstr>Application</vt:lpstr>
      <vt:lpstr>Application</vt:lpstr>
      <vt:lpstr>Application</vt:lpstr>
      <vt:lpstr>Family Activities</vt:lpstr>
      <vt:lpstr>Serve with Courage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 with Courage</dc:title>
  <dc:creator>Armstrong, Stephen (General Math and Science)</dc:creator>
  <cp:lastModifiedBy>Armstrong, Stephen (General Math and Science)</cp:lastModifiedBy>
  <cp:revision>6</cp:revision>
  <dcterms:created xsi:type="dcterms:W3CDTF">2021-07-10T10:33:33Z</dcterms:created>
  <dcterms:modified xsi:type="dcterms:W3CDTF">2021-07-10T11:35:26Z</dcterms:modified>
</cp:coreProperties>
</file>