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3/13/2020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3/13/2020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3/13/2020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rgbClr val="33CCFF">
                  <a:alpha val="85000"/>
                </a:srgbClr>
              </a:gs>
              <a:gs pos="83000">
                <a:srgbClr val="99CCFF">
                  <a:alpha val="86667"/>
                </a:srgb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3/13/2020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7qdplckd"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https://tinyurl.com/uvkl9w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Sanctified</a:t>
            </a:r>
          </a:p>
        </p:txBody>
      </p:sp>
      <p:sp>
        <p:nvSpPr>
          <p:cNvPr id="3" name="Subtitle 2"/>
          <p:cNvSpPr>
            <a:spLocks noGrp="1"/>
          </p:cNvSpPr>
          <p:nvPr>
            <p:ph type="subTitle" idx="1"/>
          </p:nvPr>
        </p:nvSpPr>
        <p:spPr>
          <a:xfrm>
            <a:off x="1524000" y="4132612"/>
            <a:ext cx="9144000" cy="1125187"/>
          </a:xfrm>
        </p:spPr>
        <p:txBody>
          <a:bodyPr/>
          <a:lstStyle/>
          <a:p>
            <a:r>
              <a:rPr lang="en-US" dirty="0"/>
              <a:t>March 29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D673D-63F0-4B93-B3FB-8F8B69DCC6A6}"/>
              </a:ext>
            </a:extLst>
          </p:cNvPr>
          <p:cNvSpPr>
            <a:spLocks noGrp="1"/>
          </p:cNvSpPr>
          <p:nvPr>
            <p:ph type="title"/>
          </p:nvPr>
        </p:nvSpPr>
        <p:spPr/>
        <p:txBody>
          <a:bodyPr/>
          <a:lstStyle/>
          <a:p>
            <a:pPr algn="l"/>
            <a:r>
              <a:rPr lang="en-US" dirty="0"/>
              <a:t>Listen for ethical implications.</a:t>
            </a:r>
          </a:p>
        </p:txBody>
      </p:sp>
      <p:sp>
        <p:nvSpPr>
          <p:cNvPr id="3" name="Content Placeholder 2">
            <a:extLst>
              <a:ext uri="{FF2B5EF4-FFF2-40B4-BE49-F238E27FC236}">
                <a16:creationId xmlns:a16="http://schemas.microsoft.com/office/drawing/2014/main" id="{6EA6B4C4-61B9-4812-859C-6BD2BA02DBB5}"/>
              </a:ext>
            </a:extLst>
          </p:cNvPr>
          <p:cNvSpPr>
            <a:spLocks noGrp="1"/>
          </p:cNvSpPr>
          <p:nvPr>
            <p:ph idx="1"/>
          </p:nvPr>
        </p:nvSpPr>
        <p:spPr>
          <a:xfrm>
            <a:off x="1478070" y="2076145"/>
            <a:ext cx="8936277" cy="4351338"/>
          </a:xfrm>
        </p:spPr>
        <p:txBody>
          <a:bodyPr/>
          <a:lstStyle/>
          <a:p>
            <a:pPr marL="0" indent="0" algn="ctr">
              <a:buNone/>
            </a:pPr>
            <a:r>
              <a:rPr lang="en-US" dirty="0"/>
              <a:t>but for the Lord, and the Lord for the body. 14  By his power God raised the Lord from the dead, and he will raise us also. 15  Do you not know that your bodies are members of Christ himself? Shall I then take the members of Christ</a:t>
            </a:r>
          </a:p>
        </p:txBody>
      </p:sp>
    </p:spTree>
    <p:extLst>
      <p:ext uri="{BB962C8B-B14F-4D97-AF65-F5344CB8AC3E}">
        <p14:creationId xmlns:p14="http://schemas.microsoft.com/office/powerpoint/2010/main" val="3907303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D673D-63F0-4B93-B3FB-8F8B69DCC6A6}"/>
              </a:ext>
            </a:extLst>
          </p:cNvPr>
          <p:cNvSpPr>
            <a:spLocks noGrp="1"/>
          </p:cNvSpPr>
          <p:nvPr>
            <p:ph type="title"/>
          </p:nvPr>
        </p:nvSpPr>
        <p:spPr/>
        <p:txBody>
          <a:bodyPr/>
          <a:lstStyle/>
          <a:p>
            <a:pPr algn="l"/>
            <a:r>
              <a:rPr lang="en-US" dirty="0"/>
              <a:t>Listen for ethical implications.</a:t>
            </a:r>
          </a:p>
        </p:txBody>
      </p:sp>
      <p:sp>
        <p:nvSpPr>
          <p:cNvPr id="3" name="Content Placeholder 2">
            <a:extLst>
              <a:ext uri="{FF2B5EF4-FFF2-40B4-BE49-F238E27FC236}">
                <a16:creationId xmlns:a16="http://schemas.microsoft.com/office/drawing/2014/main" id="{6EA6B4C4-61B9-4812-859C-6BD2BA02DBB5}"/>
              </a:ext>
            </a:extLst>
          </p:cNvPr>
          <p:cNvSpPr>
            <a:spLocks noGrp="1"/>
          </p:cNvSpPr>
          <p:nvPr>
            <p:ph idx="1"/>
          </p:nvPr>
        </p:nvSpPr>
        <p:spPr>
          <a:xfrm>
            <a:off x="1478070" y="2076145"/>
            <a:ext cx="8936277" cy="4351338"/>
          </a:xfrm>
        </p:spPr>
        <p:txBody>
          <a:bodyPr/>
          <a:lstStyle/>
          <a:p>
            <a:pPr marL="0" indent="0" algn="ctr">
              <a:buNone/>
            </a:pPr>
            <a:r>
              <a:rPr lang="en-US" dirty="0"/>
              <a:t>and unite them with a prostitute? Never! 16  Do you not know that he who unites himself with a prostitute is one with her in body? For it is said, "The two will become one flesh." 17  But he who unites himself with the Lord is one with him in spirit.</a:t>
            </a:r>
          </a:p>
        </p:txBody>
      </p:sp>
      <p:pic>
        <p:nvPicPr>
          <p:cNvPr id="4" name="Picture 3">
            <a:extLst>
              <a:ext uri="{FF2B5EF4-FFF2-40B4-BE49-F238E27FC236}">
                <a16:creationId xmlns:a16="http://schemas.microsoft.com/office/drawing/2014/main" id="{1D389B9C-0646-4C3C-B9A3-69027B83CC01}"/>
              </a:ext>
            </a:extLst>
          </p:cNvPr>
          <p:cNvPicPr>
            <a:picLocks noChangeAspect="1"/>
          </p:cNvPicPr>
          <p:nvPr/>
        </p:nvPicPr>
        <p:blipFill>
          <a:blip r:embed="rId2"/>
          <a:stretch>
            <a:fillRect/>
          </a:stretch>
        </p:blipFill>
        <p:spPr>
          <a:xfrm>
            <a:off x="4931919" y="5575402"/>
            <a:ext cx="1952381"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17771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F6AE-C535-4B30-A7DA-46ABC9D14999}"/>
              </a:ext>
            </a:extLst>
          </p:cNvPr>
          <p:cNvSpPr>
            <a:spLocks noGrp="1"/>
          </p:cNvSpPr>
          <p:nvPr>
            <p:ph type="title"/>
          </p:nvPr>
        </p:nvSpPr>
        <p:spPr/>
        <p:txBody>
          <a:bodyPr/>
          <a:lstStyle/>
          <a:p>
            <a:r>
              <a:rPr lang="en-US" dirty="0"/>
              <a:t>Set Apart to Be One with Christ</a:t>
            </a:r>
          </a:p>
        </p:txBody>
      </p:sp>
      <p:sp>
        <p:nvSpPr>
          <p:cNvPr id="3" name="Content Placeholder 2">
            <a:extLst>
              <a:ext uri="{FF2B5EF4-FFF2-40B4-BE49-F238E27FC236}">
                <a16:creationId xmlns:a16="http://schemas.microsoft.com/office/drawing/2014/main" id="{6F5A66A4-44C1-4695-9E76-2B4F7114B0D2}"/>
              </a:ext>
            </a:extLst>
          </p:cNvPr>
          <p:cNvSpPr>
            <a:spLocks noGrp="1"/>
          </p:cNvSpPr>
          <p:nvPr>
            <p:ph idx="1"/>
          </p:nvPr>
        </p:nvSpPr>
        <p:spPr/>
        <p:txBody>
          <a:bodyPr/>
          <a:lstStyle/>
          <a:p>
            <a:r>
              <a:rPr lang="en-US" dirty="0"/>
              <a:t>What false and destructive belief about freedom in Christ had some of the Corinthian believers adopted?</a:t>
            </a:r>
          </a:p>
          <a:p>
            <a:r>
              <a:rPr lang="en-US" dirty="0"/>
              <a:t>How did Paul challenge the statement of some that all things are lawful?</a:t>
            </a:r>
          </a:p>
          <a:p>
            <a:r>
              <a:rPr lang="en-US" dirty="0"/>
              <a:t>By what act and promise of God are we made one with Christ?</a:t>
            </a:r>
          </a:p>
          <a:p>
            <a:endParaRPr lang="en-US" dirty="0"/>
          </a:p>
        </p:txBody>
      </p:sp>
    </p:spTree>
    <p:extLst>
      <p:ext uri="{BB962C8B-B14F-4D97-AF65-F5344CB8AC3E}">
        <p14:creationId xmlns:p14="http://schemas.microsoft.com/office/powerpoint/2010/main" val="123873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C75B-F90B-470C-AC60-79A9C34F0D35}"/>
              </a:ext>
            </a:extLst>
          </p:cNvPr>
          <p:cNvSpPr>
            <a:spLocks noGrp="1"/>
          </p:cNvSpPr>
          <p:nvPr>
            <p:ph type="title"/>
          </p:nvPr>
        </p:nvSpPr>
        <p:spPr/>
        <p:txBody>
          <a:bodyPr/>
          <a:lstStyle/>
          <a:p>
            <a:r>
              <a:rPr lang="en-US" dirty="0"/>
              <a:t>Set Apart to Be One with Christ</a:t>
            </a:r>
          </a:p>
        </p:txBody>
      </p:sp>
      <p:sp>
        <p:nvSpPr>
          <p:cNvPr id="3" name="Content Placeholder 2">
            <a:extLst>
              <a:ext uri="{FF2B5EF4-FFF2-40B4-BE49-F238E27FC236}">
                <a16:creationId xmlns:a16="http://schemas.microsoft.com/office/drawing/2014/main" id="{A0F37F9D-10F0-42ED-AA96-5E2A0836DDAF}"/>
              </a:ext>
            </a:extLst>
          </p:cNvPr>
          <p:cNvSpPr>
            <a:spLocks noGrp="1"/>
          </p:cNvSpPr>
          <p:nvPr>
            <p:ph idx="1"/>
          </p:nvPr>
        </p:nvSpPr>
        <p:spPr/>
        <p:txBody>
          <a:bodyPr/>
          <a:lstStyle/>
          <a:p>
            <a:r>
              <a:rPr lang="en-US" dirty="0"/>
              <a:t>In what way did Paul argue that sexually immoral behavior dishonors the body of Christ?</a:t>
            </a:r>
          </a:p>
          <a:p>
            <a:r>
              <a:rPr lang="en-US" dirty="0"/>
              <a:t>What did Paul mean by saying, "I will not be mastered by anything"? </a:t>
            </a:r>
          </a:p>
          <a:p>
            <a:r>
              <a:rPr lang="en-US" dirty="0"/>
              <a:t>Since all things are permissible, how do we evaluate what is beneficial?</a:t>
            </a:r>
          </a:p>
          <a:p>
            <a:endParaRPr lang="en-US" dirty="0"/>
          </a:p>
        </p:txBody>
      </p:sp>
    </p:spTree>
    <p:extLst>
      <p:ext uri="{BB962C8B-B14F-4D97-AF65-F5344CB8AC3E}">
        <p14:creationId xmlns:p14="http://schemas.microsoft.com/office/powerpoint/2010/main" val="230787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E0F72-22E2-47BD-9A79-6004930DE40D}"/>
              </a:ext>
            </a:extLst>
          </p:cNvPr>
          <p:cNvSpPr>
            <a:spLocks noGrp="1"/>
          </p:cNvSpPr>
          <p:nvPr>
            <p:ph type="title"/>
          </p:nvPr>
        </p:nvSpPr>
        <p:spPr/>
        <p:txBody>
          <a:bodyPr/>
          <a:lstStyle/>
          <a:p>
            <a:pPr algn="l"/>
            <a:r>
              <a:rPr lang="en-US" dirty="0"/>
              <a:t>Listen for what is God’s temple.</a:t>
            </a:r>
          </a:p>
        </p:txBody>
      </p:sp>
      <p:sp>
        <p:nvSpPr>
          <p:cNvPr id="3" name="Content Placeholder 2">
            <a:extLst>
              <a:ext uri="{FF2B5EF4-FFF2-40B4-BE49-F238E27FC236}">
                <a16:creationId xmlns:a16="http://schemas.microsoft.com/office/drawing/2014/main" id="{56A74098-952A-40BA-B89D-73D46086D0D5}"/>
              </a:ext>
            </a:extLst>
          </p:cNvPr>
          <p:cNvSpPr>
            <a:spLocks noGrp="1"/>
          </p:cNvSpPr>
          <p:nvPr>
            <p:ph idx="1"/>
          </p:nvPr>
        </p:nvSpPr>
        <p:spPr>
          <a:xfrm>
            <a:off x="838200" y="1653436"/>
            <a:ext cx="10515600" cy="4523527"/>
          </a:xfrm>
        </p:spPr>
        <p:txBody>
          <a:bodyPr/>
          <a:lstStyle/>
          <a:p>
            <a:pPr marL="0" indent="0" algn="ctr">
              <a:buNone/>
            </a:pPr>
            <a:r>
              <a:rPr lang="en-US" dirty="0"/>
              <a:t>1 Corinthians 6:18-20 (NIV)  Flee from sexual immorality. All other sins a man commits are outside his body, but he who sins sexually sins against his own body. 19  Do you not know that your body is a temple of the Holy Spirit, who is in you, whom you have received from God? You are not your own; 20  you were bought at a price. Therefore honor God with your body.</a:t>
            </a:r>
          </a:p>
          <a:p>
            <a:pPr marL="0" indent="0" algn="ctr">
              <a:buNone/>
            </a:pPr>
            <a:endParaRPr lang="en-US" dirty="0"/>
          </a:p>
        </p:txBody>
      </p:sp>
      <p:pic>
        <p:nvPicPr>
          <p:cNvPr id="4" name="Picture 3">
            <a:extLst>
              <a:ext uri="{FF2B5EF4-FFF2-40B4-BE49-F238E27FC236}">
                <a16:creationId xmlns:a16="http://schemas.microsoft.com/office/drawing/2014/main" id="{CE5D131B-945D-444F-83D0-B08B0CD6E693}"/>
              </a:ext>
            </a:extLst>
          </p:cNvPr>
          <p:cNvPicPr>
            <a:picLocks noChangeAspect="1"/>
          </p:cNvPicPr>
          <p:nvPr/>
        </p:nvPicPr>
        <p:blipFill>
          <a:blip r:embed="rId2"/>
          <a:stretch>
            <a:fillRect/>
          </a:stretch>
        </p:blipFill>
        <p:spPr>
          <a:xfrm>
            <a:off x="4844237" y="5976235"/>
            <a:ext cx="1952381"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728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9C2CF-A733-432F-A136-13226348795A}"/>
              </a:ext>
            </a:extLst>
          </p:cNvPr>
          <p:cNvSpPr>
            <a:spLocks noGrp="1"/>
          </p:cNvSpPr>
          <p:nvPr>
            <p:ph type="title"/>
          </p:nvPr>
        </p:nvSpPr>
        <p:spPr/>
        <p:txBody>
          <a:bodyPr/>
          <a:lstStyle/>
          <a:p>
            <a:r>
              <a:rPr lang="en-US" dirty="0"/>
              <a:t>Set Apart to Glorify God</a:t>
            </a:r>
          </a:p>
        </p:txBody>
      </p:sp>
      <p:sp>
        <p:nvSpPr>
          <p:cNvPr id="3" name="Content Placeholder 2">
            <a:extLst>
              <a:ext uri="{FF2B5EF4-FFF2-40B4-BE49-F238E27FC236}">
                <a16:creationId xmlns:a16="http://schemas.microsoft.com/office/drawing/2014/main" id="{2F151C79-4FEE-4D38-BE4B-6E31B31897C5}"/>
              </a:ext>
            </a:extLst>
          </p:cNvPr>
          <p:cNvSpPr>
            <a:spLocks noGrp="1"/>
          </p:cNvSpPr>
          <p:nvPr>
            <p:ph idx="1"/>
          </p:nvPr>
        </p:nvSpPr>
        <p:spPr/>
        <p:txBody>
          <a:bodyPr/>
          <a:lstStyle/>
          <a:p>
            <a:r>
              <a:rPr lang="en-US" dirty="0"/>
              <a:t>How did Paul advise his readers to deal with the potential of sexual sin?</a:t>
            </a:r>
          </a:p>
          <a:p>
            <a:r>
              <a:rPr lang="en-US" dirty="0"/>
              <a:t>According to verse19, what makes our bodies special?  What does it mean to call our bodies the temple of the Holy Spirit?</a:t>
            </a:r>
          </a:p>
          <a:p>
            <a:r>
              <a:rPr lang="en-US" dirty="0"/>
              <a:t>According to this passage, how will sexual misbehavior affect people?</a:t>
            </a:r>
          </a:p>
          <a:p>
            <a:endParaRPr lang="en-US" dirty="0"/>
          </a:p>
        </p:txBody>
      </p:sp>
    </p:spTree>
    <p:extLst>
      <p:ext uri="{BB962C8B-B14F-4D97-AF65-F5344CB8AC3E}">
        <p14:creationId xmlns:p14="http://schemas.microsoft.com/office/powerpoint/2010/main" val="111088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7DBBC-2812-488C-93FA-48BC3884566B}"/>
              </a:ext>
            </a:extLst>
          </p:cNvPr>
          <p:cNvSpPr>
            <a:spLocks noGrp="1"/>
          </p:cNvSpPr>
          <p:nvPr>
            <p:ph type="title"/>
          </p:nvPr>
        </p:nvSpPr>
        <p:spPr/>
        <p:txBody>
          <a:bodyPr/>
          <a:lstStyle/>
          <a:p>
            <a:r>
              <a:rPr lang="en-US" dirty="0"/>
              <a:t>Set Apart to Glorify God</a:t>
            </a:r>
          </a:p>
        </p:txBody>
      </p:sp>
      <p:sp>
        <p:nvSpPr>
          <p:cNvPr id="3" name="Content Placeholder 2">
            <a:extLst>
              <a:ext uri="{FF2B5EF4-FFF2-40B4-BE49-F238E27FC236}">
                <a16:creationId xmlns:a16="http://schemas.microsoft.com/office/drawing/2014/main" id="{9F815644-9E00-4860-BC46-2F07C082C719}"/>
              </a:ext>
            </a:extLst>
          </p:cNvPr>
          <p:cNvSpPr>
            <a:spLocks noGrp="1"/>
          </p:cNvSpPr>
          <p:nvPr>
            <p:ph idx="1"/>
          </p:nvPr>
        </p:nvSpPr>
        <p:spPr/>
        <p:txBody>
          <a:bodyPr/>
          <a:lstStyle/>
          <a:p>
            <a:r>
              <a:rPr lang="en-US" dirty="0"/>
              <a:t>What are other specific ways Christians can live set apart for God in today’s culture?</a:t>
            </a:r>
          </a:p>
          <a:p>
            <a:r>
              <a:rPr lang="en-US" dirty="0"/>
              <a:t>How can we motivate children and grandchildren to remain sexually pure?</a:t>
            </a:r>
          </a:p>
          <a:p>
            <a:endParaRPr lang="en-US" dirty="0"/>
          </a:p>
        </p:txBody>
      </p:sp>
      <p:pic>
        <p:nvPicPr>
          <p:cNvPr id="2050" name="Picture 2" descr="Image result for grandparents with grandchildren">
            <a:extLst>
              <a:ext uri="{FF2B5EF4-FFF2-40B4-BE49-F238E27FC236}">
                <a16:creationId xmlns:a16="http://schemas.microsoft.com/office/drawing/2014/main" id="{D8D8011F-67D7-41E4-8060-CEDE7015D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8317" y="4178383"/>
            <a:ext cx="3287300" cy="21893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83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90D64-2582-42F1-834B-D4E680076422}"/>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3516CC8-7533-47BC-9B42-54326994403C}"/>
              </a:ext>
            </a:extLst>
          </p:cNvPr>
          <p:cNvSpPr>
            <a:spLocks noGrp="1"/>
          </p:cNvSpPr>
          <p:nvPr>
            <p:ph idx="1"/>
          </p:nvPr>
        </p:nvSpPr>
        <p:spPr/>
        <p:txBody>
          <a:bodyPr/>
          <a:lstStyle/>
          <a:p>
            <a:r>
              <a:rPr lang="en-US" dirty="0"/>
              <a:t>Offer thanks. </a:t>
            </a:r>
          </a:p>
          <a:p>
            <a:pPr lvl="1"/>
            <a:r>
              <a:rPr lang="en-US" dirty="0"/>
              <a:t>Reflect on how your life has changed because of Christ. </a:t>
            </a:r>
          </a:p>
          <a:p>
            <a:pPr lvl="1"/>
            <a:r>
              <a:rPr lang="en-US" dirty="0"/>
              <a:t>Thank Him for setting you free from the former way of life. </a:t>
            </a:r>
          </a:p>
          <a:p>
            <a:pPr lvl="1"/>
            <a:r>
              <a:rPr lang="en-US" dirty="0"/>
              <a:t>Pray for the Lord to continue His good work.</a:t>
            </a:r>
          </a:p>
          <a:p>
            <a:endParaRPr lang="en-US" dirty="0"/>
          </a:p>
        </p:txBody>
      </p:sp>
    </p:spTree>
    <p:extLst>
      <p:ext uri="{BB962C8B-B14F-4D97-AF65-F5344CB8AC3E}">
        <p14:creationId xmlns:p14="http://schemas.microsoft.com/office/powerpoint/2010/main" val="1780606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90D64-2582-42F1-834B-D4E68007642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C3516CC8-7533-47BC-9B42-54326994403C}"/>
              </a:ext>
            </a:extLst>
          </p:cNvPr>
          <p:cNvSpPr>
            <a:spLocks noGrp="1"/>
          </p:cNvSpPr>
          <p:nvPr>
            <p:ph idx="1"/>
          </p:nvPr>
        </p:nvSpPr>
        <p:spPr/>
        <p:txBody>
          <a:bodyPr/>
          <a:lstStyle/>
          <a:p>
            <a:r>
              <a:rPr lang="en-US" dirty="0"/>
              <a:t>Memorize. </a:t>
            </a:r>
          </a:p>
          <a:p>
            <a:pPr lvl="1"/>
            <a:r>
              <a:rPr lang="en-US" dirty="0"/>
              <a:t>Memorize 1 Corinthians 6:19-20 and repeat it to yourself when you need to flee from temptation. </a:t>
            </a:r>
          </a:p>
          <a:p>
            <a:pPr lvl="1"/>
            <a:r>
              <a:rPr lang="en-US" dirty="0"/>
              <a:t>“</a:t>
            </a:r>
            <a:r>
              <a:rPr lang="en-US" i="1" dirty="0"/>
              <a:t>Don’t you know that your body is a temple of the Holy Spirit who is in you, whom you have from God? You are not your own, for you were  bought at a price. So glorify God with your body</a:t>
            </a:r>
            <a:r>
              <a:rPr lang="en-US" dirty="0"/>
              <a:t>.”</a:t>
            </a:r>
          </a:p>
          <a:p>
            <a:endParaRPr lang="en-US" dirty="0"/>
          </a:p>
        </p:txBody>
      </p:sp>
    </p:spTree>
    <p:extLst>
      <p:ext uri="{BB962C8B-B14F-4D97-AF65-F5344CB8AC3E}">
        <p14:creationId xmlns:p14="http://schemas.microsoft.com/office/powerpoint/2010/main" val="548224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90D64-2582-42F1-834B-D4E68007642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C3516CC8-7533-47BC-9B42-54326994403C}"/>
              </a:ext>
            </a:extLst>
          </p:cNvPr>
          <p:cNvSpPr>
            <a:spLocks noGrp="1"/>
          </p:cNvSpPr>
          <p:nvPr>
            <p:ph idx="1"/>
          </p:nvPr>
        </p:nvSpPr>
        <p:spPr/>
        <p:txBody>
          <a:bodyPr/>
          <a:lstStyle/>
          <a:p>
            <a:r>
              <a:rPr lang="en-US" dirty="0"/>
              <a:t>Walk alongside others. </a:t>
            </a:r>
          </a:p>
          <a:p>
            <a:pPr lvl="1"/>
            <a:r>
              <a:rPr lang="en-US" dirty="0"/>
              <a:t>Making the daily choice to live a holy life is much easier when you walk alongside other believers. </a:t>
            </a:r>
          </a:p>
          <a:p>
            <a:pPr lvl="1"/>
            <a:r>
              <a:rPr lang="en-US" dirty="0"/>
              <a:t>Surround yourself with others who also choose to live their lives for Christ. Your Bible study group is a good place to start.</a:t>
            </a:r>
          </a:p>
          <a:p>
            <a:endParaRPr lang="en-US" dirty="0"/>
          </a:p>
        </p:txBody>
      </p:sp>
    </p:spTree>
    <p:extLst>
      <p:ext uri="{BB962C8B-B14F-4D97-AF65-F5344CB8AC3E}">
        <p14:creationId xmlns:p14="http://schemas.microsoft.com/office/powerpoint/2010/main" val="273588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4FFD-CF31-4877-ADB3-780170394928}"/>
              </a:ext>
            </a:extLst>
          </p:cNvPr>
          <p:cNvSpPr>
            <a:spLocks noGrp="1"/>
          </p:cNvSpPr>
          <p:nvPr>
            <p:ph type="title"/>
          </p:nvPr>
        </p:nvSpPr>
        <p:spPr/>
        <p:txBody>
          <a:bodyPr/>
          <a:lstStyle/>
          <a:p>
            <a:r>
              <a:rPr lang="en-US" dirty="0"/>
              <a:t>Introduction Video</a:t>
            </a:r>
          </a:p>
        </p:txBody>
      </p:sp>
      <p:pic>
        <p:nvPicPr>
          <p:cNvPr id="5" name="Picture 4" descr="A flat screen television&#10;&#10;Description automatically generated">
            <a:hlinkClick r:id="rId2"/>
            <a:extLst>
              <a:ext uri="{FF2B5EF4-FFF2-40B4-BE49-F238E27FC236}">
                <a16:creationId xmlns:a16="http://schemas.microsoft.com/office/drawing/2014/main" id="{AC5DE77D-903A-474C-AEDE-2A8A8E8A7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8296" y="1331089"/>
            <a:ext cx="7084166" cy="4932091"/>
          </a:xfrm>
          <a:prstGeom prst="rect">
            <a:avLst/>
          </a:prstGeom>
        </p:spPr>
      </p:pic>
      <p:sp>
        <p:nvSpPr>
          <p:cNvPr id="6" name="TextBox 5">
            <a:extLst>
              <a:ext uri="{FF2B5EF4-FFF2-40B4-BE49-F238E27FC236}">
                <a16:creationId xmlns:a16="http://schemas.microsoft.com/office/drawing/2014/main" id="{2FA9293A-0F87-4A7B-B1BE-EF13E2E8855D}"/>
              </a:ext>
            </a:extLst>
          </p:cNvPr>
          <p:cNvSpPr txBox="1"/>
          <p:nvPr/>
        </p:nvSpPr>
        <p:spPr>
          <a:xfrm>
            <a:off x="4453246" y="5961413"/>
            <a:ext cx="3408218" cy="461665"/>
          </a:xfrm>
          <a:prstGeom prst="rect">
            <a:avLst/>
          </a:prstGeom>
          <a:noFill/>
        </p:spPr>
        <p:txBody>
          <a:bodyPr wrap="square" rtlCol="0">
            <a:spAutoFit/>
          </a:bodyPr>
          <a:lstStyle/>
          <a:p>
            <a:pPr algn="ctr"/>
            <a:r>
              <a:rPr lang="en-US" sz="2400" dirty="0">
                <a:hlinkClick r:id="rId2"/>
              </a:rPr>
              <a:t>View Introduction</a:t>
            </a:r>
            <a:endParaRPr lang="en-US" sz="2400" dirty="0"/>
          </a:p>
        </p:txBody>
      </p:sp>
    </p:spTree>
    <p:extLst>
      <p:ext uri="{BB962C8B-B14F-4D97-AF65-F5344CB8AC3E}">
        <p14:creationId xmlns:p14="http://schemas.microsoft.com/office/powerpoint/2010/main" val="1153232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keyboard&#10;&#10;Description automatically generated">
            <a:extLst>
              <a:ext uri="{FF2B5EF4-FFF2-40B4-BE49-F238E27FC236}">
                <a16:creationId xmlns:a16="http://schemas.microsoft.com/office/drawing/2014/main" id="{E35557A1-C2ED-450F-8367-CD5D114D8396}"/>
              </a:ext>
            </a:extLst>
          </p:cNvPr>
          <p:cNvPicPr>
            <a:picLocks noChangeAspect="1"/>
          </p:cNvPicPr>
          <p:nvPr/>
        </p:nvPicPr>
        <p:blipFill rotWithShape="1">
          <a:blip r:embed="rId2">
            <a:extLst>
              <a:ext uri="{28A0092B-C50C-407E-A947-70E740481C1C}">
                <a14:useLocalDpi xmlns:a14="http://schemas.microsoft.com/office/drawing/2010/main" val="0"/>
              </a:ext>
            </a:extLst>
          </a:blip>
          <a:srcRect l="46107" t="13578" r="6928" b="16804"/>
          <a:stretch/>
        </p:blipFill>
        <p:spPr>
          <a:xfrm rot="2389938">
            <a:off x="2417523" y="4116583"/>
            <a:ext cx="1665961" cy="392787"/>
          </a:xfrm>
          <a:prstGeom prst="rect">
            <a:avLst/>
          </a:prstGeom>
        </p:spPr>
      </p:pic>
      <p:sp>
        <p:nvSpPr>
          <p:cNvPr id="2" name="Title 1">
            <a:extLst>
              <a:ext uri="{FF2B5EF4-FFF2-40B4-BE49-F238E27FC236}">
                <a16:creationId xmlns:a16="http://schemas.microsoft.com/office/drawing/2014/main" id="{1C7052B4-6A3E-4920-81DC-9411709DA4CB}"/>
              </a:ext>
            </a:extLst>
          </p:cNvPr>
          <p:cNvSpPr>
            <a:spLocks noGrp="1"/>
          </p:cNvSpPr>
          <p:nvPr>
            <p:ph type="title"/>
          </p:nvPr>
        </p:nvSpPr>
        <p:spPr/>
        <p:txBody>
          <a:bodyPr/>
          <a:lstStyle/>
          <a:p>
            <a:r>
              <a:rPr lang="en-US" dirty="0"/>
              <a:t>Family Activities</a:t>
            </a:r>
          </a:p>
        </p:txBody>
      </p:sp>
      <p:pic>
        <p:nvPicPr>
          <p:cNvPr id="5" name="Picture 4" descr="A picture containing table&#10;&#10;Description automatically generated">
            <a:extLst>
              <a:ext uri="{FF2B5EF4-FFF2-40B4-BE49-F238E27FC236}">
                <a16:creationId xmlns:a16="http://schemas.microsoft.com/office/drawing/2014/main" id="{0AEB97C8-E84A-48B8-A2E5-197D6603B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644" y="1929009"/>
            <a:ext cx="1935793" cy="3871586"/>
          </a:xfrm>
          <a:prstGeom prst="rect">
            <a:avLst/>
          </a:prstGeom>
          <a:ln>
            <a:noFill/>
          </a:ln>
          <a:effectLst>
            <a:outerShdw blurRad="292100" dist="139700" dir="2700000" algn="tl" rotWithShape="0">
              <a:srgbClr val="333333">
                <a:alpha val="65000"/>
              </a:srgbClr>
            </a:outerShdw>
          </a:effectLst>
        </p:spPr>
      </p:pic>
      <p:sp>
        <p:nvSpPr>
          <p:cNvPr id="8" name="Speech Bubble: Rectangle with Corners Rounded 7">
            <a:extLst>
              <a:ext uri="{FF2B5EF4-FFF2-40B4-BE49-F238E27FC236}">
                <a16:creationId xmlns:a16="http://schemas.microsoft.com/office/drawing/2014/main" id="{45319DAF-F800-48AF-99CD-A83B5F2AE250}"/>
              </a:ext>
            </a:extLst>
          </p:cNvPr>
          <p:cNvSpPr/>
          <p:nvPr/>
        </p:nvSpPr>
        <p:spPr>
          <a:xfrm>
            <a:off x="3920648" y="1590805"/>
            <a:ext cx="4609578" cy="2116899"/>
          </a:xfrm>
          <a:prstGeom prst="wedgeRoundRectCallout">
            <a:avLst>
              <a:gd name="adj1" fmla="val -63496"/>
              <a:gd name="adj2" fmla="val -968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I’m pretty busy with an old book report I have to write.  Could you decrypt this message?  I have the key right here, somewhere.  If you need help or want a different family activity, go to </a:t>
            </a:r>
            <a:r>
              <a:rPr lang="en-US" u="sng" dirty="0">
                <a:latin typeface="Comic Sans MS" panose="030F0702030302020204" pitchFamily="66" charset="0"/>
                <a:hlinkClick r:id="rId4"/>
              </a:rPr>
              <a:t>https://tinyurl.com/uvkl9wf</a:t>
            </a:r>
            <a:endParaRPr lang="en-US" dirty="0">
              <a:latin typeface="Comic Sans MS" panose="030F0702030302020204" pitchFamily="66" charset="0"/>
            </a:endParaRPr>
          </a:p>
        </p:txBody>
      </p:sp>
      <p:pic>
        <p:nvPicPr>
          <p:cNvPr id="12" name="Picture 11" descr="A close up of text on a white background&#10;&#10;Description automatically generated">
            <a:extLst>
              <a:ext uri="{FF2B5EF4-FFF2-40B4-BE49-F238E27FC236}">
                <a16:creationId xmlns:a16="http://schemas.microsoft.com/office/drawing/2014/main" id="{1F34F4E5-A740-48D3-8661-47F737BDD0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0179" y="4484316"/>
            <a:ext cx="3586723" cy="123126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4" name="Picture 13" descr="A picture containing drawing&#10;&#10;Description automatically generated">
            <a:extLst>
              <a:ext uri="{FF2B5EF4-FFF2-40B4-BE49-F238E27FC236}">
                <a16:creationId xmlns:a16="http://schemas.microsoft.com/office/drawing/2014/main" id="{D1771F52-8734-47AD-B6FD-7C25011D75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1511" y="2772426"/>
            <a:ext cx="589936" cy="1010165"/>
          </a:xfrm>
          <a:prstGeom prst="rect">
            <a:avLst/>
          </a:prstGeom>
        </p:spPr>
      </p:pic>
      <p:sp>
        <p:nvSpPr>
          <p:cNvPr id="15" name="Thought Bubble: Cloud 14">
            <a:extLst>
              <a:ext uri="{FF2B5EF4-FFF2-40B4-BE49-F238E27FC236}">
                <a16:creationId xmlns:a16="http://schemas.microsoft.com/office/drawing/2014/main" id="{A2613BF5-761D-4337-BA4F-2BB4DEC9232A}"/>
              </a:ext>
            </a:extLst>
          </p:cNvPr>
          <p:cNvSpPr/>
          <p:nvPr/>
        </p:nvSpPr>
        <p:spPr>
          <a:xfrm>
            <a:off x="9582410" y="1528175"/>
            <a:ext cx="1703540" cy="839244"/>
          </a:xfrm>
          <a:prstGeom prst="cloudCallout">
            <a:avLst>
              <a:gd name="adj1" fmla="val -20833"/>
              <a:gd name="adj2" fmla="val 8787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Humph!</a:t>
            </a:r>
          </a:p>
        </p:txBody>
      </p:sp>
    </p:spTree>
    <p:extLst>
      <p:ext uri="{BB962C8B-B14F-4D97-AF65-F5344CB8AC3E}">
        <p14:creationId xmlns:p14="http://schemas.microsoft.com/office/powerpoint/2010/main" val="3507477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Sanctified</a:t>
            </a:r>
          </a:p>
        </p:txBody>
      </p:sp>
      <p:sp>
        <p:nvSpPr>
          <p:cNvPr id="3" name="Subtitle 2"/>
          <p:cNvSpPr>
            <a:spLocks noGrp="1"/>
          </p:cNvSpPr>
          <p:nvPr>
            <p:ph type="subTitle" idx="1"/>
          </p:nvPr>
        </p:nvSpPr>
        <p:spPr>
          <a:xfrm>
            <a:off x="1524000" y="4132612"/>
            <a:ext cx="9144000" cy="1125187"/>
          </a:xfrm>
        </p:spPr>
        <p:txBody>
          <a:bodyPr/>
          <a:lstStyle/>
          <a:p>
            <a:r>
              <a:rPr lang="en-US" dirty="0"/>
              <a:t>March 29</a:t>
            </a:r>
          </a:p>
        </p:txBody>
      </p:sp>
    </p:spTree>
    <p:extLst>
      <p:ext uri="{BB962C8B-B14F-4D97-AF65-F5344CB8AC3E}">
        <p14:creationId xmlns:p14="http://schemas.microsoft.com/office/powerpoint/2010/main" val="514267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376F59-5332-46E8-9C2A-F2C2C180A278}"/>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337A5A0D-FD52-4DB5-83D7-A9EB85D5B950}"/>
              </a:ext>
            </a:extLst>
          </p:cNvPr>
          <p:cNvSpPr>
            <a:spLocks noGrp="1"/>
          </p:cNvSpPr>
          <p:nvPr>
            <p:ph idx="1"/>
          </p:nvPr>
        </p:nvSpPr>
        <p:spPr/>
        <p:txBody>
          <a:bodyPr/>
          <a:lstStyle/>
          <a:p>
            <a:r>
              <a:rPr lang="en-US" dirty="0"/>
              <a:t>What is something about you that is unique?</a:t>
            </a:r>
          </a:p>
          <a:p>
            <a:r>
              <a:rPr lang="en-US" dirty="0">
                <a:solidFill>
                  <a:srgbClr val="C00000"/>
                </a:solidFill>
              </a:rPr>
              <a:t>We are all unique in many ways.</a:t>
            </a:r>
          </a:p>
          <a:p>
            <a:pPr lvl="1"/>
            <a:r>
              <a:rPr lang="en-US" dirty="0">
                <a:solidFill>
                  <a:srgbClr val="C00000"/>
                </a:solidFill>
              </a:rPr>
              <a:t>Our God is unique, distinct, set apart … </a:t>
            </a:r>
            <a:r>
              <a:rPr lang="en-US" i="1" dirty="0">
                <a:solidFill>
                  <a:srgbClr val="C00000"/>
                </a:solidFill>
              </a:rPr>
              <a:t>holy</a:t>
            </a:r>
            <a:endParaRPr lang="en-US" dirty="0">
              <a:solidFill>
                <a:srgbClr val="C00000"/>
              </a:solidFill>
            </a:endParaRPr>
          </a:p>
          <a:p>
            <a:pPr lvl="1"/>
            <a:r>
              <a:rPr lang="en-US" dirty="0">
                <a:solidFill>
                  <a:srgbClr val="C00000"/>
                </a:solidFill>
              </a:rPr>
              <a:t>He calls us to be set apart in Christ, </a:t>
            </a:r>
            <a:r>
              <a:rPr lang="en-US" i="1" dirty="0">
                <a:solidFill>
                  <a:srgbClr val="C00000"/>
                </a:solidFill>
              </a:rPr>
              <a:t>sanctified,</a:t>
            </a:r>
            <a:r>
              <a:rPr lang="en-US" dirty="0">
                <a:solidFill>
                  <a:srgbClr val="C00000"/>
                </a:solidFill>
              </a:rPr>
              <a:t> to live holy lives.</a:t>
            </a:r>
          </a:p>
          <a:p>
            <a:endParaRPr lang="en-US" dirty="0">
              <a:solidFill>
                <a:srgbClr val="C00000"/>
              </a:solidFill>
            </a:endParaRPr>
          </a:p>
          <a:p>
            <a:endParaRPr lang="en-US" dirty="0"/>
          </a:p>
          <a:p>
            <a:endParaRPr lang="en-US" dirty="0"/>
          </a:p>
        </p:txBody>
      </p:sp>
      <p:grpSp>
        <p:nvGrpSpPr>
          <p:cNvPr id="5" name="Group 4">
            <a:extLst>
              <a:ext uri="{FF2B5EF4-FFF2-40B4-BE49-F238E27FC236}">
                <a16:creationId xmlns:a16="http://schemas.microsoft.com/office/drawing/2014/main" id="{BFFA9743-8D8A-4F68-8C97-BE2F7D36F0AB}"/>
              </a:ext>
            </a:extLst>
          </p:cNvPr>
          <p:cNvGrpSpPr/>
          <p:nvPr/>
        </p:nvGrpSpPr>
        <p:grpSpPr>
          <a:xfrm>
            <a:off x="1215242" y="2921000"/>
            <a:ext cx="9282545" cy="2575234"/>
            <a:chOff x="1215242" y="2921000"/>
            <a:chExt cx="9282545" cy="2575234"/>
          </a:xfrm>
        </p:grpSpPr>
        <p:pic>
          <p:nvPicPr>
            <p:cNvPr id="1026" name="Picture 2" descr="Image result for fingerprint png">
              <a:extLst>
                <a:ext uri="{FF2B5EF4-FFF2-40B4-BE49-F238E27FC236}">
                  <a16:creationId xmlns:a16="http://schemas.microsoft.com/office/drawing/2014/main" id="{45DB8D1A-3322-4405-81C5-AA6E6798AD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8745" y="2921329"/>
              <a:ext cx="1611304" cy="2333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unique cars">
              <a:extLst>
                <a:ext uri="{FF2B5EF4-FFF2-40B4-BE49-F238E27FC236}">
                  <a16:creationId xmlns:a16="http://schemas.microsoft.com/office/drawing/2014/main" id="{1C1242A2-A0C0-4347-9FB6-33114C6B09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5242" y="2921000"/>
              <a:ext cx="3064329" cy="20428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Image result for unique neckties">
              <a:extLst>
                <a:ext uri="{FF2B5EF4-FFF2-40B4-BE49-F238E27FC236}">
                  <a16:creationId xmlns:a16="http://schemas.microsoft.com/office/drawing/2014/main" id="{374A9B3A-600F-48C0-B119-CE8767266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4221" y="3624854"/>
              <a:ext cx="2803566" cy="18713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7198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3448A-CDB3-4BEA-8046-99575B1C7728}"/>
              </a:ext>
            </a:extLst>
          </p:cNvPr>
          <p:cNvSpPr>
            <a:spLocks noGrp="1"/>
          </p:cNvSpPr>
          <p:nvPr>
            <p:ph type="title"/>
          </p:nvPr>
        </p:nvSpPr>
        <p:spPr/>
        <p:txBody>
          <a:bodyPr/>
          <a:lstStyle/>
          <a:p>
            <a:pPr algn="l"/>
            <a:r>
              <a:rPr lang="en-US" dirty="0"/>
              <a:t>Listen for lives changed</a:t>
            </a:r>
          </a:p>
        </p:txBody>
      </p:sp>
      <p:sp>
        <p:nvSpPr>
          <p:cNvPr id="3" name="Content Placeholder 2">
            <a:extLst>
              <a:ext uri="{FF2B5EF4-FFF2-40B4-BE49-F238E27FC236}">
                <a16:creationId xmlns:a16="http://schemas.microsoft.com/office/drawing/2014/main" id="{76DA3A06-7377-453A-BC16-4B280364C18C}"/>
              </a:ext>
            </a:extLst>
          </p:cNvPr>
          <p:cNvSpPr>
            <a:spLocks noGrp="1"/>
          </p:cNvSpPr>
          <p:nvPr>
            <p:ph idx="1"/>
          </p:nvPr>
        </p:nvSpPr>
        <p:spPr/>
        <p:txBody>
          <a:bodyPr/>
          <a:lstStyle/>
          <a:p>
            <a:pPr marL="0" indent="0" algn="ctr">
              <a:buNone/>
            </a:pPr>
            <a:r>
              <a:rPr lang="en-US" dirty="0"/>
              <a:t>1 Corinthians 6:9-11 (NIV)  Do you not know that the wicked will not inherit the kingdom of God? Do not be deceived: Neither the sexually immoral nor idolaters nor adulterers nor male prostitutes nor homosexual offenders 10  nor thieves nor the greedy nor drunkards nor slanderers </a:t>
            </a:r>
          </a:p>
        </p:txBody>
      </p:sp>
    </p:spTree>
    <p:extLst>
      <p:ext uri="{BB962C8B-B14F-4D97-AF65-F5344CB8AC3E}">
        <p14:creationId xmlns:p14="http://schemas.microsoft.com/office/powerpoint/2010/main" val="219903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3448A-CDB3-4BEA-8046-99575B1C7728}"/>
              </a:ext>
            </a:extLst>
          </p:cNvPr>
          <p:cNvSpPr>
            <a:spLocks noGrp="1"/>
          </p:cNvSpPr>
          <p:nvPr>
            <p:ph type="title"/>
          </p:nvPr>
        </p:nvSpPr>
        <p:spPr/>
        <p:txBody>
          <a:bodyPr/>
          <a:lstStyle/>
          <a:p>
            <a:pPr algn="l"/>
            <a:r>
              <a:rPr lang="en-US" dirty="0"/>
              <a:t>Listen for lives changed</a:t>
            </a:r>
          </a:p>
        </p:txBody>
      </p:sp>
      <p:sp>
        <p:nvSpPr>
          <p:cNvPr id="3" name="Content Placeholder 2">
            <a:extLst>
              <a:ext uri="{FF2B5EF4-FFF2-40B4-BE49-F238E27FC236}">
                <a16:creationId xmlns:a16="http://schemas.microsoft.com/office/drawing/2014/main" id="{76DA3A06-7377-453A-BC16-4B280364C18C}"/>
              </a:ext>
            </a:extLst>
          </p:cNvPr>
          <p:cNvSpPr>
            <a:spLocks noGrp="1"/>
          </p:cNvSpPr>
          <p:nvPr>
            <p:ph idx="1"/>
          </p:nvPr>
        </p:nvSpPr>
        <p:spPr>
          <a:xfrm>
            <a:off x="1377863" y="1913307"/>
            <a:ext cx="9700364" cy="4351338"/>
          </a:xfrm>
        </p:spPr>
        <p:txBody>
          <a:bodyPr/>
          <a:lstStyle/>
          <a:p>
            <a:pPr marL="0" indent="0" algn="ctr">
              <a:buNone/>
            </a:pPr>
            <a:r>
              <a:rPr lang="en-US" dirty="0"/>
              <a:t>nor swindlers will inherit the kingdom of God. 11  And that is what some of you were. But you were washed, you were sanctified, you were justified in the name of the Lord Jesus Christ and by the Spirit of our God.</a:t>
            </a:r>
          </a:p>
        </p:txBody>
      </p:sp>
      <p:pic>
        <p:nvPicPr>
          <p:cNvPr id="4" name="Picture 3">
            <a:extLst>
              <a:ext uri="{FF2B5EF4-FFF2-40B4-BE49-F238E27FC236}">
                <a16:creationId xmlns:a16="http://schemas.microsoft.com/office/drawing/2014/main" id="{69AFEC46-8704-4675-A579-C98B891997C2}"/>
              </a:ext>
            </a:extLst>
          </p:cNvPr>
          <p:cNvPicPr>
            <a:picLocks noChangeAspect="1"/>
          </p:cNvPicPr>
          <p:nvPr/>
        </p:nvPicPr>
        <p:blipFill>
          <a:blip r:embed="rId2"/>
          <a:stretch>
            <a:fillRect/>
          </a:stretch>
        </p:blipFill>
        <p:spPr>
          <a:xfrm>
            <a:off x="4956971" y="5262252"/>
            <a:ext cx="1952381"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756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1CB15-C148-4F44-B503-2C34245932E9}"/>
              </a:ext>
            </a:extLst>
          </p:cNvPr>
          <p:cNvSpPr>
            <a:spLocks noGrp="1"/>
          </p:cNvSpPr>
          <p:nvPr>
            <p:ph type="title"/>
          </p:nvPr>
        </p:nvSpPr>
        <p:spPr/>
        <p:txBody>
          <a:bodyPr/>
          <a:lstStyle/>
          <a:p>
            <a:r>
              <a:rPr lang="en-US" dirty="0"/>
              <a:t>Set Apart from Our Old Life</a:t>
            </a:r>
          </a:p>
        </p:txBody>
      </p:sp>
      <p:sp>
        <p:nvSpPr>
          <p:cNvPr id="3" name="Content Placeholder 2">
            <a:extLst>
              <a:ext uri="{FF2B5EF4-FFF2-40B4-BE49-F238E27FC236}">
                <a16:creationId xmlns:a16="http://schemas.microsoft.com/office/drawing/2014/main" id="{707ACF6E-538F-4AF2-95E4-E39ECC8F245A}"/>
              </a:ext>
            </a:extLst>
          </p:cNvPr>
          <p:cNvSpPr>
            <a:spLocks noGrp="1"/>
          </p:cNvSpPr>
          <p:nvPr>
            <p:ph idx="1"/>
          </p:nvPr>
        </p:nvSpPr>
        <p:spPr/>
        <p:txBody>
          <a:bodyPr/>
          <a:lstStyle/>
          <a:p>
            <a:r>
              <a:rPr lang="en-US" dirty="0"/>
              <a:t>What does it mean to inherit the kingdom of God? </a:t>
            </a:r>
          </a:p>
          <a:p>
            <a:r>
              <a:rPr lang="en-US" dirty="0"/>
              <a:t>What were the behaviors listed in verse 9, then in verse 10.</a:t>
            </a:r>
          </a:p>
          <a:p>
            <a:r>
              <a:rPr lang="en-US" dirty="0"/>
              <a:t>Now what are the differences and similarities in the two lists</a:t>
            </a:r>
          </a:p>
          <a:p>
            <a:endParaRPr lang="en-US" dirty="0"/>
          </a:p>
        </p:txBody>
      </p:sp>
      <p:graphicFrame>
        <p:nvGraphicFramePr>
          <p:cNvPr id="4" name="Table 4">
            <a:extLst>
              <a:ext uri="{FF2B5EF4-FFF2-40B4-BE49-F238E27FC236}">
                <a16:creationId xmlns:a16="http://schemas.microsoft.com/office/drawing/2014/main" id="{CE12C40D-B6CE-4F66-90DD-4F17113DCD6A}"/>
              </a:ext>
            </a:extLst>
          </p:cNvPr>
          <p:cNvGraphicFramePr>
            <a:graphicFrameLocks noGrp="1"/>
          </p:cNvGraphicFramePr>
          <p:nvPr>
            <p:extLst>
              <p:ext uri="{D42A27DB-BD31-4B8C-83A1-F6EECF244321}">
                <p14:modId xmlns:p14="http://schemas.microsoft.com/office/powerpoint/2010/main" val="1567474207"/>
              </p:ext>
            </p:extLst>
          </p:nvPr>
        </p:nvGraphicFramePr>
        <p:xfrm>
          <a:off x="1290181" y="3700860"/>
          <a:ext cx="9607464" cy="1463040"/>
        </p:xfrm>
        <a:graphic>
          <a:graphicData uri="http://schemas.openxmlformats.org/drawingml/2006/table">
            <a:tbl>
              <a:tblPr firstRow="1" bandRow="1">
                <a:tableStyleId>{21E4AEA4-8DFA-4A89-87EB-49C32662AFE0}</a:tableStyleId>
              </a:tblPr>
              <a:tblGrid>
                <a:gridCol w="4803732">
                  <a:extLst>
                    <a:ext uri="{9D8B030D-6E8A-4147-A177-3AD203B41FA5}">
                      <a16:colId xmlns:a16="http://schemas.microsoft.com/office/drawing/2014/main" val="110914958"/>
                    </a:ext>
                  </a:extLst>
                </a:gridCol>
                <a:gridCol w="4803732">
                  <a:extLst>
                    <a:ext uri="{9D8B030D-6E8A-4147-A177-3AD203B41FA5}">
                      <a16:colId xmlns:a16="http://schemas.microsoft.com/office/drawing/2014/main" val="74410227"/>
                    </a:ext>
                  </a:extLst>
                </a:gridCol>
              </a:tblGrid>
              <a:tr h="370840">
                <a:tc>
                  <a:txBody>
                    <a:bodyPr/>
                    <a:lstStyle/>
                    <a:p>
                      <a:pPr algn="ctr"/>
                      <a:r>
                        <a:rPr lang="en-US" sz="2800" dirty="0"/>
                        <a:t>Verse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Verse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4378200"/>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6102405"/>
                  </a:ext>
                </a:extLst>
              </a:tr>
            </a:tbl>
          </a:graphicData>
        </a:graphic>
      </p:graphicFrame>
      <p:graphicFrame>
        <p:nvGraphicFramePr>
          <p:cNvPr id="6" name="Table 4">
            <a:extLst>
              <a:ext uri="{FF2B5EF4-FFF2-40B4-BE49-F238E27FC236}">
                <a16:creationId xmlns:a16="http://schemas.microsoft.com/office/drawing/2014/main" id="{19671937-49EC-4E1C-8F1D-D12351A04B8C}"/>
              </a:ext>
            </a:extLst>
          </p:cNvPr>
          <p:cNvGraphicFramePr>
            <a:graphicFrameLocks noGrp="1"/>
          </p:cNvGraphicFramePr>
          <p:nvPr>
            <p:extLst>
              <p:ext uri="{D42A27DB-BD31-4B8C-83A1-F6EECF244321}">
                <p14:modId xmlns:p14="http://schemas.microsoft.com/office/powerpoint/2010/main" val="3134278567"/>
              </p:ext>
            </p:extLst>
          </p:nvPr>
        </p:nvGraphicFramePr>
        <p:xfrm>
          <a:off x="1317321" y="4955551"/>
          <a:ext cx="9607464" cy="1463040"/>
        </p:xfrm>
        <a:graphic>
          <a:graphicData uri="http://schemas.openxmlformats.org/drawingml/2006/table">
            <a:tbl>
              <a:tblPr firstRow="1" bandRow="1">
                <a:tableStyleId>{21E4AEA4-8DFA-4A89-87EB-49C32662AFE0}</a:tableStyleId>
              </a:tblPr>
              <a:tblGrid>
                <a:gridCol w="4803732">
                  <a:extLst>
                    <a:ext uri="{9D8B030D-6E8A-4147-A177-3AD203B41FA5}">
                      <a16:colId xmlns:a16="http://schemas.microsoft.com/office/drawing/2014/main" val="110914958"/>
                    </a:ext>
                  </a:extLst>
                </a:gridCol>
                <a:gridCol w="4803732">
                  <a:extLst>
                    <a:ext uri="{9D8B030D-6E8A-4147-A177-3AD203B41FA5}">
                      <a16:colId xmlns:a16="http://schemas.microsoft.com/office/drawing/2014/main" val="74410227"/>
                    </a:ext>
                  </a:extLst>
                </a:gridCol>
              </a:tblGrid>
              <a:tr h="370840">
                <a:tc>
                  <a:txBody>
                    <a:bodyPr/>
                    <a:lstStyle/>
                    <a:p>
                      <a:pPr algn="ctr"/>
                      <a:r>
                        <a:rPr lang="en-US" sz="2800" dirty="0"/>
                        <a:t>Differences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Similarities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4378200"/>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6102405"/>
                  </a:ext>
                </a:extLst>
              </a:tr>
            </a:tbl>
          </a:graphicData>
        </a:graphic>
      </p:graphicFrame>
    </p:spTree>
    <p:extLst>
      <p:ext uri="{BB962C8B-B14F-4D97-AF65-F5344CB8AC3E}">
        <p14:creationId xmlns:p14="http://schemas.microsoft.com/office/powerpoint/2010/main" val="25312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60B1-3EDC-45BE-B03A-522CF6DF6169}"/>
              </a:ext>
            </a:extLst>
          </p:cNvPr>
          <p:cNvSpPr>
            <a:spLocks noGrp="1"/>
          </p:cNvSpPr>
          <p:nvPr>
            <p:ph type="title"/>
          </p:nvPr>
        </p:nvSpPr>
        <p:spPr/>
        <p:txBody>
          <a:bodyPr/>
          <a:lstStyle/>
          <a:p>
            <a:r>
              <a:rPr lang="en-US" dirty="0"/>
              <a:t>Set Apart from Our Old Life</a:t>
            </a:r>
          </a:p>
        </p:txBody>
      </p:sp>
      <p:sp>
        <p:nvSpPr>
          <p:cNvPr id="3" name="Content Placeholder 2">
            <a:extLst>
              <a:ext uri="{FF2B5EF4-FFF2-40B4-BE49-F238E27FC236}">
                <a16:creationId xmlns:a16="http://schemas.microsoft.com/office/drawing/2014/main" id="{2D88D26D-D004-419E-B8FB-BAC152E3EED2}"/>
              </a:ext>
            </a:extLst>
          </p:cNvPr>
          <p:cNvSpPr>
            <a:spLocks noGrp="1"/>
          </p:cNvSpPr>
          <p:nvPr>
            <p:ph idx="1"/>
          </p:nvPr>
        </p:nvSpPr>
        <p:spPr/>
        <p:txBody>
          <a:bodyPr/>
          <a:lstStyle/>
          <a:p>
            <a:r>
              <a:rPr lang="en-US" dirty="0"/>
              <a:t>So what had changed the Corinthians’ standing before God?  What three terms did Paul use to describe the change that had taken place in them through Christ and the Spirit?</a:t>
            </a:r>
          </a:p>
          <a:p>
            <a:r>
              <a:rPr lang="en-US" dirty="0"/>
              <a:t>How does it make a person </a:t>
            </a:r>
            <a:r>
              <a:rPr lang="en-US" i="1" dirty="0"/>
              <a:t>feel</a:t>
            </a:r>
            <a:r>
              <a:rPr lang="en-US" dirty="0"/>
              <a:t> to know that they have been washed, set apart to be holy, and declared to be sinless before God the Father?</a:t>
            </a:r>
          </a:p>
          <a:p>
            <a:endParaRPr lang="en-US" dirty="0"/>
          </a:p>
        </p:txBody>
      </p:sp>
    </p:spTree>
    <p:extLst>
      <p:ext uri="{BB962C8B-B14F-4D97-AF65-F5344CB8AC3E}">
        <p14:creationId xmlns:p14="http://schemas.microsoft.com/office/powerpoint/2010/main" val="352521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ACA08-F4CD-4E27-BA22-CCA992D271E9}"/>
              </a:ext>
            </a:extLst>
          </p:cNvPr>
          <p:cNvSpPr>
            <a:spLocks noGrp="1"/>
          </p:cNvSpPr>
          <p:nvPr>
            <p:ph type="title"/>
          </p:nvPr>
        </p:nvSpPr>
        <p:spPr/>
        <p:txBody>
          <a:bodyPr/>
          <a:lstStyle/>
          <a:p>
            <a:r>
              <a:rPr lang="en-US" dirty="0"/>
              <a:t>Set Apart from Our Old Life</a:t>
            </a:r>
          </a:p>
        </p:txBody>
      </p:sp>
      <p:sp>
        <p:nvSpPr>
          <p:cNvPr id="3" name="Content Placeholder 2">
            <a:extLst>
              <a:ext uri="{FF2B5EF4-FFF2-40B4-BE49-F238E27FC236}">
                <a16:creationId xmlns:a16="http://schemas.microsoft.com/office/drawing/2014/main" id="{65F34F09-8081-4EAB-8223-1CCF56955AC9}"/>
              </a:ext>
            </a:extLst>
          </p:cNvPr>
          <p:cNvSpPr>
            <a:spLocks noGrp="1"/>
          </p:cNvSpPr>
          <p:nvPr>
            <p:ph idx="1"/>
          </p:nvPr>
        </p:nvSpPr>
        <p:spPr/>
        <p:txBody>
          <a:bodyPr/>
          <a:lstStyle/>
          <a:p>
            <a:r>
              <a:rPr lang="en-US" dirty="0"/>
              <a:t>How does this passage reflect the experience of  a person with Christ in today’s culture?  What </a:t>
            </a:r>
            <a:r>
              <a:rPr lang="en-US" i="1" dirty="0"/>
              <a:t>difference</a:t>
            </a:r>
            <a:r>
              <a:rPr lang="en-US" dirty="0"/>
              <a:t> should it make in a person’s life if they have been sanctified and justified by God’s Holy Spirit?</a:t>
            </a:r>
          </a:p>
          <a:p>
            <a:endParaRPr lang="en-US" dirty="0"/>
          </a:p>
        </p:txBody>
      </p:sp>
    </p:spTree>
    <p:extLst>
      <p:ext uri="{BB962C8B-B14F-4D97-AF65-F5344CB8AC3E}">
        <p14:creationId xmlns:p14="http://schemas.microsoft.com/office/powerpoint/2010/main" val="1937706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D673D-63F0-4B93-B3FB-8F8B69DCC6A6}"/>
              </a:ext>
            </a:extLst>
          </p:cNvPr>
          <p:cNvSpPr>
            <a:spLocks noGrp="1"/>
          </p:cNvSpPr>
          <p:nvPr>
            <p:ph type="title"/>
          </p:nvPr>
        </p:nvSpPr>
        <p:spPr/>
        <p:txBody>
          <a:bodyPr/>
          <a:lstStyle/>
          <a:p>
            <a:pPr algn="l"/>
            <a:r>
              <a:rPr lang="en-US" dirty="0"/>
              <a:t>Listen for ethical implications.</a:t>
            </a:r>
          </a:p>
        </p:txBody>
      </p:sp>
      <p:sp>
        <p:nvSpPr>
          <p:cNvPr id="3" name="Content Placeholder 2">
            <a:extLst>
              <a:ext uri="{FF2B5EF4-FFF2-40B4-BE49-F238E27FC236}">
                <a16:creationId xmlns:a16="http://schemas.microsoft.com/office/drawing/2014/main" id="{6EA6B4C4-61B9-4812-859C-6BD2BA02DBB5}"/>
              </a:ext>
            </a:extLst>
          </p:cNvPr>
          <p:cNvSpPr>
            <a:spLocks noGrp="1"/>
          </p:cNvSpPr>
          <p:nvPr>
            <p:ph idx="1"/>
          </p:nvPr>
        </p:nvSpPr>
        <p:spPr/>
        <p:txBody>
          <a:bodyPr/>
          <a:lstStyle/>
          <a:p>
            <a:pPr marL="0" indent="0" algn="ctr">
              <a:buNone/>
            </a:pPr>
            <a:r>
              <a:rPr lang="en-US" dirty="0"/>
              <a:t>1 Corinthians 6:12-17 (NIV)  "Everything is permissible for me"--but not everything is beneficial. "Everything is permissible for me"--but I will not be mastered by anything. 13  "Food for the stomach and the stomach for food"--but God will destroy them both. The body is not meant for sexual immorality,</a:t>
            </a:r>
          </a:p>
        </p:txBody>
      </p:sp>
    </p:spTree>
    <p:extLst>
      <p:ext uri="{BB962C8B-B14F-4D97-AF65-F5344CB8AC3E}">
        <p14:creationId xmlns:p14="http://schemas.microsoft.com/office/powerpoint/2010/main" val="413347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124</TotalTime>
  <Words>1003</Words>
  <Application>Microsoft Office PowerPoint</Application>
  <PresentationFormat>Widescreen</PresentationFormat>
  <Paragraphs>68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Sanctified</vt:lpstr>
      <vt:lpstr>Introduction Video</vt:lpstr>
      <vt:lpstr>Think about it …</vt:lpstr>
      <vt:lpstr>Listen for lives changed</vt:lpstr>
      <vt:lpstr>Listen for lives changed</vt:lpstr>
      <vt:lpstr>Set Apart from Our Old Life</vt:lpstr>
      <vt:lpstr>Set Apart from Our Old Life</vt:lpstr>
      <vt:lpstr>Set Apart from Our Old Life</vt:lpstr>
      <vt:lpstr>Listen for ethical implications.</vt:lpstr>
      <vt:lpstr>Listen for ethical implications.</vt:lpstr>
      <vt:lpstr>Listen for ethical implications.</vt:lpstr>
      <vt:lpstr>Set Apart to Be One with Christ</vt:lpstr>
      <vt:lpstr>Set Apart to Be One with Christ</vt:lpstr>
      <vt:lpstr>Listen for what is God’s temple.</vt:lpstr>
      <vt:lpstr>Set Apart to Glorify God</vt:lpstr>
      <vt:lpstr>Set Apart to Glorify God</vt:lpstr>
      <vt:lpstr>Application</vt:lpstr>
      <vt:lpstr>Application</vt:lpstr>
      <vt:lpstr>Application</vt:lpstr>
      <vt:lpstr>Family Activities</vt:lpstr>
      <vt:lpstr>Sanctified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Sanctified</dc:title>
  <dc:creator>Steve Armstrong</dc:creator>
  <cp:lastModifiedBy>Steve Armstrong</cp:lastModifiedBy>
  <cp:revision>7</cp:revision>
  <dcterms:created xsi:type="dcterms:W3CDTF">2020-03-13T11:33:01Z</dcterms:created>
  <dcterms:modified xsi:type="dcterms:W3CDTF">2020-03-13T13:37:03Z</dcterms:modified>
</cp:coreProperties>
</file>