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1" r:id="rId10"/>
    <p:sldId id="265" r:id="rId11"/>
    <p:sldId id="267" r:id="rId12"/>
    <p:sldId id="268" r:id="rId13"/>
    <p:sldId id="266"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9" d="100"/>
          <a:sy n="59" d="100"/>
        </p:scale>
        <p:origin x="72" y="6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xx22mor"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3ki4r3bx"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Lost</a:t>
            </a:r>
          </a:p>
        </p:txBody>
      </p:sp>
      <p:sp>
        <p:nvSpPr>
          <p:cNvPr id="3" name="Subtitle 2"/>
          <p:cNvSpPr>
            <a:spLocks noGrp="1"/>
          </p:cNvSpPr>
          <p:nvPr>
            <p:ph type="subTitle" idx="1"/>
          </p:nvPr>
        </p:nvSpPr>
        <p:spPr>
          <a:xfrm>
            <a:off x="1524000" y="3788228"/>
            <a:ext cx="9144000" cy="1469571"/>
          </a:xfrm>
        </p:spPr>
        <p:txBody>
          <a:bodyPr/>
          <a:lstStyle/>
          <a:p>
            <a:r>
              <a:rPr lang="en-US" dirty="0"/>
              <a:t>March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DD44-7C63-49AC-9BD3-EE292F1CE0A5}"/>
              </a:ext>
            </a:extLst>
          </p:cNvPr>
          <p:cNvSpPr>
            <a:spLocks noGrp="1"/>
          </p:cNvSpPr>
          <p:nvPr>
            <p:ph type="title"/>
          </p:nvPr>
        </p:nvSpPr>
        <p:spPr/>
        <p:txBody>
          <a:bodyPr/>
          <a:lstStyle/>
          <a:p>
            <a:r>
              <a:rPr lang="en-US" dirty="0"/>
              <a:t>Acknowledge Being Lost – Turn to God</a:t>
            </a:r>
          </a:p>
        </p:txBody>
      </p:sp>
      <p:sp>
        <p:nvSpPr>
          <p:cNvPr id="3" name="Content Placeholder 2">
            <a:extLst>
              <a:ext uri="{FF2B5EF4-FFF2-40B4-BE49-F238E27FC236}">
                <a16:creationId xmlns:a16="http://schemas.microsoft.com/office/drawing/2014/main" id="{6702C242-35A8-4297-9FD9-CCB943D88A04}"/>
              </a:ext>
            </a:extLst>
          </p:cNvPr>
          <p:cNvSpPr>
            <a:spLocks noGrp="1"/>
          </p:cNvSpPr>
          <p:nvPr>
            <p:ph idx="1"/>
          </p:nvPr>
        </p:nvSpPr>
        <p:spPr/>
        <p:txBody>
          <a:bodyPr/>
          <a:lstStyle/>
          <a:p>
            <a:r>
              <a:rPr lang="en-US" dirty="0"/>
              <a:t>How is being spiritually lost (without Christ) a desperate, hopeless condition?</a:t>
            </a:r>
          </a:p>
          <a:p>
            <a:r>
              <a:rPr lang="en-US" dirty="0"/>
              <a:t>When did you first recognize your need for God’s forgiveness for your sin?</a:t>
            </a:r>
          </a:p>
          <a:p>
            <a:endParaRPr lang="en-US" dirty="0"/>
          </a:p>
        </p:txBody>
      </p:sp>
    </p:spTree>
    <p:extLst>
      <p:ext uri="{BB962C8B-B14F-4D97-AF65-F5344CB8AC3E}">
        <p14:creationId xmlns:p14="http://schemas.microsoft.com/office/powerpoint/2010/main" val="16585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4B2E-58E2-4B99-ADC6-CFFDF542412C}"/>
              </a:ext>
            </a:extLst>
          </p:cNvPr>
          <p:cNvSpPr>
            <a:spLocks noGrp="1"/>
          </p:cNvSpPr>
          <p:nvPr>
            <p:ph type="title"/>
          </p:nvPr>
        </p:nvSpPr>
        <p:spPr/>
        <p:txBody>
          <a:bodyPr/>
          <a:lstStyle/>
          <a:p>
            <a:pPr algn="l"/>
            <a:r>
              <a:rPr lang="en-US" dirty="0"/>
              <a:t>Listen for the father’s response to the son’s return.</a:t>
            </a:r>
          </a:p>
        </p:txBody>
      </p:sp>
      <p:sp>
        <p:nvSpPr>
          <p:cNvPr id="3" name="Content Placeholder 2">
            <a:extLst>
              <a:ext uri="{FF2B5EF4-FFF2-40B4-BE49-F238E27FC236}">
                <a16:creationId xmlns:a16="http://schemas.microsoft.com/office/drawing/2014/main" id="{4BA1D72E-77FE-45E9-B072-A08BB1D5DFD2}"/>
              </a:ext>
            </a:extLst>
          </p:cNvPr>
          <p:cNvSpPr>
            <a:spLocks noGrp="1"/>
          </p:cNvSpPr>
          <p:nvPr>
            <p:ph idx="1"/>
          </p:nvPr>
        </p:nvSpPr>
        <p:spPr>
          <a:xfrm>
            <a:off x="838200" y="2016689"/>
            <a:ext cx="10515600" cy="4160273"/>
          </a:xfrm>
        </p:spPr>
        <p:txBody>
          <a:bodyPr/>
          <a:lstStyle/>
          <a:p>
            <a:pPr marL="0" indent="0" algn="ctr">
              <a:buNone/>
            </a:pPr>
            <a:r>
              <a:rPr lang="en-US" dirty="0"/>
              <a:t>Luke 15:20-24 (NIV)  So he got up and went to his father. "But while he was still a long way off, his father saw him and was filled with compassion for him; he ran to his son, threw his arms around him and kissed him. 21  "The son said to him, 'Father, I have sinned against heaven and against you. I am no longer worthy to be called your son.' </a:t>
            </a:r>
          </a:p>
        </p:txBody>
      </p:sp>
    </p:spTree>
    <p:extLst>
      <p:ext uri="{BB962C8B-B14F-4D97-AF65-F5344CB8AC3E}">
        <p14:creationId xmlns:p14="http://schemas.microsoft.com/office/powerpoint/2010/main" val="24724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4B2E-58E2-4B99-ADC6-CFFDF542412C}"/>
              </a:ext>
            </a:extLst>
          </p:cNvPr>
          <p:cNvSpPr>
            <a:spLocks noGrp="1"/>
          </p:cNvSpPr>
          <p:nvPr>
            <p:ph type="title"/>
          </p:nvPr>
        </p:nvSpPr>
        <p:spPr/>
        <p:txBody>
          <a:bodyPr/>
          <a:lstStyle/>
          <a:p>
            <a:pPr algn="l"/>
            <a:r>
              <a:rPr lang="en-US" dirty="0"/>
              <a:t>Listen for the father’s response to the son’s return.</a:t>
            </a:r>
          </a:p>
        </p:txBody>
      </p:sp>
      <p:sp>
        <p:nvSpPr>
          <p:cNvPr id="3" name="Content Placeholder 2">
            <a:extLst>
              <a:ext uri="{FF2B5EF4-FFF2-40B4-BE49-F238E27FC236}">
                <a16:creationId xmlns:a16="http://schemas.microsoft.com/office/drawing/2014/main" id="{4BA1D72E-77FE-45E9-B072-A08BB1D5DFD2}"/>
              </a:ext>
            </a:extLst>
          </p:cNvPr>
          <p:cNvSpPr>
            <a:spLocks noGrp="1"/>
          </p:cNvSpPr>
          <p:nvPr>
            <p:ph idx="1"/>
          </p:nvPr>
        </p:nvSpPr>
        <p:spPr>
          <a:xfrm>
            <a:off x="838200" y="2016689"/>
            <a:ext cx="10515600" cy="4160273"/>
          </a:xfrm>
        </p:spPr>
        <p:txBody>
          <a:bodyPr/>
          <a:lstStyle/>
          <a:p>
            <a:pPr marL="0" indent="0" algn="ctr">
              <a:buNone/>
            </a:pPr>
            <a:r>
              <a:rPr lang="en-US" dirty="0"/>
              <a:t>"But the father said to his servants, 'Quick! Bring the best robe and put it on him. Put a ring on his finger and sandals on his feet. 23  Bring the fattened calf and kill it. Let's have a feast and celebrate. 24  For this son of mine was dead and is alive again; he was lost and is found.' So they began to celebrate.</a:t>
            </a:r>
          </a:p>
          <a:p>
            <a:pPr marL="0" indent="0" algn="ctr">
              <a:buNone/>
            </a:pPr>
            <a:endParaRPr lang="en-US" dirty="0"/>
          </a:p>
        </p:txBody>
      </p:sp>
      <p:pic>
        <p:nvPicPr>
          <p:cNvPr id="4" name="Picture 3">
            <a:extLst>
              <a:ext uri="{FF2B5EF4-FFF2-40B4-BE49-F238E27FC236}">
                <a16:creationId xmlns:a16="http://schemas.microsoft.com/office/drawing/2014/main" id="{163A6307-69AC-4155-BCCB-A266ACC05A27}"/>
              </a:ext>
            </a:extLst>
          </p:cNvPr>
          <p:cNvPicPr>
            <a:picLocks noChangeAspect="1"/>
          </p:cNvPicPr>
          <p:nvPr/>
        </p:nvPicPr>
        <p:blipFill>
          <a:blip r:embed="rId2"/>
          <a:stretch>
            <a:fillRect/>
          </a:stretch>
        </p:blipFill>
        <p:spPr>
          <a:xfrm>
            <a:off x="4704482" y="5885552"/>
            <a:ext cx="2714823" cy="3774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095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E18D-43FA-4BB6-808F-49C2A5D855A8}"/>
              </a:ext>
            </a:extLst>
          </p:cNvPr>
          <p:cNvSpPr>
            <a:spLocks noGrp="1"/>
          </p:cNvSpPr>
          <p:nvPr>
            <p:ph type="title"/>
          </p:nvPr>
        </p:nvSpPr>
        <p:spPr/>
        <p:txBody>
          <a:bodyPr/>
          <a:lstStyle/>
          <a:p>
            <a:r>
              <a:rPr lang="en-US" dirty="0"/>
              <a:t>Restoration – Return to the Father</a:t>
            </a:r>
          </a:p>
        </p:txBody>
      </p:sp>
      <p:sp>
        <p:nvSpPr>
          <p:cNvPr id="3" name="Content Placeholder 2">
            <a:extLst>
              <a:ext uri="{FF2B5EF4-FFF2-40B4-BE49-F238E27FC236}">
                <a16:creationId xmlns:a16="http://schemas.microsoft.com/office/drawing/2014/main" id="{5E791A50-ABEB-461F-AF3C-C8A230A3C695}"/>
              </a:ext>
            </a:extLst>
          </p:cNvPr>
          <p:cNvSpPr>
            <a:spLocks noGrp="1"/>
          </p:cNvSpPr>
          <p:nvPr>
            <p:ph idx="1"/>
          </p:nvPr>
        </p:nvSpPr>
        <p:spPr/>
        <p:txBody>
          <a:bodyPr/>
          <a:lstStyle/>
          <a:p>
            <a:r>
              <a:rPr lang="en-US" dirty="0"/>
              <a:t>What suggests the sincerity of the son’s decision that he made in the pig pen? </a:t>
            </a:r>
          </a:p>
          <a:p>
            <a:r>
              <a:rPr lang="en-US" dirty="0"/>
              <a:t>How well do you think the son knew his father?</a:t>
            </a:r>
          </a:p>
          <a:p>
            <a:r>
              <a:rPr lang="en-US" dirty="0"/>
              <a:t>How did the father show his love for his wayward son? </a:t>
            </a:r>
          </a:p>
          <a:p>
            <a:r>
              <a:rPr lang="en-US" dirty="0"/>
              <a:t>How do the words “dead and alive again”, and “lost and found” describe the young man’s situation? </a:t>
            </a:r>
          </a:p>
          <a:p>
            <a:endParaRPr lang="en-US" dirty="0"/>
          </a:p>
        </p:txBody>
      </p:sp>
    </p:spTree>
    <p:extLst>
      <p:ext uri="{BB962C8B-B14F-4D97-AF65-F5344CB8AC3E}">
        <p14:creationId xmlns:p14="http://schemas.microsoft.com/office/powerpoint/2010/main" val="3161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0671-1751-4E05-BCD1-4CA30E92C44C}"/>
              </a:ext>
            </a:extLst>
          </p:cNvPr>
          <p:cNvSpPr>
            <a:spLocks noGrp="1"/>
          </p:cNvSpPr>
          <p:nvPr>
            <p:ph type="title"/>
          </p:nvPr>
        </p:nvSpPr>
        <p:spPr/>
        <p:txBody>
          <a:bodyPr/>
          <a:lstStyle/>
          <a:p>
            <a:r>
              <a:rPr lang="en-US" dirty="0"/>
              <a:t>Restoration – Return to the Father</a:t>
            </a:r>
          </a:p>
        </p:txBody>
      </p:sp>
      <p:sp>
        <p:nvSpPr>
          <p:cNvPr id="3" name="Content Placeholder 2">
            <a:extLst>
              <a:ext uri="{FF2B5EF4-FFF2-40B4-BE49-F238E27FC236}">
                <a16:creationId xmlns:a16="http://schemas.microsoft.com/office/drawing/2014/main" id="{43C3F732-C850-4659-AF2B-7B61C61B2C88}"/>
              </a:ext>
            </a:extLst>
          </p:cNvPr>
          <p:cNvSpPr>
            <a:spLocks noGrp="1"/>
          </p:cNvSpPr>
          <p:nvPr>
            <p:ph idx="1"/>
          </p:nvPr>
        </p:nvSpPr>
        <p:spPr>
          <a:xfrm>
            <a:off x="875778" y="1925833"/>
            <a:ext cx="10515600" cy="4351338"/>
          </a:xfrm>
        </p:spPr>
        <p:txBody>
          <a:bodyPr/>
          <a:lstStyle/>
          <a:p>
            <a:r>
              <a:rPr lang="en-US" dirty="0"/>
              <a:t>How can these words be applied spiritually? What does it look like for us to return to God?</a:t>
            </a:r>
          </a:p>
          <a:p>
            <a:r>
              <a:rPr lang="en-US" dirty="0"/>
              <a:t>How does this story help us understand the heart of God? What does this parable reveal to you about the Lord’s love? </a:t>
            </a:r>
          </a:p>
          <a:p>
            <a:r>
              <a:rPr lang="en-US" dirty="0"/>
              <a:t>In what ways does God restore people’s lives through His love and forgiveness today?</a:t>
            </a:r>
          </a:p>
          <a:p>
            <a:endParaRPr lang="en-US" dirty="0"/>
          </a:p>
          <a:p>
            <a:endParaRPr lang="en-US" dirty="0"/>
          </a:p>
        </p:txBody>
      </p:sp>
    </p:spTree>
    <p:extLst>
      <p:ext uri="{BB962C8B-B14F-4D97-AF65-F5344CB8AC3E}">
        <p14:creationId xmlns:p14="http://schemas.microsoft.com/office/powerpoint/2010/main" val="51056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FC59-3112-42EA-88E2-A247E46E49C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8F8CBEE-119E-4F95-B631-C35637911A60}"/>
              </a:ext>
            </a:extLst>
          </p:cNvPr>
          <p:cNvSpPr>
            <a:spLocks noGrp="1"/>
          </p:cNvSpPr>
          <p:nvPr>
            <p:ph idx="1"/>
          </p:nvPr>
        </p:nvSpPr>
        <p:spPr>
          <a:xfrm>
            <a:off x="838200" y="2242159"/>
            <a:ext cx="10515600" cy="3934804"/>
          </a:xfrm>
        </p:spPr>
        <p:txBody>
          <a:bodyPr/>
          <a:lstStyle/>
          <a:p>
            <a:r>
              <a:rPr lang="en-US" dirty="0"/>
              <a:t>Seek God. </a:t>
            </a:r>
          </a:p>
          <a:p>
            <a:pPr lvl="1"/>
            <a:r>
              <a:rPr lang="en-US" dirty="0"/>
              <a:t>Perhaps you need to “come home” to God.</a:t>
            </a:r>
          </a:p>
          <a:p>
            <a:pPr lvl="1"/>
            <a:r>
              <a:rPr lang="en-US" dirty="0"/>
              <a:t>Confess to God any destructive behaviors or thoughts and come to Christ.</a:t>
            </a:r>
          </a:p>
          <a:p>
            <a:endParaRPr lang="en-US" dirty="0"/>
          </a:p>
        </p:txBody>
      </p:sp>
    </p:spTree>
    <p:extLst>
      <p:ext uri="{BB962C8B-B14F-4D97-AF65-F5344CB8AC3E}">
        <p14:creationId xmlns:p14="http://schemas.microsoft.com/office/powerpoint/2010/main" val="288585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FC59-3112-42EA-88E2-A247E46E49C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8F8CBEE-119E-4F95-B631-C35637911A60}"/>
              </a:ext>
            </a:extLst>
          </p:cNvPr>
          <p:cNvSpPr>
            <a:spLocks noGrp="1"/>
          </p:cNvSpPr>
          <p:nvPr>
            <p:ph idx="1"/>
          </p:nvPr>
        </p:nvSpPr>
        <p:spPr>
          <a:xfrm>
            <a:off x="838200" y="1891429"/>
            <a:ext cx="10515600" cy="4285533"/>
          </a:xfrm>
        </p:spPr>
        <p:txBody>
          <a:bodyPr/>
          <a:lstStyle/>
          <a:p>
            <a:r>
              <a:rPr lang="en-US" dirty="0"/>
              <a:t>Forgive. </a:t>
            </a:r>
          </a:p>
          <a:p>
            <a:pPr lvl="1"/>
            <a:r>
              <a:rPr lang="en-US" dirty="0"/>
              <a:t>When was the last time you ran to forgive someone with reckless abandon?</a:t>
            </a:r>
          </a:p>
          <a:p>
            <a:pPr lvl="1"/>
            <a:r>
              <a:rPr lang="en-US" dirty="0"/>
              <a:t>Maybe it’s time to forgive even if it seems strange and shocking to everyone else around. </a:t>
            </a:r>
          </a:p>
          <a:p>
            <a:pPr lvl="1"/>
            <a:r>
              <a:rPr lang="en-US" dirty="0"/>
              <a:t>Remember to forgive others as God forgives.</a:t>
            </a:r>
          </a:p>
          <a:p>
            <a:endParaRPr lang="en-US" dirty="0"/>
          </a:p>
        </p:txBody>
      </p:sp>
    </p:spTree>
    <p:extLst>
      <p:ext uri="{BB962C8B-B14F-4D97-AF65-F5344CB8AC3E}">
        <p14:creationId xmlns:p14="http://schemas.microsoft.com/office/powerpoint/2010/main" val="228103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FC59-3112-42EA-88E2-A247E46E49C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8F8CBEE-119E-4F95-B631-C35637911A60}"/>
              </a:ext>
            </a:extLst>
          </p:cNvPr>
          <p:cNvSpPr>
            <a:spLocks noGrp="1"/>
          </p:cNvSpPr>
          <p:nvPr>
            <p:ph idx="1"/>
          </p:nvPr>
        </p:nvSpPr>
        <p:spPr>
          <a:xfrm>
            <a:off x="838200" y="2041741"/>
            <a:ext cx="10515600" cy="4135221"/>
          </a:xfrm>
        </p:spPr>
        <p:txBody>
          <a:bodyPr/>
          <a:lstStyle/>
          <a:p>
            <a:r>
              <a:rPr lang="en-US" dirty="0"/>
              <a:t>Reach out. </a:t>
            </a:r>
          </a:p>
          <a:p>
            <a:pPr lvl="1"/>
            <a:r>
              <a:rPr lang="en-US" dirty="0"/>
              <a:t>Reach out to someone who is lost and at rock bottom. </a:t>
            </a:r>
          </a:p>
          <a:p>
            <a:pPr lvl="1"/>
            <a:r>
              <a:rPr lang="en-US" dirty="0"/>
              <a:t>Point them to the loving, restoring arms of God. </a:t>
            </a:r>
          </a:p>
          <a:p>
            <a:pPr lvl="1"/>
            <a:r>
              <a:rPr lang="en-US" dirty="0"/>
              <a:t>Let them see the love of the Father in you</a:t>
            </a:r>
          </a:p>
          <a:p>
            <a:endParaRPr lang="en-US" dirty="0"/>
          </a:p>
        </p:txBody>
      </p:sp>
    </p:spTree>
    <p:extLst>
      <p:ext uri="{BB962C8B-B14F-4D97-AF65-F5344CB8AC3E}">
        <p14:creationId xmlns:p14="http://schemas.microsoft.com/office/powerpoint/2010/main" val="105161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27FA-8400-45B7-9F75-D8C87128166F}"/>
              </a:ext>
            </a:extLst>
          </p:cNvPr>
          <p:cNvSpPr>
            <a:spLocks noGrp="1"/>
          </p:cNvSpPr>
          <p:nvPr>
            <p:ph type="title"/>
          </p:nvPr>
        </p:nvSpPr>
        <p:spPr/>
        <p:txBody>
          <a:bodyPr/>
          <a:lstStyle/>
          <a:p>
            <a:r>
              <a:rPr lang="en-US" dirty="0"/>
              <a:t>Family Activities</a:t>
            </a:r>
          </a:p>
        </p:txBody>
      </p:sp>
      <p:pic>
        <p:nvPicPr>
          <p:cNvPr id="5" name="Picture 4" descr="A close up of a logo&#10;&#10;Description automatically generated">
            <a:extLst>
              <a:ext uri="{FF2B5EF4-FFF2-40B4-BE49-F238E27FC236}">
                <a16:creationId xmlns:a16="http://schemas.microsoft.com/office/drawing/2014/main" id="{81F7EB81-A092-4D40-8E65-E0B106402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782" y="1943061"/>
            <a:ext cx="4686954" cy="323895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986EF4E7-39AE-479A-815C-6D0C27955BA2}"/>
              </a:ext>
            </a:extLst>
          </p:cNvPr>
          <p:cNvSpPr/>
          <p:nvPr/>
        </p:nvSpPr>
        <p:spPr>
          <a:xfrm>
            <a:off x="1877786" y="1747157"/>
            <a:ext cx="4833257" cy="1796143"/>
          </a:xfrm>
          <a:prstGeom prst="wedgeRoundRectCallout">
            <a:avLst>
              <a:gd name="adj1" fmla="val 62500"/>
              <a:gd name="adj2" fmla="val 179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Don’t let your family fall apart like ours did.  Do things together, like the Double Puzzle or the Color Page.</a:t>
            </a:r>
          </a:p>
          <a:p>
            <a:pPr algn="ctr"/>
            <a:r>
              <a:rPr lang="en-US" sz="2000" dirty="0">
                <a:latin typeface="Comic Sans MS" panose="030F0702030302020204" pitchFamily="66" charset="0"/>
              </a:rPr>
              <a:t>Find it all at </a:t>
            </a:r>
          </a:p>
          <a:p>
            <a:pPr algn="ctr"/>
            <a:r>
              <a:rPr lang="en-US" sz="2000" u="sng" dirty="0">
                <a:latin typeface="Comic Sans MS" panose="030F0702030302020204" pitchFamily="66" charset="0"/>
                <a:hlinkClick r:id="rId3"/>
              </a:rPr>
              <a:t>https://tinyurl.com/yxx22mor</a:t>
            </a:r>
            <a:endParaRPr lang="en-US" sz="2400" dirty="0">
              <a:latin typeface="Comic Sans MS" panose="030F0702030302020204" pitchFamily="66" charset="0"/>
            </a:endParaRPr>
          </a:p>
        </p:txBody>
      </p:sp>
      <p:pic>
        <p:nvPicPr>
          <p:cNvPr id="2050" name="Picture 2" descr="Image result for bushes clipart">
            <a:extLst>
              <a:ext uri="{FF2B5EF4-FFF2-40B4-BE49-F238E27FC236}">
                <a16:creationId xmlns:a16="http://schemas.microsoft.com/office/drawing/2014/main" id="{F50E83E3-BDBC-40F2-8825-8C36F2DC8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715" y="4343399"/>
            <a:ext cx="4767943" cy="2383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8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Lost</a:t>
            </a:r>
          </a:p>
        </p:txBody>
      </p:sp>
      <p:sp>
        <p:nvSpPr>
          <p:cNvPr id="3" name="Subtitle 2"/>
          <p:cNvSpPr>
            <a:spLocks noGrp="1"/>
          </p:cNvSpPr>
          <p:nvPr>
            <p:ph type="subTitle" idx="1"/>
          </p:nvPr>
        </p:nvSpPr>
        <p:spPr>
          <a:xfrm>
            <a:off x="1524000" y="3788228"/>
            <a:ext cx="9144000" cy="1469571"/>
          </a:xfrm>
        </p:spPr>
        <p:txBody>
          <a:bodyPr/>
          <a:lstStyle/>
          <a:p>
            <a:r>
              <a:rPr lang="en-US" dirty="0"/>
              <a:t>March 8</a:t>
            </a:r>
          </a:p>
        </p:txBody>
      </p:sp>
    </p:spTree>
    <p:extLst>
      <p:ext uri="{BB962C8B-B14F-4D97-AF65-F5344CB8AC3E}">
        <p14:creationId xmlns:p14="http://schemas.microsoft.com/office/powerpoint/2010/main" val="262744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3126-ED0D-4D0B-8952-C0F28B05600D}"/>
              </a:ext>
            </a:extLst>
          </p:cNvPr>
          <p:cNvSpPr>
            <a:spLocks noGrp="1"/>
          </p:cNvSpPr>
          <p:nvPr>
            <p:ph type="title"/>
          </p:nvPr>
        </p:nvSpPr>
        <p:spPr/>
        <p:txBody>
          <a:bodyPr/>
          <a:lstStyle/>
          <a:p>
            <a:r>
              <a:rPr lang="en-US" dirty="0"/>
              <a:t>Introduction Video</a:t>
            </a:r>
          </a:p>
        </p:txBody>
      </p:sp>
      <p:grpSp>
        <p:nvGrpSpPr>
          <p:cNvPr id="8" name="Group 7">
            <a:extLst>
              <a:ext uri="{FF2B5EF4-FFF2-40B4-BE49-F238E27FC236}">
                <a16:creationId xmlns:a16="http://schemas.microsoft.com/office/drawing/2014/main" id="{318C4EC3-6813-4083-B894-0FAF4FBF67B4}"/>
              </a:ext>
            </a:extLst>
          </p:cNvPr>
          <p:cNvGrpSpPr/>
          <p:nvPr/>
        </p:nvGrpSpPr>
        <p:grpSpPr>
          <a:xfrm>
            <a:off x="2695700" y="1840674"/>
            <a:ext cx="6852062" cy="4011695"/>
            <a:chOff x="2695700" y="1840674"/>
            <a:chExt cx="6852062" cy="4011695"/>
          </a:xfrm>
        </p:grpSpPr>
        <p:pic>
          <p:nvPicPr>
            <p:cNvPr id="5" name="Picture 4" descr="A picture containing grass, outdoor, animal, mammal&#10;&#10;Description automatically generated">
              <a:extLst>
                <a:ext uri="{FF2B5EF4-FFF2-40B4-BE49-F238E27FC236}">
                  <a16:creationId xmlns:a16="http://schemas.microsoft.com/office/drawing/2014/main" id="{1F375342-DDDA-4503-A45E-5A64B600D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2028515"/>
              <a:ext cx="6191250" cy="3038475"/>
            </a:xfrm>
            <a:prstGeom prst="rect">
              <a:avLst/>
            </a:prstGeom>
            <a:ln>
              <a:noFill/>
            </a:ln>
            <a:effectLst>
              <a:outerShdw blurRad="292100" dist="139700" dir="2700000" algn="tl" rotWithShape="0">
                <a:srgbClr val="333333">
                  <a:alpha val="65000"/>
                </a:srgbClr>
              </a:outerShdw>
            </a:effectLst>
          </p:spPr>
        </p:pic>
        <p:pic>
          <p:nvPicPr>
            <p:cNvPr id="7" name="Picture 6" descr="A close up of a logo&#10;&#10;Description automatically generated">
              <a:hlinkClick r:id="rId3"/>
              <a:extLst>
                <a:ext uri="{FF2B5EF4-FFF2-40B4-BE49-F238E27FC236}">
                  <a16:creationId xmlns:a16="http://schemas.microsoft.com/office/drawing/2014/main" id="{05073F2C-92C9-4040-8E08-D22A0A1A6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700" y="1840674"/>
              <a:ext cx="6852062" cy="4011695"/>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CCB92DE0-3373-405E-B63F-3E0FA9D53FBD}"/>
              </a:ext>
            </a:extLst>
          </p:cNvPr>
          <p:cNvSpPr txBox="1"/>
          <p:nvPr/>
        </p:nvSpPr>
        <p:spPr>
          <a:xfrm>
            <a:off x="4275117" y="5878286"/>
            <a:ext cx="3776353" cy="400110"/>
          </a:xfrm>
          <a:prstGeom prst="rect">
            <a:avLst/>
          </a:prstGeom>
          <a:noFill/>
        </p:spPr>
        <p:txBody>
          <a:bodyPr wrap="square" rtlCol="0">
            <a:spAutoFit/>
          </a:bodyPr>
          <a:lstStyle/>
          <a:p>
            <a:pPr algn="ctr"/>
            <a:r>
              <a:rPr lang="en-US" sz="2000" dirty="0">
                <a:hlinkClick r:id="rId3"/>
              </a:rPr>
              <a:t>View the Video</a:t>
            </a:r>
            <a:endParaRPr lang="en-US" sz="2000" dirty="0"/>
          </a:p>
        </p:txBody>
      </p:sp>
    </p:spTree>
    <p:extLst>
      <p:ext uri="{BB962C8B-B14F-4D97-AF65-F5344CB8AC3E}">
        <p14:creationId xmlns:p14="http://schemas.microsoft.com/office/powerpoint/2010/main" val="363453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F3BC5-3DD6-4FEF-8CEA-74EFA0759F83}"/>
              </a:ext>
            </a:extLst>
          </p:cNvPr>
          <p:cNvSpPr>
            <a:spLocks noGrp="1"/>
          </p:cNvSpPr>
          <p:nvPr>
            <p:ph type="title"/>
          </p:nvPr>
        </p:nvSpPr>
        <p:spPr/>
        <p:txBody>
          <a:bodyPr/>
          <a:lstStyle/>
          <a:p>
            <a:r>
              <a:rPr lang="en-US" dirty="0"/>
              <a:t>Go on … admit it …</a:t>
            </a:r>
          </a:p>
        </p:txBody>
      </p:sp>
      <p:sp>
        <p:nvSpPr>
          <p:cNvPr id="4" name="Content Placeholder 3">
            <a:extLst>
              <a:ext uri="{FF2B5EF4-FFF2-40B4-BE49-F238E27FC236}">
                <a16:creationId xmlns:a16="http://schemas.microsoft.com/office/drawing/2014/main" id="{FA416229-B069-4B98-914A-DE414345527F}"/>
              </a:ext>
            </a:extLst>
          </p:cNvPr>
          <p:cNvSpPr>
            <a:spLocks noGrp="1"/>
          </p:cNvSpPr>
          <p:nvPr>
            <p:ph idx="1"/>
          </p:nvPr>
        </p:nvSpPr>
        <p:spPr/>
        <p:txBody>
          <a:bodyPr/>
          <a:lstStyle/>
          <a:p>
            <a:r>
              <a:rPr lang="en-US" dirty="0"/>
              <a:t>What was your most memorable experience being lost?</a:t>
            </a:r>
          </a:p>
          <a:p>
            <a:r>
              <a:rPr lang="en-US" dirty="0">
                <a:solidFill>
                  <a:srgbClr val="C00000"/>
                </a:solidFill>
              </a:rPr>
              <a:t>We can lose our way, lose our keys, lose a billfold, lose a job …</a:t>
            </a:r>
          </a:p>
          <a:p>
            <a:pPr lvl="1"/>
            <a:r>
              <a:rPr lang="en-US" dirty="0">
                <a:solidFill>
                  <a:srgbClr val="C00000"/>
                </a:solidFill>
              </a:rPr>
              <a:t>The ultimate loss is to be lost spiritually</a:t>
            </a:r>
          </a:p>
          <a:p>
            <a:pPr lvl="1"/>
            <a:r>
              <a:rPr lang="en-US" dirty="0">
                <a:solidFill>
                  <a:srgbClr val="C00000"/>
                </a:solidFill>
              </a:rPr>
              <a:t>Without Christ, we are hopelessly lost.</a:t>
            </a:r>
          </a:p>
          <a:p>
            <a:endParaRPr lang="en-US" dirty="0"/>
          </a:p>
          <a:p>
            <a:endParaRPr lang="en-US" dirty="0"/>
          </a:p>
        </p:txBody>
      </p:sp>
      <p:grpSp>
        <p:nvGrpSpPr>
          <p:cNvPr id="6" name="Group 5">
            <a:extLst>
              <a:ext uri="{FF2B5EF4-FFF2-40B4-BE49-F238E27FC236}">
                <a16:creationId xmlns:a16="http://schemas.microsoft.com/office/drawing/2014/main" id="{66D02265-F25B-426B-902D-AE20EC183290}"/>
              </a:ext>
            </a:extLst>
          </p:cNvPr>
          <p:cNvGrpSpPr/>
          <p:nvPr/>
        </p:nvGrpSpPr>
        <p:grpSpPr>
          <a:xfrm>
            <a:off x="1698171" y="2978205"/>
            <a:ext cx="8675889" cy="3012895"/>
            <a:chOff x="1698171" y="2978205"/>
            <a:chExt cx="8675889" cy="3012895"/>
          </a:xfrm>
        </p:grpSpPr>
        <p:pic>
          <p:nvPicPr>
            <p:cNvPr id="5" name="Picture 4">
              <a:extLst>
                <a:ext uri="{FF2B5EF4-FFF2-40B4-BE49-F238E27FC236}">
                  <a16:creationId xmlns:a16="http://schemas.microsoft.com/office/drawing/2014/main" id="{68186B84-6855-445D-BAC6-88BF4D977BAB}"/>
                </a:ext>
              </a:extLst>
            </p:cNvPr>
            <p:cNvPicPr>
              <a:picLocks noChangeAspect="1"/>
            </p:cNvPicPr>
            <p:nvPr/>
          </p:nvPicPr>
          <p:blipFill>
            <a:blip r:embed="rId2"/>
            <a:stretch>
              <a:fillRect/>
            </a:stretch>
          </p:blipFill>
          <p:spPr>
            <a:xfrm>
              <a:off x="7993108" y="2978205"/>
              <a:ext cx="2380952" cy="1542857"/>
            </a:xfrm>
            <a:prstGeom prst="rect">
              <a:avLst/>
            </a:prstGeom>
            <a:ln>
              <a:noFill/>
            </a:ln>
            <a:effectLst>
              <a:outerShdw blurRad="292100" dist="139700" dir="2700000" algn="tl" rotWithShape="0">
                <a:srgbClr val="333333">
                  <a:alpha val="65000"/>
                </a:srgbClr>
              </a:outerShdw>
            </a:effectLst>
          </p:spPr>
        </p:pic>
        <p:pic>
          <p:nvPicPr>
            <p:cNvPr id="1026" name="Picture 2" descr="Image result for signpost to lost">
              <a:extLst>
                <a:ext uri="{FF2B5EF4-FFF2-40B4-BE49-F238E27FC236}">
                  <a16:creationId xmlns:a16="http://schemas.microsoft.com/office/drawing/2014/main" id="{D13E4542-F302-4296-8479-FBCA9BD10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171" y="4474337"/>
              <a:ext cx="2069750" cy="151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signpost to lost">
              <a:extLst>
                <a:ext uri="{FF2B5EF4-FFF2-40B4-BE49-F238E27FC236}">
                  <a16:creationId xmlns:a16="http://schemas.microsoft.com/office/drawing/2014/main" id="{2B887ADE-85E8-4106-B142-549774C35C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090" y="3669475"/>
              <a:ext cx="2913772" cy="1941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14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3341-50A2-4B9A-90C2-AA86C048844D}"/>
              </a:ext>
            </a:extLst>
          </p:cNvPr>
          <p:cNvSpPr>
            <a:spLocks noGrp="1"/>
          </p:cNvSpPr>
          <p:nvPr>
            <p:ph type="title"/>
          </p:nvPr>
        </p:nvSpPr>
        <p:spPr/>
        <p:txBody>
          <a:bodyPr/>
          <a:lstStyle/>
          <a:p>
            <a:pPr algn="l"/>
            <a:r>
              <a:rPr lang="en-US" dirty="0"/>
              <a:t>Listen for poor choices.</a:t>
            </a:r>
          </a:p>
        </p:txBody>
      </p:sp>
      <p:sp>
        <p:nvSpPr>
          <p:cNvPr id="3" name="Content Placeholder 2">
            <a:extLst>
              <a:ext uri="{FF2B5EF4-FFF2-40B4-BE49-F238E27FC236}">
                <a16:creationId xmlns:a16="http://schemas.microsoft.com/office/drawing/2014/main" id="{AE96925A-695A-44E9-A4BE-915D71EEBEDD}"/>
              </a:ext>
            </a:extLst>
          </p:cNvPr>
          <p:cNvSpPr>
            <a:spLocks noGrp="1"/>
          </p:cNvSpPr>
          <p:nvPr>
            <p:ph idx="1"/>
          </p:nvPr>
        </p:nvSpPr>
        <p:spPr>
          <a:xfrm>
            <a:off x="1716065" y="1913307"/>
            <a:ext cx="8973855" cy="4351338"/>
          </a:xfrm>
        </p:spPr>
        <p:txBody>
          <a:bodyPr/>
          <a:lstStyle/>
          <a:p>
            <a:pPr marL="0" indent="0" algn="ctr">
              <a:buNone/>
            </a:pPr>
            <a:r>
              <a:rPr lang="en-US" dirty="0"/>
              <a:t>Luke 15:11-14 (NIV)  Jesus continued: "There was a man who had two sons. 12  The younger one said to his father, 'Father, give me my share of the estate.' So he divided his property between them. 13  "Not long after that, the younger </a:t>
            </a:r>
          </a:p>
        </p:txBody>
      </p:sp>
    </p:spTree>
    <p:extLst>
      <p:ext uri="{BB962C8B-B14F-4D97-AF65-F5344CB8AC3E}">
        <p14:creationId xmlns:p14="http://schemas.microsoft.com/office/powerpoint/2010/main" val="41042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3341-50A2-4B9A-90C2-AA86C048844D}"/>
              </a:ext>
            </a:extLst>
          </p:cNvPr>
          <p:cNvSpPr>
            <a:spLocks noGrp="1"/>
          </p:cNvSpPr>
          <p:nvPr>
            <p:ph type="title"/>
          </p:nvPr>
        </p:nvSpPr>
        <p:spPr/>
        <p:txBody>
          <a:bodyPr/>
          <a:lstStyle/>
          <a:p>
            <a:pPr algn="l"/>
            <a:r>
              <a:rPr lang="en-US" dirty="0"/>
              <a:t>Listen for poor choices.</a:t>
            </a:r>
          </a:p>
        </p:txBody>
      </p:sp>
      <p:sp>
        <p:nvSpPr>
          <p:cNvPr id="3" name="Content Placeholder 2">
            <a:extLst>
              <a:ext uri="{FF2B5EF4-FFF2-40B4-BE49-F238E27FC236}">
                <a16:creationId xmlns:a16="http://schemas.microsoft.com/office/drawing/2014/main" id="{AE96925A-695A-44E9-A4BE-915D71EEBEDD}"/>
              </a:ext>
            </a:extLst>
          </p:cNvPr>
          <p:cNvSpPr>
            <a:spLocks noGrp="1"/>
          </p:cNvSpPr>
          <p:nvPr>
            <p:ph idx="1"/>
          </p:nvPr>
        </p:nvSpPr>
        <p:spPr>
          <a:xfrm>
            <a:off x="1290183" y="2506662"/>
            <a:ext cx="9294312" cy="4351338"/>
          </a:xfrm>
        </p:spPr>
        <p:txBody>
          <a:bodyPr/>
          <a:lstStyle/>
          <a:p>
            <a:pPr marL="0" indent="0" algn="ctr">
              <a:buNone/>
            </a:pPr>
            <a:r>
              <a:rPr lang="en-US" dirty="0"/>
              <a:t>son got together all he had, set off for a distant country and there squandered his wealth in wild living.  After he had spent everything, there was a severe famine in that whole country, and he began to be in need.</a:t>
            </a:r>
          </a:p>
        </p:txBody>
      </p:sp>
      <p:pic>
        <p:nvPicPr>
          <p:cNvPr id="4" name="Picture 3">
            <a:extLst>
              <a:ext uri="{FF2B5EF4-FFF2-40B4-BE49-F238E27FC236}">
                <a16:creationId xmlns:a16="http://schemas.microsoft.com/office/drawing/2014/main" id="{9831CE48-FECA-4638-A410-C85BA21A497F}"/>
              </a:ext>
            </a:extLst>
          </p:cNvPr>
          <p:cNvPicPr>
            <a:picLocks noChangeAspect="1"/>
          </p:cNvPicPr>
          <p:nvPr/>
        </p:nvPicPr>
        <p:blipFill>
          <a:blip r:embed="rId2"/>
          <a:stretch>
            <a:fillRect/>
          </a:stretch>
        </p:blipFill>
        <p:spPr>
          <a:xfrm flipH="1">
            <a:off x="7365302" y="676407"/>
            <a:ext cx="3093132" cy="156167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3A8D40D-6A92-49D9-967E-AB3D98DA159B}"/>
              </a:ext>
            </a:extLst>
          </p:cNvPr>
          <p:cNvPicPr>
            <a:picLocks noChangeAspect="1"/>
          </p:cNvPicPr>
          <p:nvPr/>
        </p:nvPicPr>
        <p:blipFill>
          <a:blip r:embed="rId3"/>
          <a:stretch>
            <a:fillRect/>
          </a:stretch>
        </p:blipFill>
        <p:spPr>
          <a:xfrm>
            <a:off x="4867320" y="5434615"/>
            <a:ext cx="2714823" cy="3774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494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74BD-8A90-4014-82CF-07494A4CD495}"/>
              </a:ext>
            </a:extLst>
          </p:cNvPr>
          <p:cNvSpPr>
            <a:spLocks noGrp="1"/>
          </p:cNvSpPr>
          <p:nvPr>
            <p:ph type="title"/>
          </p:nvPr>
        </p:nvSpPr>
        <p:spPr/>
        <p:txBody>
          <a:bodyPr/>
          <a:lstStyle/>
          <a:p>
            <a:r>
              <a:rPr lang="en-US" dirty="0"/>
              <a:t>Lost – Living Apart from God</a:t>
            </a:r>
          </a:p>
        </p:txBody>
      </p:sp>
      <p:sp>
        <p:nvSpPr>
          <p:cNvPr id="3" name="Content Placeholder 2">
            <a:extLst>
              <a:ext uri="{FF2B5EF4-FFF2-40B4-BE49-F238E27FC236}">
                <a16:creationId xmlns:a16="http://schemas.microsoft.com/office/drawing/2014/main" id="{941529D3-585D-46B2-B197-87DCF1983CD3}"/>
              </a:ext>
            </a:extLst>
          </p:cNvPr>
          <p:cNvSpPr>
            <a:spLocks noGrp="1"/>
          </p:cNvSpPr>
          <p:nvPr>
            <p:ph idx="1"/>
          </p:nvPr>
        </p:nvSpPr>
        <p:spPr/>
        <p:txBody>
          <a:bodyPr/>
          <a:lstStyle/>
          <a:p>
            <a:r>
              <a:rPr lang="en-US" dirty="0"/>
              <a:t>What are some of the implications behind the younger son’s request for his inheritance? </a:t>
            </a:r>
          </a:p>
          <a:p>
            <a:r>
              <a:rPr lang="en-US" dirty="0"/>
              <a:t>Was the father wise or foolish to give in to the son’s request/demand?</a:t>
            </a:r>
          </a:p>
          <a:p>
            <a:endParaRPr lang="en-US" dirty="0"/>
          </a:p>
        </p:txBody>
      </p:sp>
      <p:graphicFrame>
        <p:nvGraphicFramePr>
          <p:cNvPr id="4" name="Table 4">
            <a:extLst>
              <a:ext uri="{FF2B5EF4-FFF2-40B4-BE49-F238E27FC236}">
                <a16:creationId xmlns:a16="http://schemas.microsoft.com/office/drawing/2014/main" id="{FF694D42-C7AC-4E2C-9732-3B421B177746}"/>
              </a:ext>
            </a:extLst>
          </p:cNvPr>
          <p:cNvGraphicFramePr>
            <a:graphicFrameLocks noGrp="1"/>
          </p:cNvGraphicFramePr>
          <p:nvPr>
            <p:extLst>
              <p:ext uri="{D42A27DB-BD31-4B8C-83A1-F6EECF244321}">
                <p14:modId xmlns:p14="http://schemas.microsoft.com/office/powerpoint/2010/main" val="4100157991"/>
              </p:ext>
            </p:extLst>
          </p:nvPr>
        </p:nvGraphicFramePr>
        <p:xfrm>
          <a:off x="2094630" y="4517234"/>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76280305"/>
                    </a:ext>
                  </a:extLst>
                </a:gridCol>
                <a:gridCol w="4064000">
                  <a:extLst>
                    <a:ext uri="{9D8B030D-6E8A-4147-A177-3AD203B41FA5}">
                      <a16:colId xmlns:a16="http://schemas.microsoft.com/office/drawing/2014/main" val="586281480"/>
                    </a:ext>
                  </a:extLst>
                </a:gridCol>
              </a:tblGrid>
              <a:tr h="313892">
                <a:tc>
                  <a:txBody>
                    <a:bodyPr/>
                    <a:lstStyle/>
                    <a:p>
                      <a:pPr algn="ctr"/>
                      <a:r>
                        <a:rPr lang="en-US" sz="3200" dirty="0"/>
                        <a:t>Wise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Foolish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13295"/>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055696"/>
                  </a:ext>
                </a:extLst>
              </a:tr>
            </a:tbl>
          </a:graphicData>
        </a:graphic>
      </p:graphicFrame>
    </p:spTree>
    <p:extLst>
      <p:ext uri="{BB962C8B-B14F-4D97-AF65-F5344CB8AC3E}">
        <p14:creationId xmlns:p14="http://schemas.microsoft.com/office/powerpoint/2010/main" val="38680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187-E5AC-4F51-A4DC-A6FEE7D53F8E}"/>
              </a:ext>
            </a:extLst>
          </p:cNvPr>
          <p:cNvSpPr>
            <a:spLocks noGrp="1"/>
          </p:cNvSpPr>
          <p:nvPr>
            <p:ph type="title"/>
          </p:nvPr>
        </p:nvSpPr>
        <p:spPr/>
        <p:txBody>
          <a:bodyPr/>
          <a:lstStyle/>
          <a:p>
            <a:r>
              <a:rPr lang="en-US" dirty="0"/>
              <a:t>Lost – Living Apart from God</a:t>
            </a:r>
          </a:p>
        </p:txBody>
      </p:sp>
      <p:sp>
        <p:nvSpPr>
          <p:cNvPr id="3" name="Content Placeholder 2">
            <a:extLst>
              <a:ext uri="{FF2B5EF4-FFF2-40B4-BE49-F238E27FC236}">
                <a16:creationId xmlns:a16="http://schemas.microsoft.com/office/drawing/2014/main" id="{A92C1461-FE1C-4DD8-8606-C8254EEA5296}"/>
              </a:ext>
            </a:extLst>
          </p:cNvPr>
          <p:cNvSpPr>
            <a:spLocks noGrp="1"/>
          </p:cNvSpPr>
          <p:nvPr>
            <p:ph idx="1"/>
          </p:nvPr>
        </p:nvSpPr>
        <p:spPr/>
        <p:txBody>
          <a:bodyPr/>
          <a:lstStyle/>
          <a:p>
            <a:r>
              <a:rPr lang="en-US" dirty="0"/>
              <a:t>In what ways did the younger son’s freedom soon become his bondage?</a:t>
            </a:r>
          </a:p>
          <a:p>
            <a:r>
              <a:rPr lang="en-US" dirty="0"/>
              <a:t>How are we tempted to squander what we’ve been given? </a:t>
            </a:r>
          </a:p>
          <a:p>
            <a:r>
              <a:rPr lang="en-US" dirty="0"/>
              <a:t>When/why have we been like the younger son, enticed by the things of the world? </a:t>
            </a:r>
          </a:p>
          <a:p>
            <a:endParaRPr lang="en-US" dirty="0"/>
          </a:p>
        </p:txBody>
      </p:sp>
    </p:spTree>
    <p:extLst>
      <p:ext uri="{BB962C8B-B14F-4D97-AF65-F5344CB8AC3E}">
        <p14:creationId xmlns:p14="http://schemas.microsoft.com/office/powerpoint/2010/main" val="38064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4F0E-82D5-4A5A-83DA-1C640AC08925}"/>
              </a:ext>
            </a:extLst>
          </p:cNvPr>
          <p:cNvSpPr>
            <a:spLocks noGrp="1"/>
          </p:cNvSpPr>
          <p:nvPr>
            <p:ph type="title"/>
          </p:nvPr>
        </p:nvSpPr>
        <p:spPr/>
        <p:txBody>
          <a:bodyPr/>
          <a:lstStyle/>
          <a:p>
            <a:pPr algn="l"/>
            <a:r>
              <a:rPr lang="en-US" dirty="0"/>
              <a:t>Listen for the son’s response to his crisis.</a:t>
            </a:r>
          </a:p>
        </p:txBody>
      </p:sp>
      <p:sp>
        <p:nvSpPr>
          <p:cNvPr id="3" name="Content Placeholder 2">
            <a:extLst>
              <a:ext uri="{FF2B5EF4-FFF2-40B4-BE49-F238E27FC236}">
                <a16:creationId xmlns:a16="http://schemas.microsoft.com/office/drawing/2014/main" id="{3903911E-D095-4A63-9D0F-FB6EE3C5817D}"/>
              </a:ext>
            </a:extLst>
          </p:cNvPr>
          <p:cNvSpPr>
            <a:spLocks noGrp="1"/>
          </p:cNvSpPr>
          <p:nvPr>
            <p:ph idx="1"/>
          </p:nvPr>
        </p:nvSpPr>
        <p:spPr>
          <a:xfrm>
            <a:off x="1089764" y="1637735"/>
            <a:ext cx="10026041" cy="4351338"/>
          </a:xfrm>
        </p:spPr>
        <p:txBody>
          <a:bodyPr/>
          <a:lstStyle/>
          <a:p>
            <a:pPr marL="0" indent="0" algn="ctr">
              <a:buNone/>
            </a:pPr>
            <a:r>
              <a:rPr lang="en-US" dirty="0"/>
              <a:t>Luke 15:17-19 (NIV)  "When he came to his senses, he said, 'How many of my father's hired men have food to spare, and here I am starving to death! 18  I will set out and go back to my father and say to him: Father, I have sinned against heaven and against you. 19  I am no longer worthy to be called your son; make me like one of your hired men.'</a:t>
            </a:r>
          </a:p>
          <a:p>
            <a:pPr marL="0" indent="0" algn="ctr">
              <a:buNone/>
            </a:pPr>
            <a:endParaRPr lang="en-US" dirty="0"/>
          </a:p>
        </p:txBody>
      </p:sp>
      <p:pic>
        <p:nvPicPr>
          <p:cNvPr id="4" name="Picture 3">
            <a:extLst>
              <a:ext uri="{FF2B5EF4-FFF2-40B4-BE49-F238E27FC236}">
                <a16:creationId xmlns:a16="http://schemas.microsoft.com/office/drawing/2014/main" id="{F59105B4-5DD0-4FF5-8A81-83B4B375AEF2}"/>
              </a:ext>
            </a:extLst>
          </p:cNvPr>
          <p:cNvPicPr>
            <a:picLocks noChangeAspect="1"/>
          </p:cNvPicPr>
          <p:nvPr/>
        </p:nvPicPr>
        <p:blipFill>
          <a:blip r:embed="rId2"/>
          <a:stretch>
            <a:fillRect/>
          </a:stretch>
        </p:blipFill>
        <p:spPr>
          <a:xfrm>
            <a:off x="4704482" y="5885552"/>
            <a:ext cx="2714823" cy="3774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42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DD44-7C63-49AC-9BD3-EE292F1CE0A5}"/>
              </a:ext>
            </a:extLst>
          </p:cNvPr>
          <p:cNvSpPr>
            <a:spLocks noGrp="1"/>
          </p:cNvSpPr>
          <p:nvPr>
            <p:ph type="title"/>
          </p:nvPr>
        </p:nvSpPr>
        <p:spPr/>
        <p:txBody>
          <a:bodyPr/>
          <a:lstStyle/>
          <a:p>
            <a:r>
              <a:rPr lang="en-US" dirty="0"/>
              <a:t>Acknowledge Being Lost – Turn to God</a:t>
            </a:r>
          </a:p>
        </p:txBody>
      </p:sp>
      <p:sp>
        <p:nvSpPr>
          <p:cNvPr id="3" name="Content Placeholder 2">
            <a:extLst>
              <a:ext uri="{FF2B5EF4-FFF2-40B4-BE49-F238E27FC236}">
                <a16:creationId xmlns:a16="http://schemas.microsoft.com/office/drawing/2014/main" id="{6702C242-35A8-4297-9FD9-CCB943D88A04}"/>
              </a:ext>
            </a:extLst>
          </p:cNvPr>
          <p:cNvSpPr>
            <a:spLocks noGrp="1"/>
          </p:cNvSpPr>
          <p:nvPr>
            <p:ph idx="1"/>
          </p:nvPr>
        </p:nvSpPr>
        <p:spPr/>
        <p:txBody>
          <a:bodyPr/>
          <a:lstStyle/>
          <a:p>
            <a:r>
              <a:rPr lang="en-US" dirty="0"/>
              <a:t>What did the son eventually admit about his situation?</a:t>
            </a:r>
          </a:p>
          <a:p>
            <a:r>
              <a:rPr lang="en-US" dirty="0"/>
              <a:t>What did he decide to do about it? </a:t>
            </a:r>
          </a:p>
          <a:p>
            <a:r>
              <a:rPr lang="en-US" dirty="0"/>
              <a:t>What kinds of things leads people to come to their senses spiritually?</a:t>
            </a:r>
          </a:p>
          <a:p>
            <a:endParaRPr lang="en-US" dirty="0"/>
          </a:p>
        </p:txBody>
      </p:sp>
    </p:spTree>
    <p:extLst>
      <p:ext uri="{BB962C8B-B14F-4D97-AF65-F5344CB8AC3E}">
        <p14:creationId xmlns:p14="http://schemas.microsoft.com/office/powerpoint/2010/main" val="2548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111</TotalTime>
  <Words>879</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Lost</vt:lpstr>
      <vt:lpstr>Introduction Video</vt:lpstr>
      <vt:lpstr>Go on … admit it …</vt:lpstr>
      <vt:lpstr>Listen for poor choices.</vt:lpstr>
      <vt:lpstr>Listen for poor choices.</vt:lpstr>
      <vt:lpstr>Lost – Living Apart from God</vt:lpstr>
      <vt:lpstr>Lost – Living Apart from God</vt:lpstr>
      <vt:lpstr>Listen for the son’s response to his crisis.</vt:lpstr>
      <vt:lpstr>Acknowledge Being Lost – Turn to God</vt:lpstr>
      <vt:lpstr>Acknowledge Being Lost – Turn to God</vt:lpstr>
      <vt:lpstr>Listen for the father’s response to the son’s return.</vt:lpstr>
      <vt:lpstr>Listen for the father’s response to the son’s return.</vt:lpstr>
      <vt:lpstr>Restoration – Return to the Father</vt:lpstr>
      <vt:lpstr>Restoration – Return to the Father</vt:lpstr>
      <vt:lpstr>Application</vt:lpstr>
      <vt:lpstr>Application</vt:lpstr>
      <vt:lpstr>Application</vt:lpstr>
      <vt:lpstr>Family Activities</vt:lpstr>
      <vt:lpstr>Lost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9</cp:revision>
  <dcterms:created xsi:type="dcterms:W3CDTF">2020-02-21T13:42:04Z</dcterms:created>
  <dcterms:modified xsi:type="dcterms:W3CDTF">2020-02-21T15:33:58Z</dcterms:modified>
</cp:coreProperties>
</file>