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hyperlink" Target="https://tinyurl.com/wj8hcmx"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9eczib5o"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Holy</a:t>
            </a:r>
          </a:p>
        </p:txBody>
      </p:sp>
      <p:sp>
        <p:nvSpPr>
          <p:cNvPr id="3" name="Subtitle 2"/>
          <p:cNvSpPr>
            <a:spLocks noGrp="1"/>
          </p:cNvSpPr>
          <p:nvPr>
            <p:ph type="subTitle" idx="1"/>
          </p:nvPr>
        </p:nvSpPr>
        <p:spPr>
          <a:xfrm>
            <a:off x="1524000" y="3990108"/>
            <a:ext cx="9144000" cy="1267691"/>
          </a:xfrm>
        </p:spPr>
        <p:txBody>
          <a:bodyPr/>
          <a:lstStyle/>
          <a:p>
            <a:r>
              <a:rPr lang="en-US" dirty="0"/>
              <a:t>March 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7A94-38DE-4A37-BEE5-63B802584403}"/>
              </a:ext>
            </a:extLst>
          </p:cNvPr>
          <p:cNvSpPr>
            <a:spLocks noGrp="1"/>
          </p:cNvSpPr>
          <p:nvPr>
            <p:ph type="title"/>
          </p:nvPr>
        </p:nvSpPr>
        <p:spPr/>
        <p:txBody>
          <a:bodyPr/>
          <a:lstStyle/>
          <a:p>
            <a:pPr algn="l"/>
            <a:r>
              <a:rPr lang="en-US" dirty="0"/>
              <a:t>Listen for how God sustains.</a:t>
            </a:r>
          </a:p>
        </p:txBody>
      </p:sp>
      <p:sp>
        <p:nvSpPr>
          <p:cNvPr id="3" name="Content Placeholder 2">
            <a:extLst>
              <a:ext uri="{FF2B5EF4-FFF2-40B4-BE49-F238E27FC236}">
                <a16:creationId xmlns:a16="http://schemas.microsoft.com/office/drawing/2014/main" id="{92875239-6F9B-4697-BDEC-DCE908F8586C}"/>
              </a:ext>
            </a:extLst>
          </p:cNvPr>
          <p:cNvSpPr>
            <a:spLocks noGrp="1"/>
          </p:cNvSpPr>
          <p:nvPr>
            <p:ph idx="1"/>
          </p:nvPr>
        </p:nvSpPr>
        <p:spPr/>
        <p:txBody>
          <a:bodyPr/>
          <a:lstStyle/>
          <a:p>
            <a:pPr marL="0" indent="0" algn="ctr">
              <a:buNone/>
            </a:pPr>
            <a:r>
              <a:rPr lang="en-US" dirty="0"/>
              <a:t>Isaiah 40:29-31 (NIV)  He gives strength to the weary and increases the power of the weak. 30  Even youths grow tired and weary, and young men stumble and fall; 31  but those who hope in the LORD will renew their strength. They will soar on wings like eagles; they will run and not grow weary, they will walk and not be faint.</a:t>
            </a:r>
          </a:p>
          <a:p>
            <a:pPr marL="0" indent="0" algn="ctr">
              <a:buNone/>
            </a:pPr>
            <a:endParaRPr lang="en-US" dirty="0"/>
          </a:p>
        </p:txBody>
      </p:sp>
      <p:pic>
        <p:nvPicPr>
          <p:cNvPr id="4" name="Picture 3">
            <a:extLst>
              <a:ext uri="{FF2B5EF4-FFF2-40B4-BE49-F238E27FC236}">
                <a16:creationId xmlns:a16="http://schemas.microsoft.com/office/drawing/2014/main" id="{2967AD7E-7ABD-4667-8CEC-73C9F14D68B9}"/>
              </a:ext>
            </a:extLst>
          </p:cNvPr>
          <p:cNvPicPr>
            <a:picLocks noChangeAspect="1"/>
          </p:cNvPicPr>
          <p:nvPr/>
        </p:nvPicPr>
        <p:blipFill>
          <a:blip r:embed="rId2"/>
          <a:stretch>
            <a:fillRect/>
          </a:stretch>
        </p:blipFill>
        <p:spPr>
          <a:xfrm>
            <a:off x="4729642" y="5713707"/>
            <a:ext cx="2457143" cy="298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43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1FF4-DE77-4DA4-92B8-C24BECAE62B3}"/>
              </a:ext>
            </a:extLst>
          </p:cNvPr>
          <p:cNvSpPr>
            <a:spLocks noGrp="1"/>
          </p:cNvSpPr>
          <p:nvPr>
            <p:ph type="title"/>
          </p:nvPr>
        </p:nvSpPr>
        <p:spPr/>
        <p:txBody>
          <a:bodyPr/>
          <a:lstStyle/>
          <a:p>
            <a:r>
              <a:rPr lang="en-US" dirty="0"/>
              <a:t>Sustainer without Equal</a:t>
            </a:r>
          </a:p>
        </p:txBody>
      </p:sp>
      <p:sp>
        <p:nvSpPr>
          <p:cNvPr id="3" name="Content Placeholder 2">
            <a:extLst>
              <a:ext uri="{FF2B5EF4-FFF2-40B4-BE49-F238E27FC236}">
                <a16:creationId xmlns:a16="http://schemas.microsoft.com/office/drawing/2014/main" id="{18D0C855-BE04-4789-B893-D48A22EFD3A6}"/>
              </a:ext>
            </a:extLst>
          </p:cNvPr>
          <p:cNvSpPr>
            <a:spLocks noGrp="1"/>
          </p:cNvSpPr>
          <p:nvPr>
            <p:ph idx="1"/>
          </p:nvPr>
        </p:nvSpPr>
        <p:spPr/>
        <p:txBody>
          <a:bodyPr/>
          <a:lstStyle/>
          <a:p>
            <a:r>
              <a:rPr lang="en-US" dirty="0"/>
              <a:t>According to these verses, what does the Lord do with His power?</a:t>
            </a:r>
          </a:p>
          <a:p>
            <a:r>
              <a:rPr lang="en-US" dirty="0"/>
              <a:t>What is the key to exchanging weakness for divine strength?</a:t>
            </a:r>
          </a:p>
          <a:p>
            <a:r>
              <a:rPr lang="en-US" dirty="0"/>
              <a:t>What analogies does the prophet use to describe the effectiveness of God’s strength within those who trust Him? </a:t>
            </a:r>
          </a:p>
          <a:p>
            <a:endParaRPr lang="en-US" dirty="0"/>
          </a:p>
        </p:txBody>
      </p:sp>
    </p:spTree>
    <p:extLst>
      <p:ext uri="{BB962C8B-B14F-4D97-AF65-F5344CB8AC3E}">
        <p14:creationId xmlns:p14="http://schemas.microsoft.com/office/powerpoint/2010/main" val="413715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2169-6786-49F7-9227-A82ACE56906B}"/>
              </a:ext>
            </a:extLst>
          </p:cNvPr>
          <p:cNvSpPr>
            <a:spLocks noGrp="1"/>
          </p:cNvSpPr>
          <p:nvPr>
            <p:ph type="title"/>
          </p:nvPr>
        </p:nvSpPr>
        <p:spPr/>
        <p:txBody>
          <a:bodyPr/>
          <a:lstStyle/>
          <a:p>
            <a:r>
              <a:rPr lang="en-US" dirty="0"/>
              <a:t>Sustainer without Equal</a:t>
            </a:r>
          </a:p>
        </p:txBody>
      </p:sp>
      <p:sp>
        <p:nvSpPr>
          <p:cNvPr id="3" name="Content Placeholder 2">
            <a:extLst>
              <a:ext uri="{FF2B5EF4-FFF2-40B4-BE49-F238E27FC236}">
                <a16:creationId xmlns:a16="http://schemas.microsoft.com/office/drawing/2014/main" id="{DBF8686C-855B-433B-824B-CEBCB0CBFFE3}"/>
              </a:ext>
            </a:extLst>
          </p:cNvPr>
          <p:cNvSpPr>
            <a:spLocks noGrp="1"/>
          </p:cNvSpPr>
          <p:nvPr>
            <p:ph idx="1"/>
          </p:nvPr>
        </p:nvSpPr>
        <p:spPr/>
        <p:txBody>
          <a:bodyPr/>
          <a:lstStyle/>
          <a:p>
            <a:r>
              <a:rPr lang="en-US" dirty="0"/>
              <a:t>How do these verses affirm that God is holy and in what way? </a:t>
            </a:r>
          </a:p>
          <a:p>
            <a:r>
              <a:rPr lang="en-US" dirty="0"/>
              <a:t>What are some stumbling blocks that prevent us from trusting the Lord? </a:t>
            </a:r>
          </a:p>
          <a:p>
            <a:r>
              <a:rPr lang="en-US" dirty="0"/>
              <a:t>How has God proven Himself faithful in your life?</a:t>
            </a:r>
          </a:p>
          <a:p>
            <a:endParaRPr lang="en-US" dirty="0"/>
          </a:p>
        </p:txBody>
      </p:sp>
    </p:spTree>
    <p:extLst>
      <p:ext uri="{BB962C8B-B14F-4D97-AF65-F5344CB8AC3E}">
        <p14:creationId xmlns:p14="http://schemas.microsoft.com/office/powerpoint/2010/main" val="260432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974A-8186-47AF-BC90-B1CD7E402DF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8B5E32E-C466-4F26-BC41-F70803F15C6E}"/>
              </a:ext>
            </a:extLst>
          </p:cNvPr>
          <p:cNvSpPr>
            <a:spLocks noGrp="1"/>
          </p:cNvSpPr>
          <p:nvPr>
            <p:ph idx="1"/>
          </p:nvPr>
        </p:nvSpPr>
        <p:spPr>
          <a:xfrm>
            <a:off x="838200" y="2279737"/>
            <a:ext cx="10515600" cy="3897226"/>
          </a:xfrm>
        </p:spPr>
        <p:txBody>
          <a:bodyPr/>
          <a:lstStyle/>
          <a:p>
            <a:r>
              <a:rPr lang="en-US" dirty="0"/>
              <a:t>Thank Him. </a:t>
            </a:r>
          </a:p>
          <a:p>
            <a:pPr lvl="1"/>
            <a:r>
              <a:rPr lang="en-US" dirty="0"/>
              <a:t>Thank God for His uniqueness and holiness. </a:t>
            </a:r>
          </a:p>
          <a:p>
            <a:pPr lvl="1"/>
            <a:r>
              <a:rPr lang="en-US" dirty="0"/>
              <a:t>Thank Him for His incredible power, infinite wisdom, and gracious sustaining work in your life. </a:t>
            </a:r>
          </a:p>
          <a:p>
            <a:endParaRPr lang="en-US" dirty="0"/>
          </a:p>
        </p:txBody>
      </p:sp>
    </p:spTree>
    <p:extLst>
      <p:ext uri="{BB962C8B-B14F-4D97-AF65-F5344CB8AC3E}">
        <p14:creationId xmlns:p14="http://schemas.microsoft.com/office/powerpoint/2010/main" val="50363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974A-8186-47AF-BC90-B1CD7E402DF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8B5E32E-C466-4F26-BC41-F70803F15C6E}"/>
              </a:ext>
            </a:extLst>
          </p:cNvPr>
          <p:cNvSpPr>
            <a:spLocks noGrp="1"/>
          </p:cNvSpPr>
          <p:nvPr>
            <p:ph idx="1"/>
          </p:nvPr>
        </p:nvSpPr>
        <p:spPr>
          <a:xfrm>
            <a:off x="838200" y="2016689"/>
            <a:ext cx="10515600" cy="4160273"/>
          </a:xfrm>
        </p:spPr>
        <p:txBody>
          <a:bodyPr/>
          <a:lstStyle/>
          <a:p>
            <a:r>
              <a:rPr lang="en-US" dirty="0"/>
              <a:t>Trust Him. </a:t>
            </a:r>
          </a:p>
          <a:p>
            <a:pPr lvl="1"/>
            <a:r>
              <a:rPr lang="en-US" dirty="0"/>
              <a:t>Only God has the power and wisdom to save you, help you, and sustain you. </a:t>
            </a:r>
          </a:p>
          <a:p>
            <a:pPr lvl="1"/>
            <a:r>
              <a:rPr lang="en-US" dirty="0"/>
              <a:t>Consider any areas of life where you might have questioned Him or relied more on yourself. </a:t>
            </a:r>
          </a:p>
          <a:p>
            <a:pPr lvl="1"/>
            <a:r>
              <a:rPr lang="en-US" dirty="0"/>
              <a:t>Commit to trusting Him with all your life. </a:t>
            </a:r>
          </a:p>
          <a:p>
            <a:endParaRPr lang="en-US" dirty="0"/>
          </a:p>
        </p:txBody>
      </p:sp>
    </p:spTree>
    <p:extLst>
      <p:ext uri="{BB962C8B-B14F-4D97-AF65-F5344CB8AC3E}">
        <p14:creationId xmlns:p14="http://schemas.microsoft.com/office/powerpoint/2010/main" val="177278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974A-8186-47AF-BC90-B1CD7E402DF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8B5E32E-C466-4F26-BC41-F70803F15C6E}"/>
              </a:ext>
            </a:extLst>
          </p:cNvPr>
          <p:cNvSpPr>
            <a:spLocks noGrp="1"/>
          </p:cNvSpPr>
          <p:nvPr>
            <p:ph idx="1"/>
          </p:nvPr>
        </p:nvSpPr>
        <p:spPr/>
        <p:txBody>
          <a:bodyPr/>
          <a:lstStyle/>
          <a:p>
            <a:r>
              <a:rPr lang="en-US" dirty="0"/>
              <a:t>Be holy. </a:t>
            </a:r>
          </a:p>
          <a:p>
            <a:pPr lvl="1"/>
            <a:r>
              <a:rPr lang="en-US" dirty="0"/>
              <a:t>God is holy, and He calls us to follow Him and be holy as well. </a:t>
            </a:r>
          </a:p>
          <a:p>
            <a:pPr lvl="1"/>
            <a:r>
              <a:rPr lang="en-US" dirty="0"/>
              <a:t>Commit to living a life set apart for Him. </a:t>
            </a:r>
          </a:p>
          <a:p>
            <a:pPr lvl="1"/>
            <a:r>
              <a:rPr lang="en-US" dirty="0"/>
              <a:t>Memorize 1 Peter 1:15-16: “But just as he who called you is holy, so be holy in all you do; for it is written: ‘Be holy, because I am holy’.”</a:t>
            </a:r>
          </a:p>
          <a:p>
            <a:endParaRPr lang="en-US" dirty="0"/>
          </a:p>
        </p:txBody>
      </p:sp>
    </p:spTree>
    <p:extLst>
      <p:ext uri="{BB962C8B-B14F-4D97-AF65-F5344CB8AC3E}">
        <p14:creationId xmlns:p14="http://schemas.microsoft.com/office/powerpoint/2010/main" val="310041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B191-23F7-4D39-80B3-3840CCF2E940}"/>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CE732FCC-43C6-43F4-BDC4-36C0CEAB7981}"/>
              </a:ext>
            </a:extLst>
          </p:cNvPr>
          <p:cNvPicPr>
            <a:picLocks noChangeAspect="1"/>
          </p:cNvPicPr>
          <p:nvPr/>
        </p:nvPicPr>
        <p:blipFill>
          <a:blip r:embed="rId2"/>
          <a:stretch>
            <a:fillRect/>
          </a:stretch>
        </p:blipFill>
        <p:spPr>
          <a:xfrm>
            <a:off x="6596235" y="2381590"/>
            <a:ext cx="3809524" cy="2295238"/>
          </a:xfrm>
          <a:prstGeom prst="rect">
            <a:avLst/>
          </a:prstGeom>
          <a:ln>
            <a:noFill/>
          </a:ln>
          <a:effectLst>
            <a:outerShdw blurRad="292100" dist="139700" dir="2700000" algn="tl" rotWithShape="0">
              <a:srgbClr val="333333">
                <a:alpha val="65000"/>
              </a:srgbClr>
            </a:outerShdw>
          </a:effectLst>
        </p:spPr>
      </p:pic>
      <p:pic>
        <p:nvPicPr>
          <p:cNvPr id="2050" name="Picture 2">
            <a:extLst>
              <a:ext uri="{FF2B5EF4-FFF2-40B4-BE49-F238E27FC236}">
                <a16:creationId xmlns:a16="http://schemas.microsoft.com/office/drawing/2014/main" id="{5C046024-395C-4333-8391-1B6EC01F21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3923" y="4886071"/>
            <a:ext cx="1803748" cy="1549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peech Bubble: Oval 4">
            <a:extLst>
              <a:ext uri="{FF2B5EF4-FFF2-40B4-BE49-F238E27FC236}">
                <a16:creationId xmlns:a16="http://schemas.microsoft.com/office/drawing/2014/main" id="{989EC6D3-B016-4E55-8604-66ADC38D5304}"/>
              </a:ext>
            </a:extLst>
          </p:cNvPr>
          <p:cNvSpPr/>
          <p:nvPr/>
        </p:nvSpPr>
        <p:spPr>
          <a:xfrm>
            <a:off x="9519781" y="4935254"/>
            <a:ext cx="1402915" cy="651353"/>
          </a:xfrm>
          <a:prstGeom prst="wedgeEllipseCallout">
            <a:avLst>
              <a:gd name="adj1" fmla="val -64351"/>
              <a:gd name="adj2" fmla="val 471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Humph!</a:t>
            </a:r>
          </a:p>
        </p:txBody>
      </p:sp>
      <p:pic>
        <p:nvPicPr>
          <p:cNvPr id="7" name="Picture 6" descr="A drawing of a cartoon character&#10;&#10;Description automatically generated">
            <a:extLst>
              <a:ext uri="{FF2B5EF4-FFF2-40B4-BE49-F238E27FC236}">
                <a16:creationId xmlns:a16="http://schemas.microsoft.com/office/drawing/2014/main" id="{A4BF1C90-D2E5-47FC-B1A5-AD1DCCCE0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487" y="2889417"/>
            <a:ext cx="3105583" cy="3534268"/>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6E930B19-E699-4842-9166-4AE5EEB96C90}"/>
              </a:ext>
            </a:extLst>
          </p:cNvPr>
          <p:cNvSpPr/>
          <p:nvPr/>
        </p:nvSpPr>
        <p:spPr>
          <a:xfrm>
            <a:off x="926927" y="1653436"/>
            <a:ext cx="5498926" cy="1578280"/>
          </a:xfrm>
          <a:prstGeom prst="wedgeRoundRectCallout">
            <a:avLst>
              <a:gd name="adj1" fmla="val 3971"/>
              <a:gd name="adj2" fmla="val 81548"/>
              <a:gd name="adj3" fmla="val 16667"/>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latin typeface="Comic Sans MS" panose="030F0702030302020204" pitchFamily="66" charset="0"/>
              </a:rPr>
              <a:t>You’re not going to believe this.  The solution to the Word Search Puzzle is a puzzle!  That Word Search Lady is just getting too high handed.  It’s a good thing those other activities are still available at </a:t>
            </a:r>
            <a:r>
              <a:rPr lang="en-US" u="sng" dirty="0">
                <a:latin typeface="Comic Sans MS" panose="030F0702030302020204" pitchFamily="66" charset="0"/>
                <a:hlinkClick r:id="rId5"/>
              </a:rPr>
              <a:t>https://tinyurl.com/wj8hcmx</a:t>
            </a:r>
            <a:r>
              <a:rPr lang="en-US" u="sng" dirty="0">
                <a:latin typeface="Comic Sans MS" panose="030F0702030302020204" pitchFamily="66" charset="0"/>
              </a:rPr>
              <a:t> </a:t>
            </a:r>
            <a:r>
              <a:rPr lang="en-US" dirty="0">
                <a:solidFill>
                  <a:schemeClr val="dk1"/>
                </a:solidFill>
                <a:latin typeface="Comic Sans MS" panose="030F0702030302020204" pitchFamily="66" charset="0"/>
              </a:rPr>
              <a:t> .</a:t>
            </a:r>
          </a:p>
        </p:txBody>
      </p:sp>
    </p:spTree>
    <p:extLst>
      <p:ext uri="{BB962C8B-B14F-4D97-AF65-F5344CB8AC3E}">
        <p14:creationId xmlns:p14="http://schemas.microsoft.com/office/powerpoint/2010/main" val="374033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Holy</a:t>
            </a:r>
          </a:p>
        </p:txBody>
      </p:sp>
      <p:sp>
        <p:nvSpPr>
          <p:cNvPr id="3" name="Subtitle 2"/>
          <p:cNvSpPr>
            <a:spLocks noGrp="1"/>
          </p:cNvSpPr>
          <p:nvPr>
            <p:ph type="subTitle" idx="1"/>
          </p:nvPr>
        </p:nvSpPr>
        <p:spPr>
          <a:xfrm>
            <a:off x="1524000" y="3990108"/>
            <a:ext cx="9144000" cy="1267691"/>
          </a:xfrm>
        </p:spPr>
        <p:txBody>
          <a:bodyPr/>
          <a:lstStyle/>
          <a:p>
            <a:r>
              <a:rPr lang="en-US" dirty="0"/>
              <a:t>March 1</a:t>
            </a:r>
          </a:p>
        </p:txBody>
      </p:sp>
    </p:spTree>
    <p:extLst>
      <p:ext uri="{BB962C8B-B14F-4D97-AF65-F5344CB8AC3E}">
        <p14:creationId xmlns:p14="http://schemas.microsoft.com/office/powerpoint/2010/main" val="395190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39E21-9F1D-42BE-9261-F71022A2F379}"/>
              </a:ext>
            </a:extLst>
          </p:cNvPr>
          <p:cNvSpPr>
            <a:spLocks noGrp="1"/>
          </p:cNvSpPr>
          <p:nvPr>
            <p:ph type="title"/>
          </p:nvPr>
        </p:nvSpPr>
        <p:spPr/>
        <p:txBody>
          <a:bodyPr/>
          <a:lstStyle/>
          <a:p>
            <a:r>
              <a:rPr lang="en-US" dirty="0"/>
              <a:t>Introduction Video</a:t>
            </a:r>
          </a:p>
        </p:txBody>
      </p:sp>
      <p:pic>
        <p:nvPicPr>
          <p:cNvPr id="6" name="Picture 5" descr="A picture containing building, photo, large, brick&#10;&#10;Description automatically generated">
            <a:hlinkClick r:id="rId2"/>
            <a:extLst>
              <a:ext uri="{FF2B5EF4-FFF2-40B4-BE49-F238E27FC236}">
                <a16:creationId xmlns:a16="http://schemas.microsoft.com/office/drawing/2014/main" id="{F1D105EF-066F-4FCB-AB8E-893CBC1B3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134" y="1544468"/>
            <a:ext cx="6962235" cy="450533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E846428-216B-486B-A313-2F1041C59944}"/>
              </a:ext>
            </a:extLst>
          </p:cNvPr>
          <p:cNvSpPr txBox="1"/>
          <p:nvPr/>
        </p:nvSpPr>
        <p:spPr>
          <a:xfrm>
            <a:off x="4773881" y="6044540"/>
            <a:ext cx="2897579" cy="369332"/>
          </a:xfrm>
          <a:prstGeom prst="rect">
            <a:avLst/>
          </a:prstGeom>
          <a:noFill/>
        </p:spPr>
        <p:txBody>
          <a:bodyPr wrap="square" rtlCol="0">
            <a:spAutoFit/>
          </a:bodyPr>
          <a:lstStyle/>
          <a:p>
            <a:pPr algn="ctr"/>
            <a:r>
              <a:rPr lang="en-US" dirty="0">
                <a:hlinkClick r:id="rId2"/>
              </a:rPr>
              <a:t>View Video</a:t>
            </a:r>
            <a:endParaRPr lang="en-US" dirty="0"/>
          </a:p>
        </p:txBody>
      </p:sp>
    </p:spTree>
    <p:extLst>
      <p:ext uri="{BB962C8B-B14F-4D97-AF65-F5344CB8AC3E}">
        <p14:creationId xmlns:p14="http://schemas.microsoft.com/office/powerpoint/2010/main" val="342096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A97ABE-DC6E-44F7-A913-D19EA5A8A53E}"/>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79AFAC8E-7220-4216-B380-34BEE4993DDC}"/>
              </a:ext>
            </a:extLst>
          </p:cNvPr>
          <p:cNvSpPr>
            <a:spLocks noGrp="1"/>
          </p:cNvSpPr>
          <p:nvPr>
            <p:ph idx="1"/>
          </p:nvPr>
        </p:nvSpPr>
        <p:spPr/>
        <p:txBody>
          <a:bodyPr/>
          <a:lstStyle/>
          <a:p>
            <a:r>
              <a:rPr lang="en-US" dirty="0"/>
              <a:t>When have you seen something that would be considered “one of a kind”?</a:t>
            </a:r>
          </a:p>
          <a:p>
            <a:r>
              <a:rPr lang="en-US" dirty="0">
                <a:solidFill>
                  <a:srgbClr val="C00000"/>
                </a:solidFill>
              </a:rPr>
              <a:t>Our “one of a kind” examples might not all be exactly </a:t>
            </a:r>
            <a:r>
              <a:rPr lang="en-US" i="1" dirty="0">
                <a:solidFill>
                  <a:srgbClr val="C00000"/>
                </a:solidFill>
              </a:rPr>
              <a:t>the only one</a:t>
            </a:r>
            <a:r>
              <a:rPr lang="en-US" dirty="0">
                <a:solidFill>
                  <a:srgbClr val="C00000"/>
                </a:solidFill>
              </a:rPr>
              <a:t> in existence.</a:t>
            </a:r>
          </a:p>
          <a:p>
            <a:pPr lvl="1"/>
            <a:r>
              <a:rPr lang="en-US" dirty="0">
                <a:solidFill>
                  <a:srgbClr val="C00000"/>
                </a:solidFill>
              </a:rPr>
              <a:t>Even identical twins have differences</a:t>
            </a:r>
          </a:p>
          <a:p>
            <a:pPr lvl="1"/>
            <a:r>
              <a:rPr lang="en-US" dirty="0">
                <a:solidFill>
                  <a:srgbClr val="C00000"/>
                </a:solidFill>
              </a:rPr>
              <a:t>However God is distinct from and above absolutely everything else.</a:t>
            </a:r>
          </a:p>
          <a:p>
            <a:pPr lvl="1"/>
            <a:r>
              <a:rPr lang="en-US" dirty="0">
                <a:solidFill>
                  <a:srgbClr val="C00000"/>
                </a:solidFill>
              </a:rPr>
              <a:t>He is not just “one of a kind” … we say He is </a:t>
            </a:r>
            <a:r>
              <a:rPr lang="en-US" i="1" dirty="0">
                <a:solidFill>
                  <a:srgbClr val="C00000"/>
                </a:solidFill>
              </a:rPr>
              <a:t>HOLY</a:t>
            </a:r>
            <a:r>
              <a:rPr lang="en-US" dirty="0">
                <a:solidFill>
                  <a:srgbClr val="C00000"/>
                </a:solidFill>
              </a:rPr>
              <a:t>.</a:t>
            </a:r>
          </a:p>
          <a:p>
            <a:endParaRPr lang="en-US" dirty="0"/>
          </a:p>
        </p:txBody>
      </p:sp>
      <p:grpSp>
        <p:nvGrpSpPr>
          <p:cNvPr id="5" name="Group 4">
            <a:extLst>
              <a:ext uri="{FF2B5EF4-FFF2-40B4-BE49-F238E27FC236}">
                <a16:creationId xmlns:a16="http://schemas.microsoft.com/office/drawing/2014/main" id="{0E8854C9-6EB5-419F-B5DF-C9BEF875AF04}"/>
              </a:ext>
            </a:extLst>
          </p:cNvPr>
          <p:cNvGrpSpPr/>
          <p:nvPr/>
        </p:nvGrpSpPr>
        <p:grpSpPr>
          <a:xfrm>
            <a:off x="1064190" y="2981194"/>
            <a:ext cx="10614243" cy="3037562"/>
            <a:chOff x="1064190" y="2981194"/>
            <a:chExt cx="10614243" cy="3037562"/>
          </a:xfrm>
        </p:grpSpPr>
        <p:pic>
          <p:nvPicPr>
            <p:cNvPr id="1026" name="Picture 2" descr="Image result for statue of liberty png">
              <a:extLst>
                <a:ext uri="{FF2B5EF4-FFF2-40B4-BE49-F238E27FC236}">
                  <a16:creationId xmlns:a16="http://schemas.microsoft.com/office/drawing/2014/main" id="{24C0FE64-70B6-489E-A854-D322C00A8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007" y="2981194"/>
              <a:ext cx="3358194" cy="3037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trophy catch">
              <a:extLst>
                <a:ext uri="{FF2B5EF4-FFF2-40B4-BE49-F238E27FC236}">
                  <a16:creationId xmlns:a16="http://schemas.microsoft.com/office/drawing/2014/main" id="{BF6970F6-5831-4FA7-B5C0-ED732A8C2E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0685">
              <a:off x="7611887" y="3056349"/>
              <a:ext cx="4066546" cy="2014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hope diamond">
              <a:extLst>
                <a:ext uri="{FF2B5EF4-FFF2-40B4-BE49-F238E27FC236}">
                  <a16:creationId xmlns:a16="http://schemas.microsoft.com/office/drawing/2014/main" id="{9E66FEDA-8B1B-4B5C-BD20-CFBB01E3A9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52962">
              <a:off x="1064190" y="3108645"/>
              <a:ext cx="2493201" cy="2521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957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B390-8314-4053-802F-BDA7966F68FC}"/>
              </a:ext>
            </a:extLst>
          </p:cNvPr>
          <p:cNvSpPr>
            <a:spLocks noGrp="1"/>
          </p:cNvSpPr>
          <p:nvPr>
            <p:ph type="title"/>
          </p:nvPr>
        </p:nvSpPr>
        <p:spPr/>
        <p:txBody>
          <a:bodyPr/>
          <a:lstStyle/>
          <a:p>
            <a:pPr algn="l"/>
            <a:r>
              <a:rPr lang="en-US" dirty="0"/>
              <a:t>Listen for a rhetorical question.</a:t>
            </a:r>
          </a:p>
        </p:txBody>
      </p:sp>
      <p:sp>
        <p:nvSpPr>
          <p:cNvPr id="3" name="Content Placeholder 2">
            <a:extLst>
              <a:ext uri="{FF2B5EF4-FFF2-40B4-BE49-F238E27FC236}">
                <a16:creationId xmlns:a16="http://schemas.microsoft.com/office/drawing/2014/main" id="{A53BA6F6-681E-4BE9-9897-BF4E111DC60A}"/>
              </a:ext>
            </a:extLst>
          </p:cNvPr>
          <p:cNvSpPr>
            <a:spLocks noGrp="1"/>
          </p:cNvSpPr>
          <p:nvPr>
            <p:ph idx="1"/>
          </p:nvPr>
        </p:nvSpPr>
        <p:spPr>
          <a:xfrm>
            <a:off x="838200" y="1775521"/>
            <a:ext cx="10515600" cy="4351338"/>
          </a:xfrm>
        </p:spPr>
        <p:txBody>
          <a:bodyPr/>
          <a:lstStyle/>
          <a:p>
            <a:pPr marL="0" indent="0" algn="ctr">
              <a:buNone/>
            </a:pPr>
            <a:r>
              <a:rPr lang="en-US" dirty="0"/>
              <a:t>Isaiah 40:25-26 (NIV)  "To whom will you compare me? Or who is my equal?" says the Holy One. 26  Lift your eyes and look to the heavens: Who created all these? He who brings out the starry host one by one, and calls them each by name. Because of his great power and mighty strength, not one of them is missing.</a:t>
            </a:r>
          </a:p>
          <a:p>
            <a:pPr marL="0" indent="0" algn="ctr">
              <a:buNone/>
            </a:pPr>
            <a:r>
              <a:rPr lang="en-US" dirty="0"/>
              <a:t> </a:t>
            </a:r>
          </a:p>
          <a:p>
            <a:pPr marL="0" indent="0" algn="ctr">
              <a:buNone/>
            </a:pPr>
            <a:endParaRPr lang="en-US" dirty="0"/>
          </a:p>
        </p:txBody>
      </p:sp>
      <p:pic>
        <p:nvPicPr>
          <p:cNvPr id="4" name="Picture 3">
            <a:extLst>
              <a:ext uri="{FF2B5EF4-FFF2-40B4-BE49-F238E27FC236}">
                <a16:creationId xmlns:a16="http://schemas.microsoft.com/office/drawing/2014/main" id="{BD6902F2-F0AB-461A-B56E-15BDF89F63BE}"/>
              </a:ext>
            </a:extLst>
          </p:cNvPr>
          <p:cNvPicPr>
            <a:picLocks noChangeAspect="1"/>
          </p:cNvPicPr>
          <p:nvPr/>
        </p:nvPicPr>
        <p:blipFill>
          <a:blip r:embed="rId2"/>
          <a:stretch>
            <a:fillRect/>
          </a:stretch>
        </p:blipFill>
        <p:spPr>
          <a:xfrm>
            <a:off x="4729642" y="5651077"/>
            <a:ext cx="2457143" cy="298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780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7D42-1A95-422A-AFC6-4B71E0AE8963}"/>
              </a:ext>
            </a:extLst>
          </p:cNvPr>
          <p:cNvSpPr>
            <a:spLocks noGrp="1"/>
          </p:cNvSpPr>
          <p:nvPr>
            <p:ph type="title"/>
          </p:nvPr>
        </p:nvSpPr>
        <p:spPr/>
        <p:txBody>
          <a:bodyPr/>
          <a:lstStyle/>
          <a:p>
            <a:r>
              <a:rPr lang="en-US" dirty="0"/>
              <a:t>Creator without Equal</a:t>
            </a:r>
          </a:p>
        </p:txBody>
      </p:sp>
      <p:sp>
        <p:nvSpPr>
          <p:cNvPr id="3" name="Content Placeholder 2">
            <a:extLst>
              <a:ext uri="{FF2B5EF4-FFF2-40B4-BE49-F238E27FC236}">
                <a16:creationId xmlns:a16="http://schemas.microsoft.com/office/drawing/2014/main" id="{B40F94D7-BAEF-40CE-A459-A6FC42A3D32E}"/>
              </a:ext>
            </a:extLst>
          </p:cNvPr>
          <p:cNvSpPr>
            <a:spLocks noGrp="1"/>
          </p:cNvSpPr>
          <p:nvPr>
            <p:ph idx="1"/>
          </p:nvPr>
        </p:nvSpPr>
        <p:spPr/>
        <p:txBody>
          <a:bodyPr/>
          <a:lstStyle/>
          <a:p>
            <a:r>
              <a:rPr lang="en-US" dirty="0"/>
              <a:t>Though stated as a question, what is the implied truth found in verse 25?</a:t>
            </a:r>
          </a:p>
          <a:p>
            <a:r>
              <a:rPr lang="en-US" dirty="0"/>
              <a:t>Where did Isaiah direct the readers to look to see evidence of the majesty of God? </a:t>
            </a:r>
          </a:p>
          <a:p>
            <a:r>
              <a:rPr lang="en-US" dirty="0"/>
              <a:t>What is some of that evidence? </a:t>
            </a:r>
          </a:p>
          <a:p>
            <a:r>
              <a:rPr lang="en-US" dirty="0"/>
              <a:t>How do these verses affirm that God is holy and in what way?</a:t>
            </a:r>
          </a:p>
          <a:p>
            <a:endParaRPr lang="en-US" dirty="0"/>
          </a:p>
        </p:txBody>
      </p:sp>
    </p:spTree>
    <p:extLst>
      <p:ext uri="{BB962C8B-B14F-4D97-AF65-F5344CB8AC3E}">
        <p14:creationId xmlns:p14="http://schemas.microsoft.com/office/powerpoint/2010/main" val="17437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5D6A-DFF9-4FC5-907B-778EF5CFE825}"/>
              </a:ext>
            </a:extLst>
          </p:cNvPr>
          <p:cNvSpPr>
            <a:spLocks noGrp="1"/>
          </p:cNvSpPr>
          <p:nvPr>
            <p:ph type="title"/>
          </p:nvPr>
        </p:nvSpPr>
        <p:spPr/>
        <p:txBody>
          <a:bodyPr/>
          <a:lstStyle/>
          <a:p>
            <a:r>
              <a:rPr lang="en-US" dirty="0"/>
              <a:t>Creator without Equal</a:t>
            </a:r>
          </a:p>
        </p:txBody>
      </p:sp>
      <p:sp>
        <p:nvSpPr>
          <p:cNvPr id="3" name="Content Placeholder 2">
            <a:extLst>
              <a:ext uri="{FF2B5EF4-FFF2-40B4-BE49-F238E27FC236}">
                <a16:creationId xmlns:a16="http://schemas.microsoft.com/office/drawing/2014/main" id="{2BF0E3C5-B2CD-4DB2-81DC-FA43F6294055}"/>
              </a:ext>
            </a:extLst>
          </p:cNvPr>
          <p:cNvSpPr>
            <a:spLocks noGrp="1"/>
          </p:cNvSpPr>
          <p:nvPr>
            <p:ph idx="1"/>
          </p:nvPr>
        </p:nvSpPr>
        <p:spPr/>
        <p:txBody>
          <a:bodyPr/>
          <a:lstStyle/>
          <a:p>
            <a:r>
              <a:rPr lang="en-US" dirty="0"/>
              <a:t>When was a time you felt in awe of our Creator?  </a:t>
            </a:r>
          </a:p>
          <a:p>
            <a:r>
              <a:rPr lang="en-US" dirty="0"/>
              <a:t>If God created and knows the stars by name, how does that give you assurance?</a:t>
            </a:r>
          </a:p>
          <a:p>
            <a:endParaRPr lang="en-US" dirty="0"/>
          </a:p>
        </p:txBody>
      </p:sp>
    </p:spTree>
    <p:extLst>
      <p:ext uri="{BB962C8B-B14F-4D97-AF65-F5344CB8AC3E}">
        <p14:creationId xmlns:p14="http://schemas.microsoft.com/office/powerpoint/2010/main" val="147880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BFF8-B523-476E-8149-41326188CC14}"/>
              </a:ext>
            </a:extLst>
          </p:cNvPr>
          <p:cNvSpPr>
            <a:spLocks noGrp="1"/>
          </p:cNvSpPr>
          <p:nvPr>
            <p:ph type="title"/>
          </p:nvPr>
        </p:nvSpPr>
        <p:spPr/>
        <p:txBody>
          <a:bodyPr/>
          <a:lstStyle/>
          <a:p>
            <a:pPr algn="l"/>
            <a:r>
              <a:rPr lang="en-US" dirty="0"/>
              <a:t>Listen for descriptions of God’s omniscience.</a:t>
            </a:r>
          </a:p>
        </p:txBody>
      </p:sp>
      <p:sp>
        <p:nvSpPr>
          <p:cNvPr id="3" name="Content Placeholder 2">
            <a:extLst>
              <a:ext uri="{FF2B5EF4-FFF2-40B4-BE49-F238E27FC236}">
                <a16:creationId xmlns:a16="http://schemas.microsoft.com/office/drawing/2014/main" id="{28550E3E-6A7F-411D-B652-B789E9D07B74}"/>
              </a:ext>
            </a:extLst>
          </p:cNvPr>
          <p:cNvSpPr>
            <a:spLocks noGrp="1"/>
          </p:cNvSpPr>
          <p:nvPr>
            <p:ph idx="1"/>
          </p:nvPr>
        </p:nvSpPr>
        <p:spPr/>
        <p:txBody>
          <a:bodyPr/>
          <a:lstStyle/>
          <a:p>
            <a:pPr marL="0" indent="0" algn="ctr">
              <a:buNone/>
            </a:pPr>
            <a:r>
              <a:rPr lang="en-US" dirty="0"/>
              <a:t>Isaiah 40:27-28 (NIV)  Why do you say, O Jacob, and complain, O Israel, "My way is hidden from the LORD; my cause is disregarded by my God"?  28  Do you not know? Have you not heard? The LORD is the everlasting God, the Creator of the ends of the earth. He will not grow tired or weary, and his understanding no one can fathom.</a:t>
            </a:r>
          </a:p>
          <a:p>
            <a:pPr marL="0" indent="0" algn="ctr">
              <a:buNone/>
            </a:pPr>
            <a:endParaRPr lang="en-US" dirty="0"/>
          </a:p>
        </p:txBody>
      </p:sp>
      <p:pic>
        <p:nvPicPr>
          <p:cNvPr id="4" name="Picture 3">
            <a:extLst>
              <a:ext uri="{FF2B5EF4-FFF2-40B4-BE49-F238E27FC236}">
                <a16:creationId xmlns:a16="http://schemas.microsoft.com/office/drawing/2014/main" id="{34796B03-11E1-41C3-8F68-DF9C168EF662}"/>
              </a:ext>
            </a:extLst>
          </p:cNvPr>
          <p:cNvPicPr>
            <a:picLocks noChangeAspect="1"/>
          </p:cNvPicPr>
          <p:nvPr/>
        </p:nvPicPr>
        <p:blipFill>
          <a:blip r:embed="rId2"/>
          <a:stretch>
            <a:fillRect/>
          </a:stretch>
        </p:blipFill>
        <p:spPr>
          <a:xfrm>
            <a:off x="4729642" y="5651077"/>
            <a:ext cx="2457143" cy="298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525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E3F2-42BB-479D-AC2D-D1219A22BDC9}"/>
              </a:ext>
            </a:extLst>
          </p:cNvPr>
          <p:cNvSpPr>
            <a:spLocks noGrp="1"/>
          </p:cNvSpPr>
          <p:nvPr>
            <p:ph type="title"/>
          </p:nvPr>
        </p:nvSpPr>
        <p:spPr/>
        <p:txBody>
          <a:bodyPr/>
          <a:lstStyle/>
          <a:p>
            <a:r>
              <a:rPr lang="en-US" dirty="0"/>
              <a:t>Knowledge without Equal</a:t>
            </a:r>
          </a:p>
        </p:txBody>
      </p:sp>
      <p:sp>
        <p:nvSpPr>
          <p:cNvPr id="3" name="Content Placeholder 2">
            <a:extLst>
              <a:ext uri="{FF2B5EF4-FFF2-40B4-BE49-F238E27FC236}">
                <a16:creationId xmlns:a16="http://schemas.microsoft.com/office/drawing/2014/main" id="{95F89FB4-5890-43DA-852F-E56DF7D00B41}"/>
              </a:ext>
            </a:extLst>
          </p:cNvPr>
          <p:cNvSpPr>
            <a:spLocks noGrp="1"/>
          </p:cNvSpPr>
          <p:nvPr>
            <p:ph idx="1"/>
          </p:nvPr>
        </p:nvSpPr>
        <p:spPr/>
        <p:txBody>
          <a:bodyPr/>
          <a:lstStyle/>
          <a:p>
            <a:r>
              <a:rPr lang="en-US" dirty="0"/>
              <a:t> Which of the people’s complaints did the prophet challenge? </a:t>
            </a:r>
          </a:p>
          <a:p>
            <a:r>
              <a:rPr lang="en-US" dirty="0"/>
              <a:t>Why did he suggest the people ought to know better?</a:t>
            </a:r>
          </a:p>
          <a:p>
            <a:r>
              <a:rPr lang="en-US" dirty="0"/>
              <a:t>What are some attributes of God the prophet mentioned to remind them of the greatness of God? </a:t>
            </a:r>
          </a:p>
          <a:p>
            <a:endParaRPr lang="en-US" dirty="0"/>
          </a:p>
        </p:txBody>
      </p:sp>
    </p:spTree>
    <p:extLst>
      <p:ext uri="{BB962C8B-B14F-4D97-AF65-F5344CB8AC3E}">
        <p14:creationId xmlns:p14="http://schemas.microsoft.com/office/powerpoint/2010/main" val="22818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D7DE-6FAB-484E-A23C-F5971D30799E}"/>
              </a:ext>
            </a:extLst>
          </p:cNvPr>
          <p:cNvSpPr>
            <a:spLocks noGrp="1"/>
          </p:cNvSpPr>
          <p:nvPr>
            <p:ph type="title"/>
          </p:nvPr>
        </p:nvSpPr>
        <p:spPr/>
        <p:txBody>
          <a:bodyPr/>
          <a:lstStyle/>
          <a:p>
            <a:r>
              <a:rPr lang="en-US" dirty="0"/>
              <a:t>Knowledge without Equal</a:t>
            </a:r>
          </a:p>
        </p:txBody>
      </p:sp>
      <p:sp>
        <p:nvSpPr>
          <p:cNvPr id="3" name="Content Placeholder 2">
            <a:extLst>
              <a:ext uri="{FF2B5EF4-FFF2-40B4-BE49-F238E27FC236}">
                <a16:creationId xmlns:a16="http://schemas.microsoft.com/office/drawing/2014/main" id="{10A42344-22CC-40AD-A8F1-E86F2885FF90}"/>
              </a:ext>
            </a:extLst>
          </p:cNvPr>
          <p:cNvSpPr>
            <a:spLocks noGrp="1"/>
          </p:cNvSpPr>
          <p:nvPr>
            <p:ph idx="1"/>
          </p:nvPr>
        </p:nvSpPr>
        <p:spPr>
          <a:xfrm>
            <a:off x="838200" y="1737943"/>
            <a:ext cx="10515600" cy="4351338"/>
          </a:xfrm>
        </p:spPr>
        <p:txBody>
          <a:bodyPr/>
          <a:lstStyle/>
          <a:p>
            <a:r>
              <a:rPr lang="en-US" dirty="0"/>
              <a:t>How would each attribute help them overcome the doubts stated in verse 27? </a:t>
            </a:r>
          </a:p>
          <a:p>
            <a:r>
              <a:rPr lang="en-US" dirty="0"/>
              <a:t>How do these verses affirm that God is holy and in what way? </a:t>
            </a:r>
          </a:p>
          <a:p>
            <a:r>
              <a:rPr lang="en-US" dirty="0"/>
              <a:t>When have you felt that God was unaware of your circumstances? </a:t>
            </a:r>
          </a:p>
          <a:p>
            <a:r>
              <a:rPr lang="en-US" dirty="0"/>
              <a:t>What are the practical implications of God knowing everything about us? </a:t>
            </a:r>
          </a:p>
          <a:p>
            <a:endParaRPr lang="en-US" dirty="0"/>
          </a:p>
        </p:txBody>
      </p:sp>
    </p:spTree>
    <p:extLst>
      <p:ext uri="{BB962C8B-B14F-4D97-AF65-F5344CB8AC3E}">
        <p14:creationId xmlns:p14="http://schemas.microsoft.com/office/powerpoint/2010/main" val="38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45</TotalTime>
  <Words>797</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Office Theme</vt:lpstr>
      <vt:lpstr>Holy</vt:lpstr>
      <vt:lpstr>Introduction Video</vt:lpstr>
      <vt:lpstr>Think about it …</vt:lpstr>
      <vt:lpstr>Listen for a rhetorical question.</vt:lpstr>
      <vt:lpstr>Creator without Equal</vt:lpstr>
      <vt:lpstr>Creator without Equal</vt:lpstr>
      <vt:lpstr>Listen for descriptions of God’s omniscience.</vt:lpstr>
      <vt:lpstr>Knowledge without Equal</vt:lpstr>
      <vt:lpstr>Knowledge without Equal</vt:lpstr>
      <vt:lpstr>Listen for how God sustains.</vt:lpstr>
      <vt:lpstr>Sustainer without Equal</vt:lpstr>
      <vt:lpstr>Sustainer without Equal</vt:lpstr>
      <vt:lpstr>Application</vt:lpstr>
      <vt:lpstr>Application</vt:lpstr>
      <vt:lpstr>Application</vt:lpstr>
      <vt:lpstr>Family Activities</vt:lpstr>
      <vt:lpstr>Holy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dc:title>
  <dc:creator>Steve Armstrong</dc:creator>
  <cp:lastModifiedBy>Steve Armstrong</cp:lastModifiedBy>
  <cp:revision>5</cp:revision>
  <dcterms:created xsi:type="dcterms:W3CDTF">2020-02-14T15:13:58Z</dcterms:created>
  <dcterms:modified xsi:type="dcterms:W3CDTF">2020-02-14T15:59:03Z</dcterms:modified>
</cp:coreProperties>
</file>