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5x4r2fat"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7uwhch9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Growing in Christ</a:t>
            </a:r>
          </a:p>
        </p:txBody>
      </p:sp>
      <p:sp>
        <p:nvSpPr>
          <p:cNvPr id="3" name="Subtitle 2"/>
          <p:cNvSpPr>
            <a:spLocks noGrp="1"/>
          </p:cNvSpPr>
          <p:nvPr>
            <p:ph type="subTitle" idx="1"/>
          </p:nvPr>
        </p:nvSpPr>
        <p:spPr>
          <a:xfrm>
            <a:off x="1524000" y="3954482"/>
            <a:ext cx="9144000" cy="1303317"/>
          </a:xfrm>
        </p:spPr>
        <p:txBody>
          <a:bodyPr/>
          <a:lstStyle/>
          <a:p>
            <a:r>
              <a:rPr lang="en-US" dirty="0"/>
              <a:t>April 28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98D2-4877-08AE-F529-7060B9B3B162}"/>
              </a:ext>
            </a:extLst>
          </p:cNvPr>
          <p:cNvSpPr>
            <a:spLocks noGrp="1"/>
          </p:cNvSpPr>
          <p:nvPr>
            <p:ph type="title"/>
          </p:nvPr>
        </p:nvSpPr>
        <p:spPr/>
        <p:txBody>
          <a:bodyPr/>
          <a:lstStyle/>
          <a:p>
            <a:pPr algn="l"/>
            <a:r>
              <a:rPr lang="en-US" dirty="0"/>
              <a:t>Listen for status with God</a:t>
            </a:r>
          </a:p>
        </p:txBody>
      </p:sp>
      <p:sp>
        <p:nvSpPr>
          <p:cNvPr id="3" name="Content Placeholder 2">
            <a:extLst>
              <a:ext uri="{FF2B5EF4-FFF2-40B4-BE49-F238E27FC236}">
                <a16:creationId xmlns:a16="http://schemas.microsoft.com/office/drawing/2014/main" id="{12D0A9E7-D793-9AD0-2619-4DF2AB9A1A4B}"/>
              </a:ext>
            </a:extLst>
          </p:cNvPr>
          <p:cNvSpPr>
            <a:spLocks noGrp="1"/>
          </p:cNvSpPr>
          <p:nvPr>
            <p:ph idx="1"/>
          </p:nvPr>
        </p:nvSpPr>
        <p:spPr>
          <a:xfrm>
            <a:off x="1345074" y="1883498"/>
            <a:ext cx="9501851" cy="4351338"/>
          </a:xfrm>
        </p:spPr>
        <p:txBody>
          <a:bodyPr/>
          <a:lstStyle/>
          <a:p>
            <a:pPr marL="0" indent="0" algn="ctr">
              <a:buNone/>
            </a:pPr>
            <a:r>
              <a:rPr lang="en-US" dirty="0"/>
              <a:t>from accusation-- 23  if you continue in your faith, established and firm, not moved from the hope held out in the gospel. This is the gospel that you heard and that has been proclaimed to every creature under heaven, and of which I, Paul, have become a servant.</a:t>
            </a:r>
          </a:p>
        </p:txBody>
      </p:sp>
      <p:pic>
        <p:nvPicPr>
          <p:cNvPr id="4" name="Picture 3">
            <a:extLst>
              <a:ext uri="{FF2B5EF4-FFF2-40B4-BE49-F238E27FC236}">
                <a16:creationId xmlns:a16="http://schemas.microsoft.com/office/drawing/2014/main" id="{BD808F6D-2AE3-3A6A-FBBB-E64E20849969}"/>
              </a:ext>
            </a:extLst>
          </p:cNvPr>
          <p:cNvPicPr>
            <a:picLocks noChangeAspect="1"/>
          </p:cNvPicPr>
          <p:nvPr/>
        </p:nvPicPr>
        <p:blipFill>
          <a:blip r:embed="rId2"/>
          <a:stretch>
            <a:fillRect/>
          </a:stretch>
        </p:blipFill>
        <p:spPr>
          <a:xfrm>
            <a:off x="4986476" y="5402259"/>
            <a:ext cx="2219048" cy="266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814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AFDB-4CBD-B5E6-2572-A472E7B831AF}"/>
              </a:ext>
            </a:extLst>
          </p:cNvPr>
          <p:cNvSpPr>
            <a:spLocks noGrp="1"/>
          </p:cNvSpPr>
          <p:nvPr>
            <p:ph type="title"/>
          </p:nvPr>
        </p:nvSpPr>
        <p:spPr/>
        <p:txBody>
          <a:bodyPr/>
          <a:lstStyle/>
          <a:p>
            <a:r>
              <a:rPr lang="en-US" dirty="0"/>
              <a:t>Firmly Grounded in Christ</a:t>
            </a:r>
          </a:p>
        </p:txBody>
      </p:sp>
      <p:sp>
        <p:nvSpPr>
          <p:cNvPr id="3" name="Content Placeholder 2">
            <a:extLst>
              <a:ext uri="{FF2B5EF4-FFF2-40B4-BE49-F238E27FC236}">
                <a16:creationId xmlns:a16="http://schemas.microsoft.com/office/drawing/2014/main" id="{F789B196-7A50-C3B4-5E99-4B92D7DE6E70}"/>
              </a:ext>
            </a:extLst>
          </p:cNvPr>
          <p:cNvSpPr>
            <a:spLocks noGrp="1"/>
          </p:cNvSpPr>
          <p:nvPr>
            <p:ph idx="1"/>
          </p:nvPr>
        </p:nvSpPr>
        <p:spPr/>
        <p:txBody>
          <a:bodyPr/>
          <a:lstStyle/>
          <a:p>
            <a:r>
              <a:rPr lang="en-US" dirty="0"/>
              <a:t>According to verse 21, what does it mean to be alienated from God and enemies in your mind because of your evil behavior?</a:t>
            </a:r>
          </a:p>
          <a:p>
            <a:endParaRPr lang="en-US" dirty="0"/>
          </a:p>
        </p:txBody>
      </p:sp>
      <p:sp>
        <p:nvSpPr>
          <p:cNvPr id="4" name="TextBox 3">
            <a:extLst>
              <a:ext uri="{FF2B5EF4-FFF2-40B4-BE49-F238E27FC236}">
                <a16:creationId xmlns:a16="http://schemas.microsoft.com/office/drawing/2014/main" id="{EFFC0B0A-BA3D-A583-0880-FA1CD15EBF05}"/>
              </a:ext>
            </a:extLst>
          </p:cNvPr>
          <p:cNvSpPr txBox="1"/>
          <p:nvPr/>
        </p:nvSpPr>
        <p:spPr>
          <a:xfrm>
            <a:off x="2210765" y="3831221"/>
            <a:ext cx="8102278" cy="1754326"/>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Once you were alienated from God and were enemies in your minds because of your evil behavior. </a:t>
            </a:r>
          </a:p>
        </p:txBody>
      </p:sp>
    </p:spTree>
    <p:extLst>
      <p:ext uri="{BB962C8B-B14F-4D97-AF65-F5344CB8AC3E}">
        <p14:creationId xmlns:p14="http://schemas.microsoft.com/office/powerpoint/2010/main" val="76246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3E6B-4327-DD98-DC6C-EB53B446B438}"/>
              </a:ext>
            </a:extLst>
          </p:cNvPr>
          <p:cNvSpPr>
            <a:spLocks noGrp="1"/>
          </p:cNvSpPr>
          <p:nvPr>
            <p:ph type="title"/>
          </p:nvPr>
        </p:nvSpPr>
        <p:spPr/>
        <p:txBody>
          <a:bodyPr/>
          <a:lstStyle/>
          <a:p>
            <a:r>
              <a:rPr lang="en-US" dirty="0"/>
              <a:t>Firmly Grounded in Christ</a:t>
            </a:r>
          </a:p>
        </p:txBody>
      </p:sp>
      <p:sp>
        <p:nvSpPr>
          <p:cNvPr id="3" name="Content Placeholder 2">
            <a:extLst>
              <a:ext uri="{FF2B5EF4-FFF2-40B4-BE49-F238E27FC236}">
                <a16:creationId xmlns:a16="http://schemas.microsoft.com/office/drawing/2014/main" id="{70B68057-E47C-933C-D439-2B5607E96DDD}"/>
              </a:ext>
            </a:extLst>
          </p:cNvPr>
          <p:cNvSpPr>
            <a:spLocks noGrp="1"/>
          </p:cNvSpPr>
          <p:nvPr>
            <p:ph idx="1"/>
          </p:nvPr>
        </p:nvSpPr>
        <p:spPr/>
        <p:txBody>
          <a:bodyPr/>
          <a:lstStyle/>
          <a:p>
            <a:r>
              <a:rPr lang="en-US" dirty="0"/>
              <a:t>How does verse 22 describe the reconciliation between believers and God through Christ's death?</a:t>
            </a:r>
          </a:p>
        </p:txBody>
      </p:sp>
      <p:sp>
        <p:nvSpPr>
          <p:cNvPr id="4" name="TextBox 3">
            <a:extLst>
              <a:ext uri="{FF2B5EF4-FFF2-40B4-BE49-F238E27FC236}">
                <a16:creationId xmlns:a16="http://schemas.microsoft.com/office/drawing/2014/main" id="{223D1289-D612-0F59-F216-6FAF083207AD}"/>
              </a:ext>
            </a:extLst>
          </p:cNvPr>
          <p:cNvSpPr txBox="1"/>
          <p:nvPr/>
        </p:nvSpPr>
        <p:spPr>
          <a:xfrm>
            <a:off x="2210765" y="3831221"/>
            <a:ext cx="8102278" cy="2308324"/>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But now he has reconciled you by Christ's physical body through death to present you holy in his sight, without blemish and free from accusation</a:t>
            </a:r>
          </a:p>
        </p:txBody>
      </p:sp>
    </p:spTree>
    <p:extLst>
      <p:ext uri="{BB962C8B-B14F-4D97-AF65-F5344CB8AC3E}">
        <p14:creationId xmlns:p14="http://schemas.microsoft.com/office/powerpoint/2010/main" val="254353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3E6B-4327-DD98-DC6C-EB53B446B438}"/>
              </a:ext>
            </a:extLst>
          </p:cNvPr>
          <p:cNvSpPr>
            <a:spLocks noGrp="1"/>
          </p:cNvSpPr>
          <p:nvPr>
            <p:ph type="title"/>
          </p:nvPr>
        </p:nvSpPr>
        <p:spPr/>
        <p:txBody>
          <a:bodyPr/>
          <a:lstStyle/>
          <a:p>
            <a:r>
              <a:rPr lang="en-US" dirty="0"/>
              <a:t>Firmly Grounded in Christ</a:t>
            </a:r>
          </a:p>
        </p:txBody>
      </p:sp>
      <p:sp>
        <p:nvSpPr>
          <p:cNvPr id="3" name="Content Placeholder 2">
            <a:extLst>
              <a:ext uri="{FF2B5EF4-FFF2-40B4-BE49-F238E27FC236}">
                <a16:creationId xmlns:a16="http://schemas.microsoft.com/office/drawing/2014/main" id="{70B68057-E47C-933C-D439-2B5607E96DDD}"/>
              </a:ext>
            </a:extLst>
          </p:cNvPr>
          <p:cNvSpPr>
            <a:spLocks noGrp="1"/>
          </p:cNvSpPr>
          <p:nvPr>
            <p:ph idx="1"/>
          </p:nvPr>
        </p:nvSpPr>
        <p:spPr>
          <a:xfrm>
            <a:off x="838200" y="1690688"/>
            <a:ext cx="10515600" cy="4486275"/>
          </a:xfrm>
        </p:spPr>
        <p:txBody>
          <a:bodyPr/>
          <a:lstStyle/>
          <a:p>
            <a:r>
              <a:rPr lang="en-US" dirty="0"/>
              <a:t>In what ways does the concept of hope play a role in the Christian faith, particularly as outlined in verse 23?</a:t>
            </a:r>
          </a:p>
        </p:txBody>
      </p:sp>
      <p:sp>
        <p:nvSpPr>
          <p:cNvPr id="4" name="TextBox 3">
            <a:extLst>
              <a:ext uri="{FF2B5EF4-FFF2-40B4-BE49-F238E27FC236}">
                <a16:creationId xmlns:a16="http://schemas.microsoft.com/office/drawing/2014/main" id="{223D1289-D612-0F59-F216-6FAF083207AD}"/>
              </a:ext>
            </a:extLst>
          </p:cNvPr>
          <p:cNvSpPr txBox="1"/>
          <p:nvPr/>
        </p:nvSpPr>
        <p:spPr>
          <a:xfrm>
            <a:off x="1040757" y="3417426"/>
            <a:ext cx="10313043" cy="286232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if you continue in your faith, established and firm, not moved from the hope held out in the gospel. This is the gospel that you heard and that has been proclaimed to every creature under heaven, and of which I, Paul, have become a servant.</a:t>
            </a:r>
          </a:p>
        </p:txBody>
      </p:sp>
    </p:spTree>
    <p:extLst>
      <p:ext uri="{BB962C8B-B14F-4D97-AF65-F5344CB8AC3E}">
        <p14:creationId xmlns:p14="http://schemas.microsoft.com/office/powerpoint/2010/main" val="369555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3E6B-4327-DD98-DC6C-EB53B446B438}"/>
              </a:ext>
            </a:extLst>
          </p:cNvPr>
          <p:cNvSpPr>
            <a:spLocks noGrp="1"/>
          </p:cNvSpPr>
          <p:nvPr>
            <p:ph type="title"/>
          </p:nvPr>
        </p:nvSpPr>
        <p:spPr/>
        <p:txBody>
          <a:bodyPr/>
          <a:lstStyle/>
          <a:p>
            <a:r>
              <a:rPr lang="en-US" dirty="0"/>
              <a:t>Firmly Grounded in Christ</a:t>
            </a:r>
          </a:p>
        </p:txBody>
      </p:sp>
      <p:sp>
        <p:nvSpPr>
          <p:cNvPr id="3" name="Content Placeholder 2">
            <a:extLst>
              <a:ext uri="{FF2B5EF4-FFF2-40B4-BE49-F238E27FC236}">
                <a16:creationId xmlns:a16="http://schemas.microsoft.com/office/drawing/2014/main" id="{70B68057-E47C-933C-D439-2B5607E96DDD}"/>
              </a:ext>
            </a:extLst>
          </p:cNvPr>
          <p:cNvSpPr>
            <a:spLocks noGrp="1"/>
          </p:cNvSpPr>
          <p:nvPr>
            <p:ph idx="1"/>
          </p:nvPr>
        </p:nvSpPr>
        <p:spPr>
          <a:xfrm>
            <a:off x="838200" y="1690688"/>
            <a:ext cx="10515600" cy="4486275"/>
          </a:xfrm>
        </p:spPr>
        <p:txBody>
          <a:bodyPr/>
          <a:lstStyle/>
          <a:p>
            <a:r>
              <a:rPr lang="en-US" dirty="0"/>
              <a:t>How does Paul's emphasis on the gospel's proclamation to all creation challenge us in our evangelism and outreach efforts?</a:t>
            </a:r>
          </a:p>
        </p:txBody>
      </p:sp>
      <p:sp>
        <p:nvSpPr>
          <p:cNvPr id="4" name="TextBox 3">
            <a:extLst>
              <a:ext uri="{FF2B5EF4-FFF2-40B4-BE49-F238E27FC236}">
                <a16:creationId xmlns:a16="http://schemas.microsoft.com/office/drawing/2014/main" id="{223D1289-D612-0F59-F216-6FAF083207AD}"/>
              </a:ext>
            </a:extLst>
          </p:cNvPr>
          <p:cNvSpPr txBox="1"/>
          <p:nvPr/>
        </p:nvSpPr>
        <p:spPr>
          <a:xfrm>
            <a:off x="1040757" y="3417426"/>
            <a:ext cx="10313043" cy="286232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if you continue in your faith, established and firm, not moved from the hope held out in the gospel. This is </a:t>
            </a:r>
            <a:r>
              <a:rPr lang="en-US" sz="3600" dirty="0">
                <a:solidFill>
                  <a:srgbClr val="FFFF00"/>
                </a:solidFill>
              </a:rPr>
              <a:t>the gospel that you heard and that has been proclaimed to every creature under heaven</a:t>
            </a:r>
            <a:r>
              <a:rPr lang="en-US" sz="3600" dirty="0"/>
              <a:t>, and of which I, Paul, have become a servant.</a:t>
            </a:r>
          </a:p>
        </p:txBody>
      </p:sp>
    </p:spTree>
    <p:extLst>
      <p:ext uri="{BB962C8B-B14F-4D97-AF65-F5344CB8AC3E}">
        <p14:creationId xmlns:p14="http://schemas.microsoft.com/office/powerpoint/2010/main" val="422281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DA40C-9F8B-65D4-BD4D-6030E1139644}"/>
              </a:ext>
            </a:extLst>
          </p:cNvPr>
          <p:cNvSpPr>
            <a:spLocks noGrp="1"/>
          </p:cNvSpPr>
          <p:nvPr>
            <p:ph type="title"/>
          </p:nvPr>
        </p:nvSpPr>
        <p:spPr/>
        <p:txBody>
          <a:bodyPr/>
          <a:lstStyle/>
          <a:p>
            <a:pPr algn="l"/>
            <a:r>
              <a:rPr lang="en-US" dirty="0"/>
              <a:t>Listen for opportunities to help others</a:t>
            </a:r>
          </a:p>
        </p:txBody>
      </p:sp>
      <p:sp>
        <p:nvSpPr>
          <p:cNvPr id="3" name="Content Placeholder 2">
            <a:extLst>
              <a:ext uri="{FF2B5EF4-FFF2-40B4-BE49-F238E27FC236}">
                <a16:creationId xmlns:a16="http://schemas.microsoft.com/office/drawing/2014/main" id="{473AADCE-F87D-8299-8E37-7158DF42F424}"/>
              </a:ext>
            </a:extLst>
          </p:cNvPr>
          <p:cNvSpPr>
            <a:spLocks noGrp="1"/>
          </p:cNvSpPr>
          <p:nvPr>
            <p:ph idx="1"/>
          </p:nvPr>
        </p:nvSpPr>
        <p:spPr>
          <a:xfrm>
            <a:off x="1582356" y="1837199"/>
            <a:ext cx="9027288" cy="4351338"/>
          </a:xfrm>
        </p:spPr>
        <p:txBody>
          <a:bodyPr/>
          <a:lstStyle/>
          <a:p>
            <a:pPr marL="0" indent="0" algn="ctr">
              <a:buNone/>
            </a:pPr>
            <a:r>
              <a:rPr lang="en-US" dirty="0"/>
              <a:t>Colossians 1:24-29 (NIV)   Now I rejoice in what was suffered for you, and I fill up in my flesh what is still lacking in regard to Christ's afflictions, for the sake of his body, which is the church. 25  I have become its servant by the commission God gave me to present to you the word of </a:t>
            </a:r>
          </a:p>
        </p:txBody>
      </p:sp>
    </p:spTree>
    <p:extLst>
      <p:ext uri="{BB962C8B-B14F-4D97-AF65-F5344CB8AC3E}">
        <p14:creationId xmlns:p14="http://schemas.microsoft.com/office/powerpoint/2010/main" val="156318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DA40C-9F8B-65D4-BD4D-6030E1139644}"/>
              </a:ext>
            </a:extLst>
          </p:cNvPr>
          <p:cNvSpPr>
            <a:spLocks noGrp="1"/>
          </p:cNvSpPr>
          <p:nvPr>
            <p:ph type="title"/>
          </p:nvPr>
        </p:nvSpPr>
        <p:spPr/>
        <p:txBody>
          <a:bodyPr/>
          <a:lstStyle/>
          <a:p>
            <a:pPr algn="l"/>
            <a:r>
              <a:rPr lang="en-US" dirty="0"/>
              <a:t>Listen for opportunities to help others</a:t>
            </a:r>
          </a:p>
        </p:txBody>
      </p:sp>
      <p:sp>
        <p:nvSpPr>
          <p:cNvPr id="3" name="Content Placeholder 2">
            <a:extLst>
              <a:ext uri="{FF2B5EF4-FFF2-40B4-BE49-F238E27FC236}">
                <a16:creationId xmlns:a16="http://schemas.microsoft.com/office/drawing/2014/main" id="{473AADCE-F87D-8299-8E37-7158DF42F424}"/>
              </a:ext>
            </a:extLst>
          </p:cNvPr>
          <p:cNvSpPr>
            <a:spLocks noGrp="1"/>
          </p:cNvSpPr>
          <p:nvPr>
            <p:ph idx="1"/>
          </p:nvPr>
        </p:nvSpPr>
        <p:spPr>
          <a:xfrm>
            <a:off x="1582356" y="1837199"/>
            <a:ext cx="9027288" cy="4351338"/>
          </a:xfrm>
        </p:spPr>
        <p:txBody>
          <a:bodyPr/>
          <a:lstStyle/>
          <a:p>
            <a:pPr marL="0" indent="0" algn="ctr">
              <a:buNone/>
            </a:pPr>
            <a:r>
              <a:rPr lang="en-US" dirty="0"/>
              <a:t>God in its fullness-- 26  the mystery that has been kept hidden for ages and generations, but is now disclosed to the saints. 27  To them God has chosen to make known among the Gentiles the glorious riches of this mystery, which is Christ in you, the </a:t>
            </a:r>
          </a:p>
        </p:txBody>
      </p:sp>
    </p:spTree>
    <p:extLst>
      <p:ext uri="{BB962C8B-B14F-4D97-AF65-F5344CB8AC3E}">
        <p14:creationId xmlns:p14="http://schemas.microsoft.com/office/powerpoint/2010/main" val="3960702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DA40C-9F8B-65D4-BD4D-6030E1139644}"/>
              </a:ext>
            </a:extLst>
          </p:cNvPr>
          <p:cNvSpPr>
            <a:spLocks noGrp="1"/>
          </p:cNvSpPr>
          <p:nvPr>
            <p:ph type="title"/>
          </p:nvPr>
        </p:nvSpPr>
        <p:spPr/>
        <p:txBody>
          <a:bodyPr/>
          <a:lstStyle/>
          <a:p>
            <a:pPr algn="l"/>
            <a:r>
              <a:rPr lang="en-US" dirty="0"/>
              <a:t>Listen for opportunities to help others</a:t>
            </a:r>
          </a:p>
        </p:txBody>
      </p:sp>
      <p:sp>
        <p:nvSpPr>
          <p:cNvPr id="3" name="Content Placeholder 2">
            <a:extLst>
              <a:ext uri="{FF2B5EF4-FFF2-40B4-BE49-F238E27FC236}">
                <a16:creationId xmlns:a16="http://schemas.microsoft.com/office/drawing/2014/main" id="{473AADCE-F87D-8299-8E37-7158DF42F424}"/>
              </a:ext>
            </a:extLst>
          </p:cNvPr>
          <p:cNvSpPr>
            <a:spLocks noGrp="1"/>
          </p:cNvSpPr>
          <p:nvPr>
            <p:ph idx="1"/>
          </p:nvPr>
        </p:nvSpPr>
        <p:spPr>
          <a:xfrm>
            <a:off x="1582356" y="1837199"/>
            <a:ext cx="9027288" cy="4351338"/>
          </a:xfrm>
        </p:spPr>
        <p:txBody>
          <a:bodyPr/>
          <a:lstStyle/>
          <a:p>
            <a:pPr marL="0" indent="0" algn="ctr">
              <a:buNone/>
            </a:pPr>
            <a:r>
              <a:rPr lang="en-US" dirty="0"/>
              <a:t>hope of glory. 28  We proclaim him, admonishing and teaching everyone with all wisdom, so that we may present everyone perfect in Christ. 29  To this end I labor, struggling with all his energy, which so powerfully works in me.</a:t>
            </a:r>
          </a:p>
        </p:txBody>
      </p:sp>
      <p:pic>
        <p:nvPicPr>
          <p:cNvPr id="4" name="Picture 3">
            <a:extLst>
              <a:ext uri="{FF2B5EF4-FFF2-40B4-BE49-F238E27FC236}">
                <a16:creationId xmlns:a16="http://schemas.microsoft.com/office/drawing/2014/main" id="{6A05F409-2FE9-B421-9CA4-F87F0B1FAED5}"/>
              </a:ext>
            </a:extLst>
          </p:cNvPr>
          <p:cNvPicPr>
            <a:picLocks noChangeAspect="1"/>
          </p:cNvPicPr>
          <p:nvPr/>
        </p:nvPicPr>
        <p:blipFill>
          <a:blip r:embed="rId2"/>
          <a:stretch>
            <a:fillRect/>
          </a:stretch>
        </p:blipFill>
        <p:spPr>
          <a:xfrm>
            <a:off x="4986476" y="5402259"/>
            <a:ext cx="2219048" cy="266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6286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7707-008F-7C57-F3AF-BCADB02E1671}"/>
              </a:ext>
            </a:extLst>
          </p:cNvPr>
          <p:cNvSpPr>
            <a:spLocks noGrp="1"/>
          </p:cNvSpPr>
          <p:nvPr>
            <p:ph type="title"/>
          </p:nvPr>
        </p:nvSpPr>
        <p:spPr/>
        <p:txBody>
          <a:bodyPr/>
          <a:lstStyle/>
          <a:p>
            <a:r>
              <a:rPr lang="en-US" dirty="0"/>
              <a:t>Encourage Others</a:t>
            </a:r>
          </a:p>
        </p:txBody>
      </p:sp>
      <p:sp>
        <p:nvSpPr>
          <p:cNvPr id="3" name="Content Placeholder 2">
            <a:extLst>
              <a:ext uri="{FF2B5EF4-FFF2-40B4-BE49-F238E27FC236}">
                <a16:creationId xmlns:a16="http://schemas.microsoft.com/office/drawing/2014/main" id="{5BE60945-32E6-8334-74B9-862F6A4AE2BA}"/>
              </a:ext>
            </a:extLst>
          </p:cNvPr>
          <p:cNvSpPr>
            <a:spLocks noGrp="1"/>
          </p:cNvSpPr>
          <p:nvPr>
            <p:ph idx="1"/>
          </p:nvPr>
        </p:nvSpPr>
        <p:spPr>
          <a:xfrm>
            <a:off x="838200" y="1851949"/>
            <a:ext cx="10515600" cy="4871114"/>
          </a:xfrm>
        </p:spPr>
        <p:txBody>
          <a:bodyPr>
            <a:normAutofit/>
          </a:bodyPr>
          <a:lstStyle/>
          <a:p>
            <a:r>
              <a:rPr lang="en-US" dirty="0"/>
              <a:t>Paul had never met the Colossian Christians; how could he have suffered for them?</a:t>
            </a:r>
          </a:p>
          <a:p>
            <a:r>
              <a:rPr lang="en-US" dirty="0"/>
              <a:t>Why do you think that suffering, such as Paul endured as he wrote this letter, often serves to advance the gospel?</a:t>
            </a:r>
          </a:p>
        </p:txBody>
      </p:sp>
    </p:spTree>
    <p:extLst>
      <p:ext uri="{BB962C8B-B14F-4D97-AF65-F5344CB8AC3E}">
        <p14:creationId xmlns:p14="http://schemas.microsoft.com/office/powerpoint/2010/main" val="59431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7707-008F-7C57-F3AF-BCADB02E1671}"/>
              </a:ext>
            </a:extLst>
          </p:cNvPr>
          <p:cNvSpPr>
            <a:spLocks noGrp="1"/>
          </p:cNvSpPr>
          <p:nvPr>
            <p:ph type="title"/>
          </p:nvPr>
        </p:nvSpPr>
        <p:spPr/>
        <p:txBody>
          <a:bodyPr/>
          <a:lstStyle/>
          <a:p>
            <a:r>
              <a:rPr lang="en-US" dirty="0"/>
              <a:t>Encourage Others</a:t>
            </a:r>
          </a:p>
        </p:txBody>
      </p:sp>
      <p:sp>
        <p:nvSpPr>
          <p:cNvPr id="3" name="Content Placeholder 2">
            <a:extLst>
              <a:ext uri="{FF2B5EF4-FFF2-40B4-BE49-F238E27FC236}">
                <a16:creationId xmlns:a16="http://schemas.microsoft.com/office/drawing/2014/main" id="{5BE60945-32E6-8334-74B9-862F6A4AE2BA}"/>
              </a:ext>
            </a:extLst>
          </p:cNvPr>
          <p:cNvSpPr>
            <a:spLocks noGrp="1"/>
          </p:cNvSpPr>
          <p:nvPr>
            <p:ph idx="1"/>
          </p:nvPr>
        </p:nvSpPr>
        <p:spPr>
          <a:xfrm>
            <a:off x="838200" y="1690688"/>
            <a:ext cx="10515600" cy="5032375"/>
          </a:xfrm>
        </p:spPr>
        <p:txBody>
          <a:bodyPr>
            <a:normAutofit/>
          </a:bodyPr>
          <a:lstStyle/>
          <a:p>
            <a:r>
              <a:rPr lang="en-US" dirty="0"/>
              <a:t>The Good News of Jesus Christ’s work of redemption is to be the main message of the church.  What are some ways, besides preaching, that the church can proclaim the message of Christ?</a:t>
            </a:r>
          </a:p>
        </p:txBody>
      </p:sp>
    </p:spTree>
    <p:extLst>
      <p:ext uri="{BB962C8B-B14F-4D97-AF65-F5344CB8AC3E}">
        <p14:creationId xmlns:p14="http://schemas.microsoft.com/office/powerpoint/2010/main" val="338424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44142F-1D0B-A7CE-52E8-7E53FB302221}"/>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945327C0-7729-F563-A82A-251D8097FFE9}"/>
              </a:ext>
            </a:extLst>
          </p:cNvPr>
          <p:cNvGrpSpPr/>
          <p:nvPr/>
        </p:nvGrpSpPr>
        <p:grpSpPr>
          <a:xfrm>
            <a:off x="2849598" y="1690688"/>
            <a:ext cx="6492803" cy="4161682"/>
            <a:chOff x="2849598" y="1690688"/>
            <a:chExt cx="6492803" cy="4161682"/>
          </a:xfrm>
        </p:grpSpPr>
        <p:pic>
          <p:nvPicPr>
            <p:cNvPr id="6" name="Picture 5" descr="A hand holding a plant&#10;&#10;Description automatically generated">
              <a:extLst>
                <a:ext uri="{FF2B5EF4-FFF2-40B4-BE49-F238E27FC236}">
                  <a16:creationId xmlns:a16="http://schemas.microsoft.com/office/drawing/2014/main" id="{CDAADC58-0D85-0865-E778-3B53D89DA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43100"/>
              <a:ext cx="5715000" cy="2971800"/>
            </a:xfrm>
            <a:prstGeom prst="rect">
              <a:avLst/>
            </a:prstGeom>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AEF63AF5-1CE6-F089-F38A-89589AA70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0A340DB7-EDB3-5428-7316-F9E544AF8C04}"/>
              </a:ext>
            </a:extLst>
          </p:cNvPr>
          <p:cNvSpPr txBox="1"/>
          <p:nvPr/>
        </p:nvSpPr>
        <p:spPr>
          <a:xfrm>
            <a:off x="4702629" y="5852370"/>
            <a:ext cx="2778826"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800443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FF9D-8807-2D31-2311-0BA64CCF957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454B4BC-61D9-D675-2DE8-48F77737DB69}"/>
              </a:ext>
            </a:extLst>
          </p:cNvPr>
          <p:cNvSpPr>
            <a:spLocks noGrp="1"/>
          </p:cNvSpPr>
          <p:nvPr>
            <p:ph idx="1"/>
          </p:nvPr>
        </p:nvSpPr>
        <p:spPr>
          <a:xfrm>
            <a:off x="838200" y="2164465"/>
            <a:ext cx="10515600" cy="4012497"/>
          </a:xfrm>
        </p:spPr>
        <p:txBody>
          <a:bodyPr/>
          <a:lstStyle/>
          <a:p>
            <a:r>
              <a:rPr lang="en-US" dirty="0"/>
              <a:t>Evaluate. </a:t>
            </a:r>
          </a:p>
          <a:p>
            <a:pPr lvl="1"/>
            <a:r>
              <a:rPr lang="en-US" dirty="0"/>
              <a:t>Assess your own spiritual maturity. </a:t>
            </a:r>
          </a:p>
          <a:p>
            <a:pPr lvl="1"/>
            <a:r>
              <a:rPr lang="en-US" dirty="0"/>
              <a:t>Identify areas of strength and areas for improvement. </a:t>
            </a:r>
          </a:p>
          <a:p>
            <a:pPr lvl="1"/>
            <a:r>
              <a:rPr lang="en-US" dirty="0"/>
              <a:t>Ask God to help you grow closer to Him.</a:t>
            </a:r>
          </a:p>
          <a:p>
            <a:endParaRPr lang="en-US" dirty="0"/>
          </a:p>
        </p:txBody>
      </p:sp>
    </p:spTree>
    <p:extLst>
      <p:ext uri="{BB962C8B-B14F-4D97-AF65-F5344CB8AC3E}">
        <p14:creationId xmlns:p14="http://schemas.microsoft.com/office/powerpoint/2010/main" val="2237996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FF9D-8807-2D31-2311-0BA64CCF957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454B4BC-61D9-D675-2DE8-48F77737DB69}"/>
              </a:ext>
            </a:extLst>
          </p:cNvPr>
          <p:cNvSpPr>
            <a:spLocks noGrp="1"/>
          </p:cNvSpPr>
          <p:nvPr>
            <p:ph idx="1"/>
          </p:nvPr>
        </p:nvSpPr>
        <p:spPr>
          <a:xfrm>
            <a:off x="838200" y="2129741"/>
            <a:ext cx="10515600" cy="4047221"/>
          </a:xfrm>
        </p:spPr>
        <p:txBody>
          <a:bodyPr/>
          <a:lstStyle/>
          <a:p>
            <a:r>
              <a:rPr lang="en-US" dirty="0"/>
              <a:t>Model. </a:t>
            </a:r>
          </a:p>
          <a:p>
            <a:pPr lvl="1"/>
            <a:r>
              <a:rPr lang="en-US" dirty="0"/>
              <a:t>Identify a new believer you will befriend and model spiritual maturity to. </a:t>
            </a:r>
          </a:p>
          <a:p>
            <a:pPr lvl="1"/>
            <a:r>
              <a:rPr lang="en-US" dirty="0"/>
              <a:t>Plan regular times to meet together for encouragement and growth.</a:t>
            </a:r>
          </a:p>
          <a:p>
            <a:endParaRPr lang="en-US" dirty="0"/>
          </a:p>
        </p:txBody>
      </p:sp>
    </p:spTree>
    <p:extLst>
      <p:ext uri="{BB962C8B-B14F-4D97-AF65-F5344CB8AC3E}">
        <p14:creationId xmlns:p14="http://schemas.microsoft.com/office/powerpoint/2010/main" val="2531093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FF9D-8807-2D31-2311-0BA64CCF957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454B4BC-61D9-D675-2DE8-48F77737DB69}"/>
              </a:ext>
            </a:extLst>
          </p:cNvPr>
          <p:cNvSpPr>
            <a:spLocks noGrp="1"/>
          </p:cNvSpPr>
          <p:nvPr>
            <p:ph idx="1"/>
          </p:nvPr>
        </p:nvSpPr>
        <p:spPr>
          <a:xfrm>
            <a:off x="838200" y="2129741"/>
            <a:ext cx="10515600" cy="4047221"/>
          </a:xfrm>
        </p:spPr>
        <p:txBody>
          <a:bodyPr/>
          <a:lstStyle/>
          <a:p>
            <a:r>
              <a:rPr lang="en-US" dirty="0"/>
              <a:t>Lead. </a:t>
            </a:r>
          </a:p>
          <a:p>
            <a:pPr lvl="1"/>
            <a:r>
              <a:rPr lang="en-US" dirty="0"/>
              <a:t>Volunteer to lead a discipleship class at your church. </a:t>
            </a:r>
          </a:p>
          <a:p>
            <a:pPr lvl="1"/>
            <a:r>
              <a:rPr lang="en-US" dirty="0"/>
              <a:t>Or substitute for someone else so they can have a break and you can grow in your faith. </a:t>
            </a:r>
          </a:p>
          <a:p>
            <a:endParaRPr lang="en-US" dirty="0"/>
          </a:p>
        </p:txBody>
      </p:sp>
    </p:spTree>
    <p:extLst>
      <p:ext uri="{BB962C8B-B14F-4D97-AF65-F5344CB8AC3E}">
        <p14:creationId xmlns:p14="http://schemas.microsoft.com/office/powerpoint/2010/main" val="1096255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93C86F-D1A7-6FC3-11E7-E85B6E5B8F25}"/>
              </a:ext>
            </a:extLst>
          </p:cNvPr>
          <p:cNvSpPr>
            <a:spLocks noGrp="1"/>
          </p:cNvSpPr>
          <p:nvPr>
            <p:ph type="title"/>
          </p:nvPr>
        </p:nvSpPr>
        <p:spPr/>
        <p:txBody>
          <a:bodyPr/>
          <a:lstStyle/>
          <a:p>
            <a:r>
              <a:rPr lang="en-US" dirty="0"/>
              <a:t>Family Activities</a:t>
            </a:r>
          </a:p>
        </p:txBody>
      </p:sp>
      <p:pic>
        <p:nvPicPr>
          <p:cNvPr id="8" name="Picture 7" descr="A person in a garment pointing&#10;&#10;Description automatically generated">
            <a:extLst>
              <a:ext uri="{FF2B5EF4-FFF2-40B4-BE49-F238E27FC236}">
                <a16:creationId xmlns:a16="http://schemas.microsoft.com/office/drawing/2014/main" id="{91A036A1-E375-4D36-5A17-7D91468FDA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0851" y="2770394"/>
            <a:ext cx="2961673" cy="2223835"/>
          </a:xfrm>
          <a:prstGeom prst="rect">
            <a:avLst/>
          </a:prstGeom>
          <a:ln>
            <a:noFill/>
          </a:ln>
          <a:effectLst>
            <a:outerShdw blurRad="292100" dist="139700" dir="2700000" algn="tl" rotWithShape="0">
              <a:srgbClr val="333333">
                <a:alpha val="65000"/>
              </a:srgbClr>
            </a:outerShdw>
          </a:effectLst>
        </p:spPr>
      </p:pic>
      <p:pic>
        <p:nvPicPr>
          <p:cNvPr id="10" name="Picture 9" descr="A close up of a word&#10;&#10;Description automatically generated">
            <a:extLst>
              <a:ext uri="{FF2B5EF4-FFF2-40B4-BE49-F238E27FC236}">
                <a16:creationId xmlns:a16="http://schemas.microsoft.com/office/drawing/2014/main" id="{C96951E4-3A0A-0502-543D-B6C8FA435F12}"/>
              </a:ext>
            </a:extLst>
          </p:cNvPr>
          <p:cNvPicPr>
            <a:picLocks noChangeAspect="1"/>
          </p:cNvPicPr>
          <p:nvPr/>
        </p:nvPicPr>
        <p:blipFill>
          <a:blip r:embed="rId3">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0" y="1578437"/>
            <a:ext cx="5509549" cy="4383248"/>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11" name="Speech Bubble: Rectangle with Corners Rounded 10">
            <a:extLst>
              <a:ext uri="{FF2B5EF4-FFF2-40B4-BE49-F238E27FC236}">
                <a16:creationId xmlns:a16="http://schemas.microsoft.com/office/drawing/2014/main" id="{B10CE5B7-F747-0A1C-0410-52047127F695}"/>
              </a:ext>
            </a:extLst>
          </p:cNvPr>
          <p:cNvSpPr/>
          <p:nvPr/>
        </p:nvSpPr>
        <p:spPr>
          <a:xfrm>
            <a:off x="5127586" y="2141316"/>
            <a:ext cx="3993266" cy="3025996"/>
          </a:xfrm>
          <a:prstGeom prst="wedgeRoundRectCallout">
            <a:avLst>
              <a:gd name="adj1" fmla="val 78434"/>
              <a:gd name="adj2" fmla="val -597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 Word Search Lady is not as forgiving as I am.   It is your destiny, join me to find each word that came from your Bible Study.   If you must, help is available at </a:t>
            </a:r>
            <a:r>
              <a:rPr lang="en-US" dirty="0">
                <a:latin typeface="Comic Sans MS" panose="030F0702030302020204" pitchFamily="66" charset="0"/>
                <a:hlinkClick r:id="rId4"/>
              </a:rPr>
              <a:t>https://tinyurl.com/7uwhch9d</a:t>
            </a:r>
            <a:r>
              <a:rPr lang="en-US" dirty="0">
                <a:latin typeface="Comic Sans MS" panose="030F0702030302020204" pitchFamily="66" charset="0"/>
              </a:rPr>
              <a:t> You can also find the crossword … or the color page! </a:t>
            </a:r>
          </a:p>
        </p:txBody>
      </p:sp>
    </p:spTree>
    <p:extLst>
      <p:ext uri="{BB962C8B-B14F-4D97-AF65-F5344CB8AC3E}">
        <p14:creationId xmlns:p14="http://schemas.microsoft.com/office/powerpoint/2010/main" val="165383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Growing in Christ</a:t>
            </a:r>
          </a:p>
        </p:txBody>
      </p:sp>
      <p:sp>
        <p:nvSpPr>
          <p:cNvPr id="3" name="Subtitle 2"/>
          <p:cNvSpPr>
            <a:spLocks noGrp="1"/>
          </p:cNvSpPr>
          <p:nvPr>
            <p:ph type="subTitle" idx="1"/>
          </p:nvPr>
        </p:nvSpPr>
        <p:spPr>
          <a:xfrm>
            <a:off x="1524000" y="3954482"/>
            <a:ext cx="9144000" cy="1303317"/>
          </a:xfrm>
        </p:spPr>
        <p:txBody>
          <a:bodyPr/>
          <a:lstStyle/>
          <a:p>
            <a:r>
              <a:rPr lang="en-US" dirty="0"/>
              <a:t>April 28</a:t>
            </a:r>
          </a:p>
        </p:txBody>
      </p:sp>
    </p:spTree>
    <p:extLst>
      <p:ext uri="{BB962C8B-B14F-4D97-AF65-F5344CB8AC3E}">
        <p14:creationId xmlns:p14="http://schemas.microsoft.com/office/powerpoint/2010/main" val="2747105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3554-F3DD-B130-E206-DA7DC13D69CD}"/>
              </a:ext>
            </a:extLst>
          </p:cNvPr>
          <p:cNvSpPr>
            <a:spLocks noGrp="1"/>
          </p:cNvSpPr>
          <p:nvPr>
            <p:ph type="title"/>
          </p:nvPr>
        </p:nvSpPr>
        <p:spPr/>
        <p:txBody>
          <a:bodyPr/>
          <a:lstStyle/>
          <a:p>
            <a:r>
              <a:rPr lang="en-US" dirty="0"/>
              <a:t>Come on … admit it …</a:t>
            </a:r>
          </a:p>
        </p:txBody>
      </p:sp>
      <p:sp>
        <p:nvSpPr>
          <p:cNvPr id="3" name="Content Placeholder 2">
            <a:extLst>
              <a:ext uri="{FF2B5EF4-FFF2-40B4-BE49-F238E27FC236}">
                <a16:creationId xmlns:a16="http://schemas.microsoft.com/office/drawing/2014/main" id="{D631BDA7-64A8-34F6-6D51-89A565CCBEE6}"/>
              </a:ext>
            </a:extLst>
          </p:cNvPr>
          <p:cNvSpPr>
            <a:spLocks noGrp="1"/>
          </p:cNvSpPr>
          <p:nvPr>
            <p:ph idx="1"/>
          </p:nvPr>
        </p:nvSpPr>
        <p:spPr/>
        <p:txBody>
          <a:bodyPr>
            <a:normAutofit/>
          </a:bodyPr>
          <a:lstStyle/>
          <a:p>
            <a:r>
              <a:rPr lang="en-US" dirty="0"/>
              <a:t>What is something you own, but never use?</a:t>
            </a:r>
          </a:p>
          <a:p>
            <a:endParaRPr lang="en-US" dirty="0"/>
          </a:p>
          <a:p>
            <a:r>
              <a:rPr lang="en-US" dirty="0">
                <a:solidFill>
                  <a:srgbClr val="C00000"/>
                </a:solidFill>
              </a:rPr>
              <a:t>Consider that as believers, we have a personal relationship with Jesus, the very Creator of the Universe.</a:t>
            </a:r>
          </a:p>
          <a:p>
            <a:pPr lvl="1"/>
            <a:r>
              <a:rPr lang="en-US" dirty="0">
                <a:solidFill>
                  <a:srgbClr val="C00000"/>
                </a:solidFill>
              </a:rPr>
              <a:t>Do you make the most of that relationship?</a:t>
            </a:r>
          </a:p>
          <a:p>
            <a:pPr lvl="1"/>
            <a:r>
              <a:rPr lang="en-US" dirty="0">
                <a:solidFill>
                  <a:srgbClr val="C00000"/>
                </a:solidFill>
              </a:rPr>
              <a:t>We should be involved in the encouragement and building up of one another in Christ.</a:t>
            </a:r>
          </a:p>
          <a:p>
            <a:endParaRPr lang="en-US" dirty="0"/>
          </a:p>
          <a:p>
            <a:endParaRPr lang="en-US" dirty="0"/>
          </a:p>
        </p:txBody>
      </p:sp>
      <p:grpSp>
        <p:nvGrpSpPr>
          <p:cNvPr id="4" name="Group 3">
            <a:extLst>
              <a:ext uri="{FF2B5EF4-FFF2-40B4-BE49-F238E27FC236}">
                <a16:creationId xmlns:a16="http://schemas.microsoft.com/office/drawing/2014/main" id="{5DFF4623-ADDF-1054-2DD8-AE77055DBFF1}"/>
              </a:ext>
            </a:extLst>
          </p:cNvPr>
          <p:cNvGrpSpPr/>
          <p:nvPr/>
        </p:nvGrpSpPr>
        <p:grpSpPr>
          <a:xfrm>
            <a:off x="1241961" y="2814448"/>
            <a:ext cx="9800991" cy="2766271"/>
            <a:chOff x="1241961" y="2814448"/>
            <a:chExt cx="9800991" cy="2766271"/>
          </a:xfrm>
        </p:grpSpPr>
        <p:pic>
          <p:nvPicPr>
            <p:cNvPr id="1028" name="Picture 4" descr="Free Bike Leaning on Wooden Wall Stock Photo">
              <a:extLst>
                <a:ext uri="{FF2B5EF4-FFF2-40B4-BE49-F238E27FC236}">
                  <a16:creationId xmlns:a16="http://schemas.microsoft.com/office/drawing/2014/main" id="{78178DAB-3A95-1F75-5348-AD048F2F92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295"/>
            <a:stretch/>
          </p:blipFill>
          <p:spPr bwMode="auto">
            <a:xfrm>
              <a:off x="4898859" y="2814448"/>
              <a:ext cx="2582604" cy="2766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ree Old Rusty Tools  Stock Photo">
              <a:extLst>
                <a:ext uri="{FF2B5EF4-FFF2-40B4-BE49-F238E27FC236}">
                  <a16:creationId xmlns:a16="http://schemas.microsoft.com/office/drawing/2014/main" id="{B69F61C0-A76A-6DFB-35EA-C4BFAB5FD1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9802" y="3429000"/>
              <a:ext cx="2893150" cy="16279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Free Vinyl Old Records photo and picture">
              <a:extLst>
                <a:ext uri="{FF2B5EF4-FFF2-40B4-BE49-F238E27FC236}">
                  <a16:creationId xmlns:a16="http://schemas.microsoft.com/office/drawing/2014/main" id="{CB46E397-F205-F194-32A4-5A5F690E4E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961" y="3319770"/>
              <a:ext cx="2770926" cy="1846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997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038DE-D809-8D11-8D56-7BDD477794E2}"/>
              </a:ext>
            </a:extLst>
          </p:cNvPr>
          <p:cNvSpPr>
            <a:spLocks noGrp="1"/>
          </p:cNvSpPr>
          <p:nvPr>
            <p:ph type="title"/>
          </p:nvPr>
        </p:nvSpPr>
        <p:spPr/>
        <p:txBody>
          <a:bodyPr/>
          <a:lstStyle/>
          <a:p>
            <a:pPr algn="l"/>
            <a:r>
              <a:rPr lang="en-US" dirty="0"/>
              <a:t>Listen for Paul’s prayer list.</a:t>
            </a:r>
          </a:p>
        </p:txBody>
      </p:sp>
      <p:sp>
        <p:nvSpPr>
          <p:cNvPr id="3" name="Content Placeholder 2">
            <a:extLst>
              <a:ext uri="{FF2B5EF4-FFF2-40B4-BE49-F238E27FC236}">
                <a16:creationId xmlns:a16="http://schemas.microsoft.com/office/drawing/2014/main" id="{3CF75E1A-087B-D274-F1F8-C12F0A2D2BB6}"/>
              </a:ext>
            </a:extLst>
          </p:cNvPr>
          <p:cNvSpPr>
            <a:spLocks noGrp="1"/>
          </p:cNvSpPr>
          <p:nvPr>
            <p:ph idx="1"/>
          </p:nvPr>
        </p:nvSpPr>
        <p:spPr>
          <a:xfrm>
            <a:off x="1437672" y="1814050"/>
            <a:ext cx="9316656" cy="4351338"/>
          </a:xfrm>
        </p:spPr>
        <p:txBody>
          <a:bodyPr/>
          <a:lstStyle/>
          <a:p>
            <a:pPr marL="0" indent="0" algn="ctr">
              <a:buNone/>
            </a:pPr>
            <a:r>
              <a:rPr lang="en-US" dirty="0"/>
              <a:t>Colossians 1:9-14 (NIV)  For this reason, since the day we heard about you, we have not stopped praying for you and asking God to fill you with the knowledge of his will through all spiritual wisdom and understanding. 10  And we pray this in order that you may live a life worthy </a:t>
            </a:r>
          </a:p>
        </p:txBody>
      </p:sp>
    </p:spTree>
    <p:extLst>
      <p:ext uri="{BB962C8B-B14F-4D97-AF65-F5344CB8AC3E}">
        <p14:creationId xmlns:p14="http://schemas.microsoft.com/office/powerpoint/2010/main" val="108990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038DE-D809-8D11-8D56-7BDD477794E2}"/>
              </a:ext>
            </a:extLst>
          </p:cNvPr>
          <p:cNvSpPr>
            <a:spLocks noGrp="1"/>
          </p:cNvSpPr>
          <p:nvPr>
            <p:ph type="title"/>
          </p:nvPr>
        </p:nvSpPr>
        <p:spPr/>
        <p:txBody>
          <a:bodyPr/>
          <a:lstStyle/>
          <a:p>
            <a:pPr algn="l"/>
            <a:r>
              <a:rPr lang="en-US" dirty="0"/>
              <a:t>Listen for Paul’s prayer list.</a:t>
            </a:r>
          </a:p>
        </p:txBody>
      </p:sp>
      <p:sp>
        <p:nvSpPr>
          <p:cNvPr id="3" name="Content Placeholder 2">
            <a:extLst>
              <a:ext uri="{FF2B5EF4-FFF2-40B4-BE49-F238E27FC236}">
                <a16:creationId xmlns:a16="http://schemas.microsoft.com/office/drawing/2014/main" id="{3CF75E1A-087B-D274-F1F8-C12F0A2D2BB6}"/>
              </a:ext>
            </a:extLst>
          </p:cNvPr>
          <p:cNvSpPr>
            <a:spLocks noGrp="1"/>
          </p:cNvSpPr>
          <p:nvPr>
            <p:ph idx="1"/>
          </p:nvPr>
        </p:nvSpPr>
        <p:spPr>
          <a:xfrm>
            <a:off x="1437672" y="1814050"/>
            <a:ext cx="9316656" cy="4351338"/>
          </a:xfrm>
        </p:spPr>
        <p:txBody>
          <a:bodyPr/>
          <a:lstStyle/>
          <a:p>
            <a:pPr marL="0" indent="0" algn="ctr">
              <a:buNone/>
            </a:pPr>
            <a:r>
              <a:rPr lang="en-US" dirty="0"/>
              <a:t>of the Lord and may please him in every way: bearing fruit in every good work, growing in the knowledge of God, 11  being strengthened with all power according to his glorious might so that you may have great endurance and patience, and joyfully 12  giving thanks to </a:t>
            </a:r>
          </a:p>
        </p:txBody>
      </p:sp>
    </p:spTree>
    <p:extLst>
      <p:ext uri="{BB962C8B-B14F-4D97-AF65-F5344CB8AC3E}">
        <p14:creationId xmlns:p14="http://schemas.microsoft.com/office/powerpoint/2010/main" val="133507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038DE-D809-8D11-8D56-7BDD477794E2}"/>
              </a:ext>
            </a:extLst>
          </p:cNvPr>
          <p:cNvSpPr>
            <a:spLocks noGrp="1"/>
          </p:cNvSpPr>
          <p:nvPr>
            <p:ph type="title"/>
          </p:nvPr>
        </p:nvSpPr>
        <p:spPr/>
        <p:txBody>
          <a:bodyPr/>
          <a:lstStyle/>
          <a:p>
            <a:pPr algn="l"/>
            <a:r>
              <a:rPr lang="en-US" dirty="0"/>
              <a:t>Listen for Paul’s prayer list.</a:t>
            </a:r>
          </a:p>
        </p:txBody>
      </p:sp>
      <p:sp>
        <p:nvSpPr>
          <p:cNvPr id="3" name="Content Placeholder 2">
            <a:extLst>
              <a:ext uri="{FF2B5EF4-FFF2-40B4-BE49-F238E27FC236}">
                <a16:creationId xmlns:a16="http://schemas.microsoft.com/office/drawing/2014/main" id="{3CF75E1A-087B-D274-F1F8-C12F0A2D2BB6}"/>
              </a:ext>
            </a:extLst>
          </p:cNvPr>
          <p:cNvSpPr>
            <a:spLocks noGrp="1"/>
          </p:cNvSpPr>
          <p:nvPr>
            <p:ph idx="1"/>
          </p:nvPr>
        </p:nvSpPr>
        <p:spPr>
          <a:xfrm>
            <a:off x="1397884" y="1790901"/>
            <a:ext cx="9396232" cy="4351338"/>
          </a:xfrm>
        </p:spPr>
        <p:txBody>
          <a:bodyPr/>
          <a:lstStyle/>
          <a:p>
            <a:pPr marL="0" indent="0" algn="ctr">
              <a:buNone/>
            </a:pPr>
            <a:r>
              <a:rPr lang="en-US" dirty="0"/>
              <a:t>the Father, who has qualified you to share in the inheritance of the saints in the kingdom of light. 13  For he has rescued us from the dominion of darkness and brought us into the kingdom of the Son he loves, 14  in whom we have redemption, the forgiveness of sins.</a:t>
            </a:r>
          </a:p>
        </p:txBody>
      </p:sp>
      <p:pic>
        <p:nvPicPr>
          <p:cNvPr id="5" name="Picture 4">
            <a:extLst>
              <a:ext uri="{FF2B5EF4-FFF2-40B4-BE49-F238E27FC236}">
                <a16:creationId xmlns:a16="http://schemas.microsoft.com/office/drawing/2014/main" id="{BEF5833D-8D55-3AA8-A297-857939B72987}"/>
              </a:ext>
            </a:extLst>
          </p:cNvPr>
          <p:cNvPicPr>
            <a:picLocks noChangeAspect="1"/>
          </p:cNvPicPr>
          <p:nvPr/>
        </p:nvPicPr>
        <p:blipFill>
          <a:blip r:embed="rId2"/>
          <a:stretch>
            <a:fillRect/>
          </a:stretch>
        </p:blipFill>
        <p:spPr>
          <a:xfrm>
            <a:off x="4986476" y="5402259"/>
            <a:ext cx="2219048" cy="266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4587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1C74-EA8C-41FF-16AD-6BACCD4EBAF4}"/>
              </a:ext>
            </a:extLst>
          </p:cNvPr>
          <p:cNvSpPr>
            <a:spLocks noGrp="1"/>
          </p:cNvSpPr>
          <p:nvPr>
            <p:ph type="title"/>
          </p:nvPr>
        </p:nvSpPr>
        <p:spPr/>
        <p:txBody>
          <a:bodyPr/>
          <a:lstStyle/>
          <a:p>
            <a:r>
              <a:rPr lang="en-US" dirty="0"/>
              <a:t>Godly Character and Fruitfulness</a:t>
            </a:r>
          </a:p>
        </p:txBody>
      </p:sp>
      <p:sp>
        <p:nvSpPr>
          <p:cNvPr id="3" name="Content Placeholder 2">
            <a:extLst>
              <a:ext uri="{FF2B5EF4-FFF2-40B4-BE49-F238E27FC236}">
                <a16:creationId xmlns:a16="http://schemas.microsoft.com/office/drawing/2014/main" id="{2AE4D47F-6B09-2922-C2C8-D9F8F6962A2F}"/>
              </a:ext>
            </a:extLst>
          </p:cNvPr>
          <p:cNvSpPr>
            <a:spLocks noGrp="1"/>
          </p:cNvSpPr>
          <p:nvPr>
            <p:ph idx="1"/>
          </p:nvPr>
        </p:nvSpPr>
        <p:spPr/>
        <p:txBody>
          <a:bodyPr/>
          <a:lstStyle/>
          <a:p>
            <a:r>
              <a:rPr lang="en-US" dirty="0"/>
              <a:t>According to verse 9, what is the focus and desire of Paul’s continued praying for the Colossians? </a:t>
            </a:r>
          </a:p>
          <a:p>
            <a:r>
              <a:rPr lang="en-US" dirty="0"/>
              <a:t>What can we learn about praying for others from Paul’s prayers for the Colossians? </a:t>
            </a:r>
          </a:p>
          <a:p>
            <a:r>
              <a:rPr lang="en-US" dirty="0"/>
              <a:t>For what things does Paul give thanks to God?</a:t>
            </a:r>
          </a:p>
          <a:p>
            <a:r>
              <a:rPr lang="en-US" dirty="0"/>
              <a:t>What are some ways in which our prayers are not specific?</a:t>
            </a:r>
          </a:p>
        </p:txBody>
      </p:sp>
    </p:spTree>
    <p:extLst>
      <p:ext uri="{BB962C8B-B14F-4D97-AF65-F5344CB8AC3E}">
        <p14:creationId xmlns:p14="http://schemas.microsoft.com/office/powerpoint/2010/main" val="354928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2237-0B10-FE8A-53C5-568DDB80D27F}"/>
              </a:ext>
            </a:extLst>
          </p:cNvPr>
          <p:cNvSpPr>
            <a:spLocks noGrp="1"/>
          </p:cNvSpPr>
          <p:nvPr>
            <p:ph type="title"/>
          </p:nvPr>
        </p:nvSpPr>
        <p:spPr/>
        <p:txBody>
          <a:bodyPr/>
          <a:lstStyle/>
          <a:p>
            <a:r>
              <a:rPr lang="en-US" dirty="0"/>
              <a:t>Godly Character and Fruitfulness</a:t>
            </a:r>
          </a:p>
        </p:txBody>
      </p:sp>
      <p:sp>
        <p:nvSpPr>
          <p:cNvPr id="3" name="Content Placeholder 2">
            <a:extLst>
              <a:ext uri="{FF2B5EF4-FFF2-40B4-BE49-F238E27FC236}">
                <a16:creationId xmlns:a16="http://schemas.microsoft.com/office/drawing/2014/main" id="{C7AE5105-4ACD-7354-20C4-409C86C6F37C}"/>
              </a:ext>
            </a:extLst>
          </p:cNvPr>
          <p:cNvSpPr>
            <a:spLocks noGrp="1"/>
          </p:cNvSpPr>
          <p:nvPr>
            <p:ph idx="1"/>
          </p:nvPr>
        </p:nvSpPr>
        <p:spPr/>
        <p:txBody>
          <a:bodyPr/>
          <a:lstStyle/>
          <a:p>
            <a:r>
              <a:rPr lang="en-US" dirty="0"/>
              <a:t>How does praying regularly and specifically contribute to our spiritual growth? </a:t>
            </a:r>
          </a:p>
          <a:p>
            <a:r>
              <a:rPr lang="en-US" dirty="0"/>
              <a:t>Based on these verses, what are some specific things our group can pray for this week? </a:t>
            </a:r>
          </a:p>
        </p:txBody>
      </p:sp>
    </p:spTree>
    <p:extLst>
      <p:ext uri="{BB962C8B-B14F-4D97-AF65-F5344CB8AC3E}">
        <p14:creationId xmlns:p14="http://schemas.microsoft.com/office/powerpoint/2010/main" val="150123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98D2-4877-08AE-F529-7060B9B3B162}"/>
              </a:ext>
            </a:extLst>
          </p:cNvPr>
          <p:cNvSpPr>
            <a:spLocks noGrp="1"/>
          </p:cNvSpPr>
          <p:nvPr>
            <p:ph type="title"/>
          </p:nvPr>
        </p:nvSpPr>
        <p:spPr/>
        <p:txBody>
          <a:bodyPr/>
          <a:lstStyle/>
          <a:p>
            <a:pPr algn="l"/>
            <a:r>
              <a:rPr lang="en-US" dirty="0"/>
              <a:t>Listen for status with God</a:t>
            </a:r>
          </a:p>
        </p:txBody>
      </p:sp>
      <p:sp>
        <p:nvSpPr>
          <p:cNvPr id="3" name="Content Placeholder 2">
            <a:extLst>
              <a:ext uri="{FF2B5EF4-FFF2-40B4-BE49-F238E27FC236}">
                <a16:creationId xmlns:a16="http://schemas.microsoft.com/office/drawing/2014/main" id="{12D0A9E7-D793-9AD0-2619-4DF2AB9A1A4B}"/>
              </a:ext>
            </a:extLst>
          </p:cNvPr>
          <p:cNvSpPr>
            <a:spLocks noGrp="1"/>
          </p:cNvSpPr>
          <p:nvPr>
            <p:ph idx="1"/>
          </p:nvPr>
        </p:nvSpPr>
        <p:spPr>
          <a:xfrm>
            <a:off x="1345074" y="1883498"/>
            <a:ext cx="9501851" cy="4351338"/>
          </a:xfrm>
        </p:spPr>
        <p:txBody>
          <a:bodyPr/>
          <a:lstStyle/>
          <a:p>
            <a:pPr marL="0" indent="0" algn="ctr">
              <a:buNone/>
            </a:pPr>
            <a:r>
              <a:rPr lang="en-US" dirty="0"/>
              <a:t>Colossians 1:21-23 (NIV)  Once you were alienated from God and were enemies in your minds because of your evil behavior. 22  But now he has reconciled you by Christ's physical body through death to present you holy in his sight, without blemish and free </a:t>
            </a:r>
          </a:p>
        </p:txBody>
      </p:sp>
    </p:spTree>
    <p:extLst>
      <p:ext uri="{BB962C8B-B14F-4D97-AF65-F5344CB8AC3E}">
        <p14:creationId xmlns:p14="http://schemas.microsoft.com/office/powerpoint/2010/main" val="169377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291</TotalTime>
  <Words>1120</Words>
  <Application>Microsoft Office PowerPoint</Application>
  <PresentationFormat>Widescreen</PresentationFormat>
  <Paragraphs>68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Growing in Christ</vt:lpstr>
      <vt:lpstr>Video Introduction</vt:lpstr>
      <vt:lpstr>Come on … admit it …</vt:lpstr>
      <vt:lpstr>Listen for Paul’s prayer list.</vt:lpstr>
      <vt:lpstr>Listen for Paul’s prayer list.</vt:lpstr>
      <vt:lpstr>Listen for Paul’s prayer list.</vt:lpstr>
      <vt:lpstr>Godly Character and Fruitfulness</vt:lpstr>
      <vt:lpstr>Godly Character and Fruitfulness</vt:lpstr>
      <vt:lpstr>Listen for status with God</vt:lpstr>
      <vt:lpstr>Listen for status with God</vt:lpstr>
      <vt:lpstr>Firmly Grounded in Christ</vt:lpstr>
      <vt:lpstr>Firmly Grounded in Christ</vt:lpstr>
      <vt:lpstr>Firmly Grounded in Christ</vt:lpstr>
      <vt:lpstr>Firmly Grounded in Christ</vt:lpstr>
      <vt:lpstr>Listen for opportunities to help others</vt:lpstr>
      <vt:lpstr>Listen for opportunities to help others</vt:lpstr>
      <vt:lpstr>Listen for opportunities to help others</vt:lpstr>
      <vt:lpstr>Encourage Others</vt:lpstr>
      <vt:lpstr>Encourage Others</vt:lpstr>
      <vt:lpstr>Application</vt:lpstr>
      <vt:lpstr>Application</vt:lpstr>
      <vt:lpstr>Application</vt:lpstr>
      <vt:lpstr>Family Activities</vt:lpstr>
      <vt:lpstr>Growing in Christ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in Christ</dc:title>
  <dc:creator>Armstrong, Stephen (General Math and Science)</dc:creator>
  <cp:lastModifiedBy>Armstrong, Stephen (General Math and Science)</cp:lastModifiedBy>
  <cp:revision>3</cp:revision>
  <dcterms:created xsi:type="dcterms:W3CDTF">2024-04-11T12:22:24Z</dcterms:created>
  <dcterms:modified xsi:type="dcterms:W3CDTF">2024-04-11T17:13:31Z</dcterms:modified>
</cp:coreProperties>
</file>