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liberty.edu/media/t/1_dkdoynv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inyurl.com/2cn2sd9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-36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Does It Call You</a:t>
            </a:r>
            <a:br>
              <a:rPr lang="en-US" dirty="0"/>
            </a:br>
            <a:r>
              <a:rPr lang="en-US" dirty="0"/>
              <a:t>to Trust God?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9094"/>
            <a:ext cx="9144000" cy="1368706"/>
          </a:xfrm>
        </p:spPr>
        <p:txBody>
          <a:bodyPr/>
          <a:lstStyle/>
          <a:p>
            <a:r>
              <a:rPr lang="en-US" dirty="0"/>
              <a:t>February 5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17AA-B0E5-5F3C-FE98-278E7860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names from the Hall of Fame of Faith.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2D267-F128-209A-47EA-54032F6DA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008" y="1979271"/>
            <a:ext cx="8853668" cy="41629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And without faith it is impossible to please God, because anyone who comes to him must believe that he exists and that he rewards those who earnestly seek him.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C58AA-2E53-0701-98CA-D20ACD3E3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889540" y="4757807"/>
            <a:ext cx="2412919" cy="409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4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0B3F-7A81-8255-1987-96E0693D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Responds with Obedience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8D2A9-D982-F719-44AA-5A32E92EB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proves that both Abel and Enoch pleased God? </a:t>
            </a:r>
          </a:p>
          <a:p>
            <a:r>
              <a:rPr lang="en-US" dirty="0"/>
              <a:t>Our passage says that Abel, “by faith he still speaks.”   How does our influence as  people of faith live long past us and affect those who follow us?</a:t>
            </a:r>
          </a:p>
        </p:txBody>
      </p:sp>
    </p:spTree>
    <p:extLst>
      <p:ext uri="{BB962C8B-B14F-4D97-AF65-F5344CB8AC3E}">
        <p14:creationId xmlns:p14="http://schemas.microsoft.com/office/powerpoint/2010/main" val="227980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DDC39-5618-7EFF-032E-E7E8E92B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Responds with Obedience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59585-49CB-F238-7D59-03B43BEB2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this passage, what is the only way we can please God with our lives? </a:t>
            </a:r>
          </a:p>
          <a:p>
            <a:r>
              <a:rPr lang="en-US" dirty="0"/>
              <a:t>What do you think it means to earnestly seek God? </a:t>
            </a:r>
          </a:p>
          <a:p>
            <a:r>
              <a:rPr lang="en-US" i="1" dirty="0"/>
              <a:t>Why</a:t>
            </a:r>
            <a:r>
              <a:rPr lang="en-US" dirty="0"/>
              <a:t> is faith necessary for pleasing God? </a:t>
            </a:r>
          </a:p>
        </p:txBody>
      </p:sp>
    </p:spTree>
    <p:extLst>
      <p:ext uri="{BB962C8B-B14F-4D97-AF65-F5344CB8AC3E}">
        <p14:creationId xmlns:p14="http://schemas.microsoft.com/office/powerpoint/2010/main" val="4544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6B17-4B52-01BD-3A30-2B5671DD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aliens and strangers.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C1A4-AFE4-7A50-3AC0-DDDCEEB3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636" y="1825625"/>
            <a:ext cx="855272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Hebrews 11:13-16 (NIV)  All these people were still living by faith when they died. They did not receive the things promised; they only saw them and welcomed them from a distance. And they admitted that </a:t>
            </a:r>
          </a:p>
        </p:txBody>
      </p:sp>
    </p:spTree>
    <p:extLst>
      <p:ext uri="{BB962C8B-B14F-4D97-AF65-F5344CB8AC3E}">
        <p14:creationId xmlns:p14="http://schemas.microsoft.com/office/powerpoint/2010/main" val="13151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6B17-4B52-01BD-3A30-2B5671DD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aliens and strangers.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C1A4-AFE4-7A50-3AC0-DDDCEEB3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636" y="1825625"/>
            <a:ext cx="855272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they were aliens and strangers on earth. 14  People who say such things show that they are looking for a country of their own. 15  If they had been thinking of the country they had left, they would have </a:t>
            </a:r>
          </a:p>
        </p:txBody>
      </p:sp>
    </p:spTree>
    <p:extLst>
      <p:ext uri="{BB962C8B-B14F-4D97-AF65-F5344CB8AC3E}">
        <p14:creationId xmlns:p14="http://schemas.microsoft.com/office/powerpoint/2010/main" val="2087530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6B17-4B52-01BD-3A30-2B5671DD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aliens and strangers.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C1A4-AFE4-7A50-3AC0-DDDCEEB3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636" y="1825625"/>
            <a:ext cx="855272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had opportunity to return. 16  Instead, they were longing for a better country--a heavenly one. Therefore God is not ashamed to be called their God, for he has prepared a city for 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07645-1693-C885-7CCE-B5C86880E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889539" y="4931427"/>
            <a:ext cx="2412919" cy="409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643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5D28-4B7A-7737-D416-F09D8BC8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Focused on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6F544-BC75-4819-76FA-3E88C5560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fate of some of these heroes of faith?</a:t>
            </a:r>
          </a:p>
          <a:p>
            <a:r>
              <a:rPr lang="en-US" dirty="0"/>
              <a:t>What desire did the examples of faith have? </a:t>
            </a:r>
          </a:p>
          <a:p>
            <a:r>
              <a:rPr lang="en-US" dirty="0"/>
              <a:t>How would God honor that desire? </a:t>
            </a:r>
          </a:p>
          <a:p>
            <a:r>
              <a:rPr lang="en-US" dirty="0"/>
              <a:t>What kinds of things do we trust the Lord for but might not see happen while we are still in this life?</a:t>
            </a:r>
          </a:p>
        </p:txBody>
      </p:sp>
    </p:spTree>
    <p:extLst>
      <p:ext uri="{BB962C8B-B14F-4D97-AF65-F5344CB8AC3E}">
        <p14:creationId xmlns:p14="http://schemas.microsoft.com/office/powerpoint/2010/main" val="410747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1BB0-EC96-F496-D47B-90B69A4E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Focused on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CA651-BF63-A434-E1FD-D6FC4A92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helped you remain faithful while waiting for God to fulfill a promise?</a:t>
            </a:r>
          </a:p>
          <a:p>
            <a:r>
              <a:rPr lang="en-US" dirty="0"/>
              <a:t>In what concrete ways can we demonstrate the truth that we are “aliens and strangers” on earth?</a:t>
            </a:r>
          </a:p>
        </p:txBody>
      </p:sp>
    </p:spTree>
    <p:extLst>
      <p:ext uri="{BB962C8B-B14F-4D97-AF65-F5344CB8AC3E}">
        <p14:creationId xmlns:p14="http://schemas.microsoft.com/office/powerpoint/2010/main" val="30299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F8E5-CFA2-8CC0-1A16-B92679CE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34413-34DF-EA8B-9608-100422CB5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Pray. </a:t>
            </a:r>
          </a:p>
          <a:p>
            <a:pPr lvl="1"/>
            <a:r>
              <a:rPr lang="en-US" dirty="0"/>
              <a:t>Consider the greatest challenge you are currently facing. </a:t>
            </a:r>
          </a:p>
          <a:p>
            <a:pPr lvl="1"/>
            <a:r>
              <a:rPr lang="en-US" dirty="0"/>
              <a:t>On a scale of one to ten, how would you rate your faith? </a:t>
            </a:r>
          </a:p>
          <a:p>
            <a:pPr lvl="1"/>
            <a:r>
              <a:rPr lang="en-US" dirty="0"/>
              <a:t>Pray each day, trusting God to help you with the challenging situation.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56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F8E5-CFA2-8CC0-1A16-B92679CE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34413-34DF-EA8B-9608-100422CB5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2971"/>
            <a:ext cx="10515600" cy="4243991"/>
          </a:xfrm>
        </p:spPr>
        <p:txBody>
          <a:bodyPr/>
          <a:lstStyle/>
          <a:p>
            <a:r>
              <a:rPr lang="en-US" dirty="0"/>
              <a:t>List. </a:t>
            </a:r>
          </a:p>
          <a:p>
            <a:pPr lvl="1"/>
            <a:r>
              <a:rPr lang="en-US" dirty="0"/>
              <a:t>Make a list of as many promises of God in the Bible as you can think of. </a:t>
            </a:r>
          </a:p>
          <a:p>
            <a:pPr lvl="1"/>
            <a:r>
              <a:rPr lang="en-US" dirty="0"/>
              <a:t>Identify any promises you may have difficulty believing for your own life. </a:t>
            </a:r>
          </a:p>
          <a:p>
            <a:pPr lvl="1"/>
            <a:r>
              <a:rPr lang="en-US" dirty="0"/>
              <a:t>Pray and ask God to help you trust Him and claim those promises for your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0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E3E8E4-D612-59F4-2535-27D979E1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82DEC5-0258-E39F-228B-BFF4F2F33908}"/>
              </a:ext>
            </a:extLst>
          </p:cNvPr>
          <p:cNvGrpSpPr/>
          <p:nvPr/>
        </p:nvGrpSpPr>
        <p:grpSpPr>
          <a:xfrm>
            <a:off x="2849598" y="1690688"/>
            <a:ext cx="6492803" cy="4161682"/>
            <a:chOff x="2849598" y="1690688"/>
            <a:chExt cx="6492803" cy="4161682"/>
          </a:xfrm>
        </p:grpSpPr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422C699B-FE03-DABE-B53E-776BEA395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857" y="1924238"/>
              <a:ext cx="5714286" cy="3009524"/>
            </a:xfrm>
            <a:prstGeom prst="rect">
              <a:avLst/>
            </a:prstGeom>
          </p:spPr>
        </p:pic>
        <p:pic>
          <p:nvPicPr>
            <p:cNvPr id="8" name="Picture 7" descr="Shape&#10;&#10;Description automatically generated with medium confidence">
              <a:hlinkClick r:id="rId3"/>
              <a:extLst>
                <a:ext uri="{FF2B5EF4-FFF2-40B4-BE49-F238E27FC236}">
                  <a16:creationId xmlns:a16="http://schemas.microsoft.com/office/drawing/2014/main" id="{F1162329-055B-3DE4-601F-A97BF4CD4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690688"/>
              <a:ext cx="6492803" cy="416168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2AAA851-67D8-39C4-FF07-8D7B193C92CF}"/>
              </a:ext>
            </a:extLst>
          </p:cNvPr>
          <p:cNvSpPr txBox="1"/>
          <p:nvPr/>
        </p:nvSpPr>
        <p:spPr>
          <a:xfrm>
            <a:off x="4479403" y="5852370"/>
            <a:ext cx="319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6088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F8E5-CFA2-8CC0-1A16-B92679CE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34413-34DF-EA8B-9608-100422CB5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143"/>
            <a:ext cx="10515600" cy="4139819"/>
          </a:xfrm>
        </p:spPr>
        <p:txBody>
          <a:bodyPr/>
          <a:lstStyle/>
          <a:p>
            <a:r>
              <a:rPr lang="en-US" dirty="0"/>
              <a:t>Encourage. </a:t>
            </a:r>
          </a:p>
          <a:p>
            <a:pPr lvl="1"/>
            <a:r>
              <a:rPr lang="en-US" dirty="0"/>
              <a:t>If you know others who are struggling with faith or with one of God’s promises, encourage their faith. </a:t>
            </a:r>
          </a:p>
          <a:p>
            <a:pPr lvl="1"/>
            <a:r>
              <a:rPr lang="en-US" dirty="0"/>
              <a:t>Pray for them and with them. </a:t>
            </a:r>
          </a:p>
          <a:p>
            <a:pPr lvl="1"/>
            <a:r>
              <a:rPr lang="en-US" dirty="0"/>
              <a:t>Remind them that God’s faithfulness in the past means He can be trusted with the future.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39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483A613-D826-DC65-BAB2-E028488E0A49}"/>
              </a:ext>
            </a:extLst>
          </p:cNvPr>
          <p:cNvSpPr/>
          <p:nvPr/>
        </p:nvSpPr>
        <p:spPr>
          <a:xfrm>
            <a:off x="1275347" y="1552074"/>
            <a:ext cx="8145379" cy="1155031"/>
          </a:xfrm>
          <a:prstGeom prst="wedgeRoundRectCallout">
            <a:avLst>
              <a:gd name="adj1" fmla="val 58635"/>
              <a:gd name="adj2" fmla="val 3020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We have the key and now the message.  Help us decode it.  We </a:t>
            </a:r>
            <a:r>
              <a:rPr lang="en-US" b="1" dirty="0">
                <a:latin typeface="Comic Sans MS" panose="030F0702030302020204" pitchFamily="66" charset="0"/>
              </a:rPr>
              <a:t>trust</a:t>
            </a:r>
            <a:r>
              <a:rPr lang="en-US" dirty="0">
                <a:latin typeface="Comic Sans MS" panose="030F0702030302020204" pitchFamily="66" charset="0"/>
              </a:rPr>
              <a:t> that you can do it.  Maybe you have a middle schooler to assist.  Check for help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https://tinyurl.com/2cn2sd9f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other Family Activities.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9" name="Picture 8" descr="A picture containing furniture, table, file, desk&#10;&#10;Description automatically generated">
            <a:extLst>
              <a:ext uri="{FF2B5EF4-FFF2-40B4-BE49-F238E27FC236}">
                <a16:creationId xmlns:a16="http://schemas.microsoft.com/office/drawing/2014/main" id="{46D7A8D4-1618-753A-C84C-77D4AEA387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5" y="1844905"/>
            <a:ext cx="7771428" cy="661904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E7F5BE-999C-0EE2-B9AA-197F94BD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266947" cy="1325563"/>
          </a:xfrm>
        </p:spPr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97CFD4-E74D-D34D-CC3E-96B418AA12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807" flipH="1">
            <a:off x="2097230" y="2403517"/>
            <a:ext cx="3534493" cy="3436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Top"/>
            <a:lightRig rig="threePt" dir="t"/>
          </a:scene3d>
        </p:spPr>
      </p:pic>
      <p:pic>
        <p:nvPicPr>
          <p:cNvPr id="3074" name="Picture 2" descr="Looking for Secrets clipart">
            <a:extLst>
              <a:ext uri="{FF2B5EF4-FFF2-40B4-BE49-F238E27FC236}">
                <a16:creationId xmlns:a16="http://schemas.microsoft.com/office/drawing/2014/main" id="{DD9252D7-9D71-8ACC-CA6C-8D9D0C6E9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50"/>
          <a:stretch/>
        </p:blipFill>
        <p:spPr bwMode="auto">
          <a:xfrm flipH="1">
            <a:off x="9103918" y="2055206"/>
            <a:ext cx="2473169" cy="320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6FBB67-E367-57DA-BF55-9B1FBB441E23}"/>
              </a:ext>
            </a:extLst>
          </p:cNvPr>
          <p:cNvSpPr/>
          <p:nvPr/>
        </p:nvSpPr>
        <p:spPr>
          <a:xfrm>
            <a:off x="5257802" y="2707105"/>
            <a:ext cx="3826042" cy="902369"/>
          </a:xfrm>
          <a:custGeom>
            <a:avLst/>
            <a:gdLst>
              <a:gd name="connsiteX0" fmla="*/ 3826042 w 3826042"/>
              <a:gd name="connsiteY0" fmla="*/ 0 h 902369"/>
              <a:gd name="connsiteX1" fmla="*/ 3200400 w 3826042"/>
              <a:gd name="connsiteY1" fmla="*/ 108284 h 902369"/>
              <a:gd name="connsiteX2" fmla="*/ 2322095 w 3826042"/>
              <a:gd name="connsiteY2" fmla="*/ 288758 h 902369"/>
              <a:gd name="connsiteX3" fmla="*/ 1407695 w 3826042"/>
              <a:gd name="connsiteY3" fmla="*/ 505327 h 902369"/>
              <a:gd name="connsiteX4" fmla="*/ 481263 w 3826042"/>
              <a:gd name="connsiteY4" fmla="*/ 709863 h 902369"/>
              <a:gd name="connsiteX5" fmla="*/ 0 w 3826042"/>
              <a:gd name="connsiteY5" fmla="*/ 902369 h 9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6042" h="902369">
                <a:moveTo>
                  <a:pt x="3826042" y="0"/>
                </a:moveTo>
                <a:cubicBezTo>
                  <a:pt x="3617495" y="36095"/>
                  <a:pt x="3451058" y="60158"/>
                  <a:pt x="3200400" y="108284"/>
                </a:cubicBezTo>
                <a:cubicBezTo>
                  <a:pt x="2949742" y="156410"/>
                  <a:pt x="2620879" y="222584"/>
                  <a:pt x="2322095" y="288758"/>
                </a:cubicBezTo>
                <a:cubicBezTo>
                  <a:pt x="2023311" y="354932"/>
                  <a:pt x="1407695" y="505327"/>
                  <a:pt x="1407695" y="505327"/>
                </a:cubicBezTo>
                <a:cubicBezTo>
                  <a:pt x="1100890" y="575511"/>
                  <a:pt x="715879" y="643689"/>
                  <a:pt x="481263" y="709863"/>
                </a:cubicBezTo>
                <a:cubicBezTo>
                  <a:pt x="246647" y="776037"/>
                  <a:pt x="123323" y="839203"/>
                  <a:pt x="0" y="902369"/>
                </a:cubicBezTo>
              </a:path>
            </a:pathLst>
          </a:custGeom>
          <a:noFill/>
          <a:ln w="57150">
            <a:solidFill>
              <a:schemeClr val="tx1">
                <a:lumMod val="95000"/>
                <a:lumOff val="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9C7EBE83-DED2-67AE-0A2B-9C254EB76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70" y="3429000"/>
            <a:ext cx="3041863" cy="14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73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-36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Does It Call You</a:t>
            </a:r>
            <a:br>
              <a:rPr lang="en-US" dirty="0"/>
            </a:br>
            <a:r>
              <a:rPr lang="en-US" dirty="0"/>
              <a:t>to Trust God?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9094"/>
            <a:ext cx="9144000" cy="1368706"/>
          </a:xfrm>
        </p:spPr>
        <p:txBody>
          <a:bodyPr/>
          <a:lstStyle/>
          <a:p>
            <a:r>
              <a:rPr lang="en-US" dirty="0"/>
              <a:t>February 5</a:t>
            </a:r>
          </a:p>
        </p:txBody>
      </p:sp>
    </p:spTree>
    <p:extLst>
      <p:ext uri="{BB962C8B-B14F-4D97-AF65-F5344CB8AC3E}">
        <p14:creationId xmlns:p14="http://schemas.microsoft.com/office/powerpoint/2010/main" val="4213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9B089E-86E1-710F-0C4A-6ECDE7A9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this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E3C48-331B-B3D1-578A-87F29ACF5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things you can’t see but you know are there?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There are many important things we take on faith.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Everything God does in our lives is designed to increase our faith in Him.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Discerning and obeying God’s voice calls for faith in Him.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4D819F-278D-313A-465D-C22E08A34020}"/>
              </a:ext>
            </a:extLst>
          </p:cNvPr>
          <p:cNvGrpSpPr/>
          <p:nvPr/>
        </p:nvGrpSpPr>
        <p:grpSpPr>
          <a:xfrm>
            <a:off x="1746433" y="3071328"/>
            <a:ext cx="9607367" cy="2721742"/>
            <a:chOff x="1746433" y="3071328"/>
            <a:chExt cx="9607367" cy="2721742"/>
          </a:xfrm>
        </p:grpSpPr>
        <p:pic>
          <p:nvPicPr>
            <p:cNvPr id="1026" name="Picture 2" descr="Wi-fi clipart">
              <a:extLst>
                <a:ext uri="{FF2B5EF4-FFF2-40B4-BE49-F238E27FC236}">
                  <a16:creationId xmlns:a16="http://schemas.microsoft.com/office/drawing/2014/main" id="{ED912465-5C2C-D50F-1A8B-3271B945A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433" y="3316387"/>
              <a:ext cx="2170152" cy="22316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ree Doctor Xray vector and picture">
              <a:extLst>
                <a:ext uri="{FF2B5EF4-FFF2-40B4-BE49-F238E27FC236}">
                  <a16:creationId xmlns:a16="http://schemas.microsoft.com/office/drawing/2014/main" id="{95852D5D-8E96-815F-A8CD-8779B6218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33" b="92761" l="10000" r="90000">
                          <a14:foregroundMark x1="38125" y1="24916" x2="36250" y2="87205"/>
                          <a14:foregroundMark x1="60625" y1="76768" x2="50417" y2="91414"/>
                          <a14:foregroundMark x1="50417" y1="91414" x2="33125" y2="88384"/>
                          <a14:foregroundMark x1="33125" y1="88384" x2="29792" y2="85690"/>
                          <a14:foregroundMark x1="72813" y1="91414" x2="34063" y2="92761"/>
                          <a14:foregroundMark x1="34063" y1="92761" x2="25938" y2="89226"/>
                          <a14:foregroundMark x1="57083" y1="87710" x2="58958" y2="73737"/>
                          <a14:foregroundMark x1="65729" y1="14141" x2="50938" y2="12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55025" y="3071328"/>
              <a:ext cx="4398775" cy="27217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NA clipart">
              <a:extLst>
                <a:ext uri="{FF2B5EF4-FFF2-40B4-BE49-F238E27FC236}">
                  <a16:creationId xmlns:a16="http://schemas.microsoft.com/office/drawing/2014/main" id="{C7A43EE1-ECD6-265C-BD5A-32F66ABF42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817" y="3316387"/>
              <a:ext cx="1782618" cy="24133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46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B604-6BA9-751B-DD4E-8C515C92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definition of faith.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AE8C1-4F79-EDC0-B3FF-C6AFE7CB1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Hebrews 11:1-3 (NIV)  Now faith is being sure of what we hope for and certain of what we do not see. 2  This is what the ancients were commended for. 3  By faith we understand that the universe was formed at God's command, so that what is seen was not made out of what was visible.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BA498-6612-66CB-95FB-BBBB404B9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938856" y="5394414"/>
            <a:ext cx="2412919" cy="409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5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1903-ACEA-AB41-D205-FFBB9457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Believe and Rely on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2EAC0-C393-3890-EAE9-6918483B9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key words and phrases in the writer’s explanation of faith. </a:t>
            </a:r>
          </a:p>
          <a:p>
            <a:r>
              <a:rPr lang="en-US" dirty="0">
                <a:solidFill>
                  <a:srgbClr val="C00000"/>
                </a:solidFill>
              </a:rPr>
              <a:t>Note descriptive phrases in other Bible versions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EB8C3D-E041-BCB2-F56C-66CF511D9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268751"/>
              </p:ext>
            </p:extLst>
          </p:nvPr>
        </p:nvGraphicFramePr>
        <p:xfrm>
          <a:off x="1018572" y="3632105"/>
          <a:ext cx="10335228" cy="23134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45076">
                  <a:extLst>
                    <a:ext uri="{9D8B030D-6E8A-4147-A177-3AD203B41FA5}">
                      <a16:colId xmlns:a16="http://schemas.microsoft.com/office/drawing/2014/main" val="2966018332"/>
                    </a:ext>
                  </a:extLst>
                </a:gridCol>
                <a:gridCol w="3445076">
                  <a:extLst>
                    <a:ext uri="{9D8B030D-6E8A-4147-A177-3AD203B41FA5}">
                      <a16:colId xmlns:a16="http://schemas.microsoft.com/office/drawing/2014/main" val="990003114"/>
                    </a:ext>
                  </a:extLst>
                </a:gridCol>
                <a:gridCol w="3445076">
                  <a:extLst>
                    <a:ext uri="{9D8B030D-6E8A-4147-A177-3AD203B41FA5}">
                      <a16:colId xmlns:a16="http://schemas.microsoft.com/office/drawing/2014/main" val="3500185004"/>
                    </a:ext>
                  </a:extLst>
                </a:gridCol>
              </a:tblGrid>
              <a:tr h="361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NIV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</a:rPr>
                        <a:t>KJV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</a:rPr>
                        <a:t>NLT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02540"/>
                  </a:ext>
                </a:extLst>
              </a:tr>
              <a:tr h="187467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Being sure of what we hope for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Certain of what we do not see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Substance of things hoped for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Evidence of things not seen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Confident assurance that what we hope for is going to happen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Evidence of things we cannot yet see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29464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2264696-09A4-DF0D-254F-66477942414D}"/>
              </a:ext>
            </a:extLst>
          </p:cNvPr>
          <p:cNvSpPr txBox="1"/>
          <p:nvPr/>
        </p:nvSpPr>
        <p:spPr>
          <a:xfrm>
            <a:off x="1956121" y="1429578"/>
            <a:ext cx="8021256" cy="1844416"/>
          </a:xfrm>
          <a:prstGeom prst="rect">
            <a:avLst/>
          </a:prstGeom>
          <a:solidFill>
            <a:srgbClr val="0033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see two basic elements: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reality required for having hope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Evidence beyond what we see and feel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C9D46-5C9D-FAEA-4930-0ABD900FD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Believe and Rely on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F3D10-92CC-864D-3CF5-F75861B17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mighty act of God does the writer cite as an example of responding in faith to God? </a:t>
            </a:r>
          </a:p>
          <a:p>
            <a:r>
              <a:rPr lang="en-US" dirty="0"/>
              <a:t>How is that different than when we call an artist “creative”?</a:t>
            </a:r>
          </a:p>
          <a:p>
            <a:r>
              <a:rPr lang="en-US" dirty="0"/>
              <a:t>Why does believing God is Creator require faith on our part?</a:t>
            </a:r>
          </a:p>
        </p:txBody>
      </p:sp>
    </p:spTree>
    <p:extLst>
      <p:ext uri="{BB962C8B-B14F-4D97-AF65-F5344CB8AC3E}">
        <p14:creationId xmlns:p14="http://schemas.microsoft.com/office/powerpoint/2010/main" val="292899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B334-2C40-1C73-A992-A1DDA0B6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Believe and Rely on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51A89-311F-1663-83E6-5D88C6E2F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the creation around us fuel our faith in the unseen God? </a:t>
            </a:r>
          </a:p>
          <a:p>
            <a:r>
              <a:rPr lang="en-US" dirty="0"/>
              <a:t>What else, besides creation,  compels you to have faith in God even though you’ve never seen Him?   What are some experiences that have increased your faith in God?</a:t>
            </a:r>
          </a:p>
        </p:txBody>
      </p:sp>
    </p:spTree>
    <p:extLst>
      <p:ext uri="{BB962C8B-B14F-4D97-AF65-F5344CB8AC3E}">
        <p14:creationId xmlns:p14="http://schemas.microsoft.com/office/powerpoint/2010/main" val="35692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17AA-B0E5-5F3C-FE98-278E7860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names from the Hall of Fame of Faith.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2D267-F128-209A-47EA-54032F6DA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008" y="1979271"/>
            <a:ext cx="8853668" cy="41629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Hebrews 11:4-6 (NIV)  By faith Abel offered God a better sacrifice than Cain did. By faith he was commended as a righteous man, when God spoke well of his offerings. And by faith he still speaks, even though he is dead. 5  By </a:t>
            </a:r>
          </a:p>
        </p:txBody>
      </p:sp>
    </p:spTree>
    <p:extLst>
      <p:ext uri="{BB962C8B-B14F-4D97-AF65-F5344CB8AC3E}">
        <p14:creationId xmlns:p14="http://schemas.microsoft.com/office/powerpoint/2010/main" val="377137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17AA-B0E5-5F3C-FE98-278E7860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names from the Hall of Fame of Faith.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2D267-F128-209A-47EA-54032F6DA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008" y="1979271"/>
            <a:ext cx="8853668" cy="41629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faith Enoch was taken from this life, so that he did not experience death; he could not be found, because God had taken him away. For before he was taken, he was commended as one who pleased God. </a:t>
            </a:r>
          </a:p>
        </p:txBody>
      </p:sp>
    </p:spTree>
    <p:extLst>
      <p:ext uri="{BB962C8B-B14F-4D97-AF65-F5344CB8AC3E}">
        <p14:creationId xmlns:p14="http://schemas.microsoft.com/office/powerpoint/2010/main" val="2946564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70</TotalTime>
  <Words>1005</Words>
  <Application>Microsoft Office PowerPoint</Application>
  <PresentationFormat>Widescreen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Office Theme</vt:lpstr>
      <vt:lpstr>Does It Call You to Trust God?</vt:lpstr>
      <vt:lpstr>Video Introduction</vt:lpstr>
      <vt:lpstr>Think about this …</vt:lpstr>
      <vt:lpstr>Listen for a definition of faith.</vt:lpstr>
      <vt:lpstr>Believe and Rely on God</vt:lpstr>
      <vt:lpstr>Believe and Rely on God</vt:lpstr>
      <vt:lpstr>Believe and Rely on God</vt:lpstr>
      <vt:lpstr>Listen for names from the Hall of Fame of Faith.</vt:lpstr>
      <vt:lpstr>Listen for names from the Hall of Fame of Faith.</vt:lpstr>
      <vt:lpstr>Listen for names from the Hall of Fame of Faith.</vt:lpstr>
      <vt:lpstr>Faith Responds with Obedience</vt:lpstr>
      <vt:lpstr>Faith Responds with Obedience</vt:lpstr>
      <vt:lpstr>Listen for aliens and strangers.</vt:lpstr>
      <vt:lpstr>Listen for aliens and strangers.</vt:lpstr>
      <vt:lpstr>Listen for aliens and strangers.</vt:lpstr>
      <vt:lpstr>Focused on God’s Word</vt:lpstr>
      <vt:lpstr>Focused on God’s Word</vt:lpstr>
      <vt:lpstr>Application</vt:lpstr>
      <vt:lpstr>Application</vt:lpstr>
      <vt:lpstr>Application</vt:lpstr>
      <vt:lpstr>Family Activities</vt:lpstr>
      <vt:lpstr>Does It Call You to Trust God?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Armstrong</dc:creator>
  <cp:lastModifiedBy>Steve Armstrong</cp:lastModifiedBy>
  <cp:revision>2</cp:revision>
  <dcterms:created xsi:type="dcterms:W3CDTF">2023-01-20T15:22:16Z</dcterms:created>
  <dcterms:modified xsi:type="dcterms:W3CDTF">2023-01-20T16:33:13Z</dcterms:modified>
</cp:coreProperties>
</file>