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2" autoAdjust="0"/>
    <p:restoredTop sz="94660"/>
  </p:normalViewPr>
  <p:slideViewPr>
    <p:cSldViewPr snapToGrid="0">
      <p:cViewPr varScale="1">
        <p:scale>
          <a:sx n="83" d="100"/>
          <a:sy n="83" d="100"/>
        </p:scale>
        <p:origin x="9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1/13/2023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1/13/2023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1/13/2023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1/13/2023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1/13/2023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1/13/2023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7000"/>
                </a:schemeClr>
              </a:gs>
              <a:gs pos="64000">
                <a:schemeClr val="accent1">
                  <a:lumMod val="45000"/>
                  <a:lumOff val="55000"/>
                  <a:alpha val="87000"/>
                </a:schemeClr>
              </a:gs>
              <a:gs pos="83000">
                <a:schemeClr val="accent1">
                  <a:lumMod val="45000"/>
                  <a:lumOff val="55000"/>
                  <a:alpha val="87000"/>
                </a:schemeClr>
              </a:gs>
              <a:gs pos="100000">
                <a:schemeClr val="accent1">
                  <a:lumMod val="30000"/>
                  <a:lumOff val="70000"/>
                  <a:alpha val="87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1/13/2023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atch.liberty.edu/media/t/1_6jj8kz98" TargetMode="External"/><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 Id="rId4" Type="http://schemas.openxmlformats.org/officeDocument/2006/relationships/hyperlink" Target="https://tinyurl.com/4h5kv2wm"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Does It Bring Conviction?</a:t>
            </a:r>
          </a:p>
        </p:txBody>
      </p:sp>
      <p:sp>
        <p:nvSpPr>
          <p:cNvPr id="3" name="Subtitle 2"/>
          <p:cNvSpPr>
            <a:spLocks noGrp="1"/>
          </p:cNvSpPr>
          <p:nvPr>
            <p:ph type="subTitle" idx="1"/>
          </p:nvPr>
        </p:nvSpPr>
        <p:spPr>
          <a:xfrm>
            <a:off x="1524000" y="3904734"/>
            <a:ext cx="9144000" cy="1353065"/>
          </a:xfrm>
        </p:spPr>
        <p:txBody>
          <a:bodyPr/>
          <a:lstStyle/>
          <a:p>
            <a:r>
              <a:rPr lang="en-US" dirty="0"/>
              <a:t>January 29</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F5186-9EBA-28C5-9543-15A9AEF0C8F7}"/>
              </a:ext>
            </a:extLst>
          </p:cNvPr>
          <p:cNvSpPr>
            <a:spLocks noGrp="1"/>
          </p:cNvSpPr>
          <p:nvPr>
            <p:ph type="title"/>
          </p:nvPr>
        </p:nvSpPr>
        <p:spPr/>
        <p:txBody>
          <a:bodyPr/>
          <a:lstStyle/>
          <a:p>
            <a:r>
              <a:rPr lang="en-US" dirty="0"/>
              <a:t>Crucified and Resurrected</a:t>
            </a:r>
          </a:p>
        </p:txBody>
      </p:sp>
      <p:sp>
        <p:nvSpPr>
          <p:cNvPr id="3" name="Content Placeholder 2">
            <a:extLst>
              <a:ext uri="{FF2B5EF4-FFF2-40B4-BE49-F238E27FC236}">
                <a16:creationId xmlns:a16="http://schemas.microsoft.com/office/drawing/2014/main" id="{6B9EF4A7-B650-8D27-BA78-DCB0C1822150}"/>
              </a:ext>
            </a:extLst>
          </p:cNvPr>
          <p:cNvSpPr>
            <a:spLocks noGrp="1"/>
          </p:cNvSpPr>
          <p:nvPr>
            <p:ph idx="1"/>
          </p:nvPr>
        </p:nvSpPr>
        <p:spPr/>
        <p:txBody>
          <a:bodyPr/>
          <a:lstStyle/>
          <a:p>
            <a:r>
              <a:rPr lang="en-US" dirty="0">
                <a:solidFill>
                  <a:srgbClr val="C00000"/>
                </a:solidFill>
              </a:rPr>
              <a:t>God’s Holy Spirit indwells believers … both then and now</a:t>
            </a:r>
          </a:p>
        </p:txBody>
      </p:sp>
      <p:pic>
        <p:nvPicPr>
          <p:cNvPr id="5" name="Picture 4" descr="Shape, circle&#10;&#10;Description automatically generated">
            <a:extLst>
              <a:ext uri="{FF2B5EF4-FFF2-40B4-BE49-F238E27FC236}">
                <a16:creationId xmlns:a16="http://schemas.microsoft.com/office/drawing/2014/main" id="{BF42DA23-F2EE-1E53-87CE-E80B59708DCD}"/>
              </a:ext>
            </a:extLst>
          </p:cNvPr>
          <p:cNvPicPr>
            <a:picLocks noChangeAspect="1"/>
          </p:cNvPicPr>
          <p:nvPr/>
        </p:nvPicPr>
        <p:blipFill rotWithShape="1">
          <a:blip r:embed="rId2">
            <a:extLst>
              <a:ext uri="{28A0092B-C50C-407E-A947-70E740481C1C}">
                <a14:useLocalDpi xmlns:a14="http://schemas.microsoft.com/office/drawing/2010/main" val="0"/>
              </a:ext>
            </a:extLst>
          </a:blip>
          <a:srcRect l="57217" t="6504" r="5264" b="31165"/>
          <a:stretch/>
        </p:blipFill>
        <p:spPr bwMode="auto">
          <a:xfrm>
            <a:off x="4328931" y="2799569"/>
            <a:ext cx="3073473" cy="3115093"/>
          </a:xfrm>
          <a:prstGeom prst="rect">
            <a:avLst/>
          </a:prstGeom>
          <a:ln>
            <a:noFill/>
          </a:ln>
          <a:effectLst>
            <a:outerShdw blurRad="190500" algn="tl" rotWithShape="0">
              <a:srgbClr val="000000">
                <a:alpha val="70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250738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F0154-DCAC-EAE3-852A-B042F9B3E325}"/>
              </a:ext>
            </a:extLst>
          </p:cNvPr>
          <p:cNvSpPr>
            <a:spLocks noGrp="1"/>
          </p:cNvSpPr>
          <p:nvPr>
            <p:ph type="title"/>
          </p:nvPr>
        </p:nvSpPr>
        <p:spPr/>
        <p:txBody>
          <a:bodyPr/>
          <a:lstStyle/>
          <a:p>
            <a:pPr algn="l"/>
            <a:r>
              <a:rPr lang="en-US" dirty="0"/>
              <a:t>Listen for the response of Peter’s audience.</a:t>
            </a:r>
          </a:p>
        </p:txBody>
      </p:sp>
      <p:sp>
        <p:nvSpPr>
          <p:cNvPr id="3" name="Content Placeholder 2">
            <a:extLst>
              <a:ext uri="{FF2B5EF4-FFF2-40B4-BE49-F238E27FC236}">
                <a16:creationId xmlns:a16="http://schemas.microsoft.com/office/drawing/2014/main" id="{8FC338E2-C91A-8E47-D3C8-5CBA76652651}"/>
              </a:ext>
            </a:extLst>
          </p:cNvPr>
          <p:cNvSpPr>
            <a:spLocks noGrp="1"/>
          </p:cNvSpPr>
          <p:nvPr>
            <p:ph idx="1"/>
          </p:nvPr>
        </p:nvSpPr>
        <p:spPr/>
        <p:txBody>
          <a:bodyPr/>
          <a:lstStyle/>
          <a:p>
            <a:pPr marL="0" indent="0" algn="ctr">
              <a:buNone/>
            </a:pPr>
            <a:r>
              <a:rPr lang="en-US" dirty="0"/>
              <a:t>Acts 2:37-38 (NIV)  When the people heard this, they were cut to the heart and said to Peter and the other apostles, "Brothers, what shall we do?" 38  Peter replied, "Repent and be baptized, every one of you, in the name of Jesus Christ for the forgiveness of your sins. And you will receive the gift of the Holy Spirit.</a:t>
            </a:r>
          </a:p>
        </p:txBody>
      </p:sp>
      <p:pic>
        <p:nvPicPr>
          <p:cNvPr id="4" name="Picture 3">
            <a:extLst>
              <a:ext uri="{FF2B5EF4-FFF2-40B4-BE49-F238E27FC236}">
                <a16:creationId xmlns:a16="http://schemas.microsoft.com/office/drawing/2014/main" id="{D2FC1DB6-C858-DF07-CEE5-7F3B7AC9F2C2}"/>
              </a:ext>
            </a:extLst>
          </p:cNvPr>
          <p:cNvPicPr>
            <a:picLocks noChangeAspect="1"/>
          </p:cNvPicPr>
          <p:nvPr/>
        </p:nvPicPr>
        <p:blipFill>
          <a:blip r:embed="rId2">
            <a:duotone>
              <a:schemeClr val="accent1">
                <a:shade val="45000"/>
                <a:satMod val="135000"/>
              </a:schemeClr>
              <a:prstClr val="white"/>
            </a:duotone>
          </a:blip>
          <a:stretch>
            <a:fillRect/>
          </a:stretch>
        </p:blipFill>
        <p:spPr>
          <a:xfrm>
            <a:off x="5265818" y="5723638"/>
            <a:ext cx="1933333" cy="295238"/>
          </a:xfrm>
          <a:prstGeom prst="roundRect">
            <a:avLst>
              <a:gd name="adj" fmla="val 5000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139260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AFA1F-42FE-9FA3-793B-86CDDACE361D}"/>
              </a:ext>
            </a:extLst>
          </p:cNvPr>
          <p:cNvSpPr>
            <a:spLocks noGrp="1"/>
          </p:cNvSpPr>
          <p:nvPr>
            <p:ph type="title"/>
          </p:nvPr>
        </p:nvSpPr>
        <p:spPr/>
        <p:txBody>
          <a:bodyPr/>
          <a:lstStyle/>
          <a:p>
            <a:r>
              <a:rPr lang="en-US" dirty="0"/>
              <a:t>Respond to Christ</a:t>
            </a:r>
          </a:p>
        </p:txBody>
      </p:sp>
      <p:sp>
        <p:nvSpPr>
          <p:cNvPr id="3" name="Content Placeholder 2">
            <a:extLst>
              <a:ext uri="{FF2B5EF4-FFF2-40B4-BE49-F238E27FC236}">
                <a16:creationId xmlns:a16="http://schemas.microsoft.com/office/drawing/2014/main" id="{52501954-F56B-6766-BC75-AC8CB4ECC6ED}"/>
              </a:ext>
            </a:extLst>
          </p:cNvPr>
          <p:cNvSpPr>
            <a:spLocks noGrp="1"/>
          </p:cNvSpPr>
          <p:nvPr>
            <p:ph idx="1"/>
          </p:nvPr>
        </p:nvSpPr>
        <p:spPr/>
        <p:txBody>
          <a:bodyPr/>
          <a:lstStyle/>
          <a:p>
            <a:r>
              <a:rPr lang="en-US" dirty="0"/>
              <a:t>What effect did Peter’s preaching have on the people? </a:t>
            </a:r>
          </a:p>
          <a:p>
            <a:r>
              <a:rPr lang="en-US" dirty="0"/>
              <a:t>What actions did Peter tell them to take? </a:t>
            </a:r>
          </a:p>
        </p:txBody>
      </p:sp>
      <p:pic>
        <p:nvPicPr>
          <p:cNvPr id="5" name="Picture 4" descr="Shape&#10;&#10;Description automatically generated">
            <a:extLst>
              <a:ext uri="{FF2B5EF4-FFF2-40B4-BE49-F238E27FC236}">
                <a16:creationId xmlns:a16="http://schemas.microsoft.com/office/drawing/2014/main" id="{378D09F0-18EE-B5EE-DE10-D6E9E381D53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26110" y="3669496"/>
            <a:ext cx="4140925" cy="264240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873929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5129C-C28E-7203-4661-EE5081F173D8}"/>
              </a:ext>
            </a:extLst>
          </p:cNvPr>
          <p:cNvSpPr>
            <a:spLocks noGrp="1"/>
          </p:cNvSpPr>
          <p:nvPr>
            <p:ph type="title"/>
          </p:nvPr>
        </p:nvSpPr>
        <p:spPr/>
        <p:txBody>
          <a:bodyPr/>
          <a:lstStyle/>
          <a:p>
            <a:r>
              <a:rPr lang="en-US" dirty="0"/>
              <a:t>Respond to Christ</a:t>
            </a:r>
          </a:p>
        </p:txBody>
      </p:sp>
      <p:sp>
        <p:nvSpPr>
          <p:cNvPr id="3" name="Content Placeholder 2">
            <a:extLst>
              <a:ext uri="{FF2B5EF4-FFF2-40B4-BE49-F238E27FC236}">
                <a16:creationId xmlns:a16="http://schemas.microsoft.com/office/drawing/2014/main" id="{6F7C6D6C-E2E3-4614-BB59-887361FD2E61}"/>
              </a:ext>
            </a:extLst>
          </p:cNvPr>
          <p:cNvSpPr>
            <a:spLocks noGrp="1"/>
          </p:cNvSpPr>
          <p:nvPr>
            <p:ph idx="1"/>
          </p:nvPr>
        </p:nvSpPr>
        <p:spPr/>
        <p:txBody>
          <a:bodyPr/>
          <a:lstStyle/>
          <a:p>
            <a:r>
              <a:rPr lang="en-US" dirty="0"/>
              <a:t>What does it mean to repent?</a:t>
            </a:r>
          </a:p>
          <a:p>
            <a:r>
              <a:rPr lang="en-US" dirty="0"/>
              <a:t>Describe the differences between condemnation and conviction.</a:t>
            </a:r>
          </a:p>
        </p:txBody>
      </p:sp>
      <p:graphicFrame>
        <p:nvGraphicFramePr>
          <p:cNvPr id="4" name="Table 4">
            <a:extLst>
              <a:ext uri="{FF2B5EF4-FFF2-40B4-BE49-F238E27FC236}">
                <a16:creationId xmlns:a16="http://schemas.microsoft.com/office/drawing/2014/main" id="{F5C14774-A485-D7FF-14A6-C6FFC9B88F60}"/>
              </a:ext>
            </a:extLst>
          </p:cNvPr>
          <p:cNvGraphicFramePr>
            <a:graphicFrameLocks noGrp="1"/>
          </p:cNvGraphicFramePr>
          <p:nvPr>
            <p:extLst>
              <p:ext uri="{D42A27DB-BD31-4B8C-83A1-F6EECF244321}">
                <p14:modId xmlns:p14="http://schemas.microsoft.com/office/powerpoint/2010/main" val="815535199"/>
              </p:ext>
            </p:extLst>
          </p:nvPr>
        </p:nvGraphicFramePr>
        <p:xfrm>
          <a:off x="1071300" y="3775382"/>
          <a:ext cx="10282500" cy="2133600"/>
        </p:xfrm>
        <a:graphic>
          <a:graphicData uri="http://schemas.openxmlformats.org/drawingml/2006/table">
            <a:tbl>
              <a:tblPr firstRow="1" bandRow="1">
                <a:tableStyleId>{5C22544A-7EE6-4342-B048-85BDC9FD1C3A}</a:tableStyleId>
              </a:tblPr>
              <a:tblGrid>
                <a:gridCol w="5141250">
                  <a:extLst>
                    <a:ext uri="{9D8B030D-6E8A-4147-A177-3AD203B41FA5}">
                      <a16:colId xmlns:a16="http://schemas.microsoft.com/office/drawing/2014/main" val="4233131149"/>
                    </a:ext>
                  </a:extLst>
                </a:gridCol>
                <a:gridCol w="5141250">
                  <a:extLst>
                    <a:ext uri="{9D8B030D-6E8A-4147-A177-3AD203B41FA5}">
                      <a16:colId xmlns:a16="http://schemas.microsoft.com/office/drawing/2014/main" val="2532222260"/>
                    </a:ext>
                  </a:extLst>
                </a:gridCol>
              </a:tblGrid>
              <a:tr h="370840">
                <a:tc>
                  <a:txBody>
                    <a:bodyPr/>
                    <a:lstStyle/>
                    <a:p>
                      <a:pPr algn="ctr"/>
                      <a:r>
                        <a:rPr lang="en-US" sz="3200" dirty="0"/>
                        <a:t>Condemnation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a:t>Conviction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00467633"/>
                  </a:ext>
                </a:extLst>
              </a:tr>
              <a:tr h="370840">
                <a:tc>
                  <a:txBody>
                    <a:bodyPr/>
                    <a:lstStyle/>
                    <a:p>
                      <a:endParaRPr lang="en-US" sz="3200" dirty="0"/>
                    </a:p>
                    <a:p>
                      <a:endParaRPr lang="en-US" sz="3200" dirty="0"/>
                    </a:p>
                    <a:p>
                      <a:endParaRPr 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55460693"/>
                  </a:ext>
                </a:extLst>
              </a:tr>
            </a:tbl>
          </a:graphicData>
        </a:graphic>
      </p:graphicFrame>
    </p:spTree>
    <p:extLst>
      <p:ext uri="{BB962C8B-B14F-4D97-AF65-F5344CB8AC3E}">
        <p14:creationId xmlns:p14="http://schemas.microsoft.com/office/powerpoint/2010/main" val="156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4CEC9-0861-2DF0-506B-3C264A878E81}"/>
              </a:ext>
            </a:extLst>
          </p:cNvPr>
          <p:cNvSpPr>
            <a:spLocks noGrp="1"/>
          </p:cNvSpPr>
          <p:nvPr>
            <p:ph type="title"/>
          </p:nvPr>
        </p:nvSpPr>
        <p:spPr/>
        <p:txBody>
          <a:bodyPr/>
          <a:lstStyle/>
          <a:p>
            <a:r>
              <a:rPr lang="en-US" dirty="0"/>
              <a:t>Respond to Christ</a:t>
            </a:r>
          </a:p>
        </p:txBody>
      </p:sp>
      <p:sp>
        <p:nvSpPr>
          <p:cNvPr id="3" name="Content Placeholder 2">
            <a:extLst>
              <a:ext uri="{FF2B5EF4-FFF2-40B4-BE49-F238E27FC236}">
                <a16:creationId xmlns:a16="http://schemas.microsoft.com/office/drawing/2014/main" id="{BE18B646-8485-187C-C0A0-DAAB6CE17C1B}"/>
              </a:ext>
            </a:extLst>
          </p:cNvPr>
          <p:cNvSpPr>
            <a:spLocks noGrp="1"/>
          </p:cNvSpPr>
          <p:nvPr>
            <p:ph idx="1"/>
          </p:nvPr>
        </p:nvSpPr>
        <p:spPr/>
        <p:txBody>
          <a:bodyPr/>
          <a:lstStyle/>
          <a:p>
            <a:r>
              <a:rPr lang="en-US" dirty="0"/>
              <a:t>As we share the gospel, how can we work toward the goal of conviction rather than condemnation?</a:t>
            </a:r>
          </a:p>
        </p:txBody>
      </p:sp>
      <p:pic>
        <p:nvPicPr>
          <p:cNvPr id="3074" name="Picture 2" descr="Conversation on the Job clipart">
            <a:extLst>
              <a:ext uri="{FF2B5EF4-FFF2-40B4-BE49-F238E27FC236}">
                <a16:creationId xmlns:a16="http://schemas.microsoft.com/office/drawing/2014/main" id="{DF4A3EFE-F805-A8AE-641C-685B72F46B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5433" y="3233969"/>
            <a:ext cx="4045352" cy="294299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33242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7C506-5920-196B-FC9E-B56DA906810E}"/>
              </a:ext>
            </a:extLst>
          </p:cNvPr>
          <p:cNvSpPr>
            <a:spLocks noGrp="1"/>
          </p:cNvSpPr>
          <p:nvPr>
            <p:ph type="title"/>
          </p:nvPr>
        </p:nvSpPr>
        <p:spPr/>
        <p:txBody>
          <a:bodyPr/>
          <a:lstStyle/>
          <a:p>
            <a:pPr algn="l"/>
            <a:r>
              <a:rPr lang="en-US" dirty="0"/>
              <a:t>Listen for the response to Peter’s call.</a:t>
            </a:r>
          </a:p>
        </p:txBody>
      </p:sp>
      <p:sp>
        <p:nvSpPr>
          <p:cNvPr id="3" name="Content Placeholder 2">
            <a:extLst>
              <a:ext uri="{FF2B5EF4-FFF2-40B4-BE49-F238E27FC236}">
                <a16:creationId xmlns:a16="http://schemas.microsoft.com/office/drawing/2014/main" id="{52539D1A-47A6-502C-370D-868AFC63C02D}"/>
              </a:ext>
            </a:extLst>
          </p:cNvPr>
          <p:cNvSpPr>
            <a:spLocks noGrp="1"/>
          </p:cNvSpPr>
          <p:nvPr>
            <p:ph idx="1"/>
          </p:nvPr>
        </p:nvSpPr>
        <p:spPr>
          <a:xfrm>
            <a:off x="1435260" y="2010819"/>
            <a:ext cx="9131461" cy="4351338"/>
          </a:xfrm>
        </p:spPr>
        <p:txBody>
          <a:bodyPr/>
          <a:lstStyle/>
          <a:p>
            <a:pPr marL="0" indent="0" algn="ctr">
              <a:buNone/>
            </a:pPr>
            <a:r>
              <a:rPr lang="en-US" dirty="0"/>
              <a:t>Acts 2:39-41 (NIV)  The promise is for you and your children and for all who are far off--for all whom the Lord our God will call." 40  With many other words he warned them; and he pleaded with them,</a:t>
            </a:r>
          </a:p>
        </p:txBody>
      </p:sp>
    </p:spTree>
    <p:extLst>
      <p:ext uri="{BB962C8B-B14F-4D97-AF65-F5344CB8AC3E}">
        <p14:creationId xmlns:p14="http://schemas.microsoft.com/office/powerpoint/2010/main" val="2532199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7C506-5920-196B-FC9E-B56DA906810E}"/>
              </a:ext>
            </a:extLst>
          </p:cNvPr>
          <p:cNvSpPr>
            <a:spLocks noGrp="1"/>
          </p:cNvSpPr>
          <p:nvPr>
            <p:ph type="title"/>
          </p:nvPr>
        </p:nvSpPr>
        <p:spPr/>
        <p:txBody>
          <a:bodyPr/>
          <a:lstStyle/>
          <a:p>
            <a:pPr algn="l"/>
            <a:r>
              <a:rPr lang="en-US" dirty="0"/>
              <a:t>Listen for the response to Peter’s call.</a:t>
            </a:r>
          </a:p>
        </p:txBody>
      </p:sp>
      <p:sp>
        <p:nvSpPr>
          <p:cNvPr id="3" name="Content Placeholder 2">
            <a:extLst>
              <a:ext uri="{FF2B5EF4-FFF2-40B4-BE49-F238E27FC236}">
                <a16:creationId xmlns:a16="http://schemas.microsoft.com/office/drawing/2014/main" id="{52539D1A-47A6-502C-370D-868AFC63C02D}"/>
              </a:ext>
            </a:extLst>
          </p:cNvPr>
          <p:cNvSpPr>
            <a:spLocks noGrp="1"/>
          </p:cNvSpPr>
          <p:nvPr>
            <p:ph idx="1"/>
          </p:nvPr>
        </p:nvSpPr>
        <p:spPr>
          <a:xfrm>
            <a:off x="1932972" y="1871923"/>
            <a:ext cx="7881394" cy="4351338"/>
          </a:xfrm>
        </p:spPr>
        <p:txBody>
          <a:bodyPr/>
          <a:lstStyle/>
          <a:p>
            <a:pPr marL="0" indent="0" algn="ctr">
              <a:buNone/>
            </a:pPr>
            <a:r>
              <a:rPr lang="en-US" dirty="0"/>
              <a:t>"Save yourselves from this corrupt generation." 41  Those who accepted his message were baptized, and about three thousand were added to their number that day.</a:t>
            </a:r>
          </a:p>
        </p:txBody>
      </p:sp>
      <p:pic>
        <p:nvPicPr>
          <p:cNvPr id="4" name="Picture 3">
            <a:extLst>
              <a:ext uri="{FF2B5EF4-FFF2-40B4-BE49-F238E27FC236}">
                <a16:creationId xmlns:a16="http://schemas.microsoft.com/office/drawing/2014/main" id="{C0DC80EC-1962-ED22-21AF-BFE2FD58135F}"/>
              </a:ext>
            </a:extLst>
          </p:cNvPr>
          <p:cNvPicPr>
            <a:picLocks noChangeAspect="1"/>
          </p:cNvPicPr>
          <p:nvPr/>
        </p:nvPicPr>
        <p:blipFill>
          <a:blip r:embed="rId2">
            <a:duotone>
              <a:schemeClr val="accent1">
                <a:shade val="45000"/>
                <a:satMod val="135000"/>
              </a:schemeClr>
              <a:prstClr val="white"/>
            </a:duotone>
          </a:blip>
          <a:stretch>
            <a:fillRect/>
          </a:stretch>
        </p:blipFill>
        <p:spPr>
          <a:xfrm>
            <a:off x="4907002" y="5052306"/>
            <a:ext cx="1933333" cy="295238"/>
          </a:xfrm>
          <a:prstGeom prst="roundRect">
            <a:avLst>
              <a:gd name="adj" fmla="val 5000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7476865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C6687-A14C-6687-52E7-9B61403A19DE}"/>
              </a:ext>
            </a:extLst>
          </p:cNvPr>
          <p:cNvSpPr>
            <a:spLocks noGrp="1"/>
          </p:cNvSpPr>
          <p:nvPr>
            <p:ph type="title"/>
          </p:nvPr>
        </p:nvSpPr>
        <p:spPr/>
        <p:txBody>
          <a:bodyPr/>
          <a:lstStyle/>
          <a:p>
            <a:r>
              <a:rPr lang="en-US" dirty="0"/>
              <a:t>Conviction Leads to Obedience</a:t>
            </a:r>
          </a:p>
        </p:txBody>
      </p:sp>
      <p:sp>
        <p:nvSpPr>
          <p:cNvPr id="3" name="Content Placeholder 2">
            <a:extLst>
              <a:ext uri="{FF2B5EF4-FFF2-40B4-BE49-F238E27FC236}">
                <a16:creationId xmlns:a16="http://schemas.microsoft.com/office/drawing/2014/main" id="{18E57C34-60B8-27D8-20CE-3B4AD705D5B8}"/>
              </a:ext>
            </a:extLst>
          </p:cNvPr>
          <p:cNvSpPr>
            <a:spLocks noGrp="1"/>
          </p:cNvSpPr>
          <p:nvPr>
            <p:ph idx="1"/>
          </p:nvPr>
        </p:nvSpPr>
        <p:spPr/>
        <p:txBody>
          <a:bodyPr/>
          <a:lstStyle/>
          <a:p>
            <a:r>
              <a:rPr lang="en-US" dirty="0"/>
              <a:t>Unto whom is the promise of forgiveness given?</a:t>
            </a:r>
          </a:p>
          <a:p>
            <a:r>
              <a:rPr lang="en-US" dirty="0">
                <a:solidFill>
                  <a:srgbClr val="C00000"/>
                </a:solidFill>
              </a:rPr>
              <a:t>Note </a:t>
            </a:r>
            <a:r>
              <a:rPr lang="en-US" i="1" dirty="0">
                <a:solidFill>
                  <a:srgbClr val="C00000"/>
                </a:solidFill>
              </a:rPr>
              <a:t>Peter’s</a:t>
            </a:r>
            <a:r>
              <a:rPr lang="en-US" dirty="0">
                <a:solidFill>
                  <a:srgbClr val="C00000"/>
                </a:solidFill>
              </a:rPr>
              <a:t> role in this situation …</a:t>
            </a:r>
          </a:p>
          <a:p>
            <a:pPr lvl="1"/>
            <a:r>
              <a:rPr lang="en-US" dirty="0">
                <a:solidFill>
                  <a:srgbClr val="C00000"/>
                </a:solidFill>
              </a:rPr>
              <a:t>Willing to stand up and communicate the Truth of the Gospel message</a:t>
            </a:r>
          </a:p>
          <a:p>
            <a:pPr lvl="1"/>
            <a:r>
              <a:rPr lang="en-US" dirty="0">
                <a:solidFill>
                  <a:srgbClr val="C00000"/>
                </a:solidFill>
              </a:rPr>
              <a:t>Answer people’s questions</a:t>
            </a:r>
          </a:p>
          <a:p>
            <a:pPr lvl="1"/>
            <a:r>
              <a:rPr lang="en-US" dirty="0">
                <a:solidFill>
                  <a:srgbClr val="C00000"/>
                </a:solidFill>
              </a:rPr>
              <a:t>Direct them how to respond to the salvation message</a:t>
            </a:r>
          </a:p>
          <a:p>
            <a:endParaRPr lang="en-US" dirty="0"/>
          </a:p>
        </p:txBody>
      </p:sp>
    </p:spTree>
    <p:extLst>
      <p:ext uri="{BB962C8B-B14F-4D97-AF65-F5344CB8AC3E}">
        <p14:creationId xmlns:p14="http://schemas.microsoft.com/office/powerpoint/2010/main" val="2873615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EC169-84AD-6310-AD60-3BDD2ABA3E0C}"/>
              </a:ext>
            </a:extLst>
          </p:cNvPr>
          <p:cNvSpPr>
            <a:spLocks noGrp="1"/>
          </p:cNvSpPr>
          <p:nvPr>
            <p:ph type="title"/>
          </p:nvPr>
        </p:nvSpPr>
        <p:spPr/>
        <p:txBody>
          <a:bodyPr/>
          <a:lstStyle/>
          <a:p>
            <a:r>
              <a:rPr lang="en-US" dirty="0"/>
              <a:t>Conviction Leads to Obedience</a:t>
            </a:r>
          </a:p>
        </p:txBody>
      </p:sp>
      <p:sp>
        <p:nvSpPr>
          <p:cNvPr id="3" name="Content Placeholder 2">
            <a:extLst>
              <a:ext uri="{FF2B5EF4-FFF2-40B4-BE49-F238E27FC236}">
                <a16:creationId xmlns:a16="http://schemas.microsoft.com/office/drawing/2014/main" id="{AEDC4358-E656-3A34-DC27-3BF8042B4258}"/>
              </a:ext>
            </a:extLst>
          </p:cNvPr>
          <p:cNvSpPr>
            <a:spLocks noGrp="1"/>
          </p:cNvSpPr>
          <p:nvPr>
            <p:ph idx="1"/>
          </p:nvPr>
        </p:nvSpPr>
        <p:spPr>
          <a:xfrm>
            <a:off x="838200" y="1825625"/>
            <a:ext cx="10643886" cy="4351338"/>
          </a:xfrm>
        </p:spPr>
        <p:txBody>
          <a:bodyPr>
            <a:normAutofit fontScale="92500"/>
          </a:bodyPr>
          <a:lstStyle/>
          <a:p>
            <a:r>
              <a:rPr lang="en-US" dirty="0">
                <a:solidFill>
                  <a:srgbClr val="C00000"/>
                </a:solidFill>
              </a:rPr>
              <a:t>Now note the  different roles the </a:t>
            </a:r>
            <a:r>
              <a:rPr lang="en-US" i="1" dirty="0">
                <a:solidFill>
                  <a:srgbClr val="C00000"/>
                </a:solidFill>
              </a:rPr>
              <a:t>Holy Spirit </a:t>
            </a:r>
            <a:r>
              <a:rPr lang="en-US" dirty="0">
                <a:solidFill>
                  <a:srgbClr val="C00000"/>
                </a:solidFill>
              </a:rPr>
              <a:t>played in this situation ..</a:t>
            </a:r>
          </a:p>
          <a:p>
            <a:pPr lvl="1"/>
            <a:r>
              <a:rPr lang="en-US" dirty="0">
                <a:solidFill>
                  <a:srgbClr val="C00000"/>
                </a:solidFill>
              </a:rPr>
              <a:t>The Holy Spirit directed Peter in what to say, how to say it</a:t>
            </a:r>
          </a:p>
          <a:p>
            <a:pPr lvl="1"/>
            <a:r>
              <a:rPr lang="en-US" dirty="0">
                <a:solidFill>
                  <a:srgbClr val="C00000"/>
                </a:solidFill>
              </a:rPr>
              <a:t>The Holy Spirit was convicting them, </a:t>
            </a:r>
            <a:r>
              <a:rPr lang="en-US" b="1" dirty="0">
                <a:solidFill>
                  <a:srgbClr val="C00000"/>
                </a:solidFill>
              </a:rPr>
              <a:t>convincing</a:t>
            </a:r>
            <a:r>
              <a:rPr lang="en-US" dirty="0">
                <a:solidFill>
                  <a:srgbClr val="C00000"/>
                </a:solidFill>
              </a:rPr>
              <a:t> them</a:t>
            </a:r>
          </a:p>
          <a:p>
            <a:pPr lvl="1"/>
            <a:r>
              <a:rPr lang="en-US" dirty="0">
                <a:solidFill>
                  <a:srgbClr val="C00000"/>
                </a:solidFill>
              </a:rPr>
              <a:t>John 16:8 </a:t>
            </a:r>
            <a:r>
              <a:rPr lang="en-US" i="1" dirty="0">
                <a:solidFill>
                  <a:srgbClr val="C00000"/>
                </a:solidFill>
              </a:rPr>
              <a:t>When he comes, he will convict the world of guilt in regard to sin and righteousness and judgment: </a:t>
            </a:r>
          </a:p>
          <a:p>
            <a:pPr lvl="1"/>
            <a:r>
              <a:rPr lang="en-US" dirty="0">
                <a:solidFill>
                  <a:srgbClr val="C00000"/>
                </a:solidFill>
              </a:rPr>
              <a:t>That’s how they were “cut to the heart”</a:t>
            </a:r>
          </a:p>
          <a:p>
            <a:pPr lvl="1"/>
            <a:r>
              <a:rPr lang="en-US" dirty="0">
                <a:solidFill>
                  <a:srgbClr val="C00000"/>
                </a:solidFill>
              </a:rPr>
              <a:t>Then He came into their lives as God’s gift</a:t>
            </a:r>
          </a:p>
          <a:p>
            <a:endParaRPr lang="en-US" dirty="0"/>
          </a:p>
        </p:txBody>
      </p:sp>
      <p:pic>
        <p:nvPicPr>
          <p:cNvPr id="5" name="Picture 4" descr="Shape, circle&#10;&#10;Description automatically generated">
            <a:extLst>
              <a:ext uri="{FF2B5EF4-FFF2-40B4-BE49-F238E27FC236}">
                <a16:creationId xmlns:a16="http://schemas.microsoft.com/office/drawing/2014/main" id="{A6396147-E01E-EAD8-9739-2F95431F25C7}"/>
              </a:ext>
            </a:extLst>
          </p:cNvPr>
          <p:cNvPicPr>
            <a:picLocks noChangeAspect="1"/>
          </p:cNvPicPr>
          <p:nvPr/>
        </p:nvPicPr>
        <p:blipFill rotWithShape="1">
          <a:blip r:embed="rId2">
            <a:extLst>
              <a:ext uri="{28A0092B-C50C-407E-A947-70E740481C1C}">
                <a14:useLocalDpi xmlns:a14="http://schemas.microsoft.com/office/drawing/2010/main" val="0"/>
              </a:ext>
            </a:extLst>
          </a:blip>
          <a:srcRect l="57217" t="6504" r="5264" b="31165"/>
          <a:stretch/>
        </p:blipFill>
        <p:spPr bwMode="auto">
          <a:xfrm>
            <a:off x="4368182" y="1574157"/>
            <a:ext cx="3259534" cy="3303674"/>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953981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2647F-1E01-AE7E-4184-CFC6AE882FD0}"/>
              </a:ext>
            </a:extLst>
          </p:cNvPr>
          <p:cNvSpPr>
            <a:spLocks noGrp="1"/>
          </p:cNvSpPr>
          <p:nvPr>
            <p:ph type="title"/>
          </p:nvPr>
        </p:nvSpPr>
        <p:spPr/>
        <p:txBody>
          <a:bodyPr/>
          <a:lstStyle/>
          <a:p>
            <a:r>
              <a:rPr lang="en-US" dirty="0"/>
              <a:t>Conviction Leads to Obedience</a:t>
            </a:r>
          </a:p>
        </p:txBody>
      </p:sp>
      <p:sp>
        <p:nvSpPr>
          <p:cNvPr id="3" name="Content Placeholder 2">
            <a:extLst>
              <a:ext uri="{FF2B5EF4-FFF2-40B4-BE49-F238E27FC236}">
                <a16:creationId xmlns:a16="http://schemas.microsoft.com/office/drawing/2014/main" id="{8AA9E363-33C8-3F99-46E3-78269CDC4FC9}"/>
              </a:ext>
            </a:extLst>
          </p:cNvPr>
          <p:cNvSpPr>
            <a:spLocks noGrp="1"/>
          </p:cNvSpPr>
          <p:nvPr>
            <p:ph idx="1"/>
          </p:nvPr>
        </p:nvSpPr>
        <p:spPr/>
        <p:txBody>
          <a:bodyPr/>
          <a:lstStyle/>
          <a:p>
            <a:r>
              <a:rPr lang="en-US" dirty="0"/>
              <a:t>When you share the Gospel message with someone, how does this take pressure off you?</a:t>
            </a:r>
          </a:p>
          <a:p>
            <a:r>
              <a:rPr lang="en-US" dirty="0"/>
              <a:t>Even though the responsibility to do the convincing belongs to God’s Holy Spirit, what responsibility is still ours?</a:t>
            </a:r>
          </a:p>
        </p:txBody>
      </p:sp>
    </p:spTree>
    <p:extLst>
      <p:ext uri="{BB962C8B-B14F-4D97-AF65-F5344CB8AC3E}">
        <p14:creationId xmlns:p14="http://schemas.microsoft.com/office/powerpoint/2010/main" val="2679090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EBF317F-4E0B-9250-5A43-642461FD1F50}"/>
              </a:ext>
            </a:extLst>
          </p:cNvPr>
          <p:cNvSpPr>
            <a:spLocks noGrp="1"/>
          </p:cNvSpPr>
          <p:nvPr>
            <p:ph type="title"/>
          </p:nvPr>
        </p:nvSpPr>
        <p:spPr/>
        <p:txBody>
          <a:bodyPr/>
          <a:lstStyle/>
          <a:p>
            <a:r>
              <a:rPr lang="en-US" dirty="0"/>
              <a:t>Video Introduction</a:t>
            </a:r>
          </a:p>
        </p:txBody>
      </p:sp>
      <p:grpSp>
        <p:nvGrpSpPr>
          <p:cNvPr id="9" name="Group 8">
            <a:extLst>
              <a:ext uri="{FF2B5EF4-FFF2-40B4-BE49-F238E27FC236}">
                <a16:creationId xmlns:a16="http://schemas.microsoft.com/office/drawing/2014/main" id="{B80C05C1-DFE3-2562-305F-7A3EC020F0A6}"/>
              </a:ext>
            </a:extLst>
          </p:cNvPr>
          <p:cNvGrpSpPr/>
          <p:nvPr/>
        </p:nvGrpSpPr>
        <p:grpSpPr>
          <a:xfrm>
            <a:off x="2849598" y="1594022"/>
            <a:ext cx="6492803" cy="4258348"/>
            <a:chOff x="2849598" y="1594022"/>
            <a:chExt cx="6492803" cy="4258348"/>
          </a:xfrm>
        </p:grpSpPr>
        <p:pic>
          <p:nvPicPr>
            <p:cNvPr id="6" name="Picture 5">
              <a:extLst>
                <a:ext uri="{FF2B5EF4-FFF2-40B4-BE49-F238E27FC236}">
                  <a16:creationId xmlns:a16="http://schemas.microsoft.com/office/drawing/2014/main" id="{7D7761A1-CBCC-014D-753F-57A27180C899}"/>
                </a:ext>
              </a:extLst>
            </p:cNvPr>
            <p:cNvPicPr>
              <a:picLocks noChangeAspect="1"/>
            </p:cNvPicPr>
            <p:nvPr/>
          </p:nvPicPr>
          <p:blipFill>
            <a:blip r:embed="rId2"/>
            <a:stretch>
              <a:fillRect/>
            </a:stretch>
          </p:blipFill>
          <p:spPr>
            <a:xfrm>
              <a:off x="3238857" y="1900428"/>
              <a:ext cx="5714286" cy="3057143"/>
            </a:xfrm>
            <a:prstGeom prst="rect">
              <a:avLst/>
            </a:prstGeom>
            <a:ln>
              <a:noFill/>
            </a:ln>
            <a:effectLst>
              <a:outerShdw blurRad="190500" algn="tl" rotWithShape="0">
                <a:srgbClr val="000000">
                  <a:alpha val="70000"/>
                </a:srgbClr>
              </a:outerShdw>
            </a:effectLst>
          </p:spPr>
        </p:pic>
        <p:pic>
          <p:nvPicPr>
            <p:cNvPr id="8" name="Picture 7" descr="Shape&#10;&#10;Description automatically generated with medium confidence">
              <a:hlinkClick r:id="rId3"/>
              <a:extLst>
                <a:ext uri="{FF2B5EF4-FFF2-40B4-BE49-F238E27FC236}">
                  <a16:creationId xmlns:a16="http://schemas.microsoft.com/office/drawing/2014/main" id="{594F7354-BB0E-A562-D93C-5FBBBFA303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9598" y="1594022"/>
              <a:ext cx="6492803" cy="4258348"/>
            </a:xfrm>
            <a:prstGeom prst="rect">
              <a:avLst/>
            </a:prstGeom>
            <a:ln>
              <a:noFill/>
            </a:ln>
            <a:effectLst>
              <a:outerShdw blurRad="190500" algn="tl" rotWithShape="0">
                <a:srgbClr val="000000">
                  <a:alpha val="70000"/>
                </a:srgbClr>
              </a:outerShdw>
            </a:effectLst>
          </p:spPr>
        </p:pic>
      </p:grpSp>
      <p:sp>
        <p:nvSpPr>
          <p:cNvPr id="10" name="TextBox 9">
            <a:extLst>
              <a:ext uri="{FF2B5EF4-FFF2-40B4-BE49-F238E27FC236}">
                <a16:creationId xmlns:a16="http://schemas.microsoft.com/office/drawing/2014/main" id="{305EE8FB-B763-8FCF-FD4A-A28B819CEEAF}"/>
              </a:ext>
            </a:extLst>
          </p:cNvPr>
          <p:cNvSpPr txBox="1"/>
          <p:nvPr/>
        </p:nvSpPr>
        <p:spPr>
          <a:xfrm>
            <a:off x="4374292" y="5852370"/>
            <a:ext cx="3361038" cy="523220"/>
          </a:xfrm>
          <a:prstGeom prst="rect">
            <a:avLst/>
          </a:prstGeom>
          <a:noFill/>
        </p:spPr>
        <p:txBody>
          <a:bodyPr wrap="square" rtlCol="0">
            <a:spAutoFit/>
          </a:bodyPr>
          <a:lstStyle/>
          <a:p>
            <a:pPr algn="ctr"/>
            <a:r>
              <a:rPr lang="en-US" sz="2800" dirty="0">
                <a:hlinkClick r:id="rId3"/>
              </a:rPr>
              <a:t>View Video</a:t>
            </a:r>
            <a:endParaRPr lang="en-US" sz="2800" dirty="0"/>
          </a:p>
        </p:txBody>
      </p:sp>
    </p:spTree>
    <p:extLst>
      <p:ext uri="{BB962C8B-B14F-4D97-AF65-F5344CB8AC3E}">
        <p14:creationId xmlns:p14="http://schemas.microsoft.com/office/powerpoint/2010/main" val="40864308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ABD55-260D-28E5-9F80-7203192BAA70}"/>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8ABECCA2-C813-70AD-9738-46232AC26FA4}"/>
              </a:ext>
            </a:extLst>
          </p:cNvPr>
          <p:cNvSpPr>
            <a:spLocks noGrp="1"/>
          </p:cNvSpPr>
          <p:nvPr>
            <p:ph idx="1"/>
          </p:nvPr>
        </p:nvSpPr>
        <p:spPr/>
        <p:txBody>
          <a:bodyPr/>
          <a:lstStyle/>
          <a:p>
            <a:r>
              <a:rPr lang="en-US" dirty="0"/>
              <a:t>Receive Christ. </a:t>
            </a:r>
          </a:p>
          <a:p>
            <a:pPr lvl="1"/>
            <a:r>
              <a:rPr lang="en-US" dirty="0"/>
              <a:t>If you have never repented of your sin and placed your faith in Christ, do so now. </a:t>
            </a:r>
          </a:p>
          <a:p>
            <a:pPr lvl="1"/>
            <a:r>
              <a:rPr lang="en-US" dirty="0"/>
              <a:t>Make an appointment with a pastor or Christian friend and settle this crucial matter. </a:t>
            </a:r>
          </a:p>
          <a:p>
            <a:pPr lvl="1"/>
            <a:r>
              <a:rPr lang="en-US" dirty="0"/>
              <a:t>Check out the inside front cover of your Personal Study Guide</a:t>
            </a:r>
          </a:p>
          <a:p>
            <a:endParaRPr lang="en-US" dirty="0"/>
          </a:p>
        </p:txBody>
      </p:sp>
    </p:spTree>
    <p:extLst>
      <p:ext uri="{BB962C8B-B14F-4D97-AF65-F5344CB8AC3E}">
        <p14:creationId xmlns:p14="http://schemas.microsoft.com/office/powerpoint/2010/main" val="41745904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54BBF-C3AF-914A-EE77-76F007DAFC1B}"/>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49C00A11-3EA9-665F-49E4-673339F34FA6}"/>
              </a:ext>
            </a:extLst>
          </p:cNvPr>
          <p:cNvSpPr>
            <a:spLocks noGrp="1"/>
          </p:cNvSpPr>
          <p:nvPr>
            <p:ph idx="1"/>
          </p:nvPr>
        </p:nvSpPr>
        <p:spPr/>
        <p:txBody>
          <a:bodyPr>
            <a:normAutofit fontScale="92500"/>
          </a:bodyPr>
          <a:lstStyle/>
          <a:p>
            <a:r>
              <a:rPr lang="en-US" dirty="0"/>
              <a:t>Confess sin. </a:t>
            </a:r>
          </a:p>
          <a:p>
            <a:pPr lvl="1"/>
            <a:r>
              <a:rPr lang="en-US" dirty="0"/>
              <a:t>The convicting work of the Holy Spirit is not limited to your need for salvation. </a:t>
            </a:r>
          </a:p>
          <a:p>
            <a:pPr lvl="1"/>
            <a:r>
              <a:rPr lang="en-US" dirty="0"/>
              <a:t>After salvation, we still sin. </a:t>
            </a:r>
          </a:p>
          <a:p>
            <a:pPr lvl="1"/>
            <a:r>
              <a:rPr lang="en-US" dirty="0"/>
              <a:t>What has the Holy Spirit been convicting you of? </a:t>
            </a:r>
          </a:p>
          <a:p>
            <a:pPr lvl="1"/>
            <a:r>
              <a:rPr lang="en-US" dirty="0"/>
              <a:t>Consider what sins the Holy Spirit is pinpointing in your life that He wants to cleanse and forgive. </a:t>
            </a:r>
          </a:p>
          <a:p>
            <a:pPr lvl="1"/>
            <a:r>
              <a:rPr lang="en-US" dirty="0"/>
              <a:t>Respond to everything God points out to you. Don’t be satisfied until you have been set free from every sin.</a:t>
            </a:r>
          </a:p>
          <a:p>
            <a:endParaRPr lang="en-US" dirty="0"/>
          </a:p>
        </p:txBody>
      </p:sp>
    </p:spTree>
    <p:extLst>
      <p:ext uri="{BB962C8B-B14F-4D97-AF65-F5344CB8AC3E}">
        <p14:creationId xmlns:p14="http://schemas.microsoft.com/office/powerpoint/2010/main" val="38554290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54BBF-C3AF-914A-EE77-76F007DAFC1B}"/>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49C00A11-3EA9-665F-49E4-673339F34FA6}"/>
              </a:ext>
            </a:extLst>
          </p:cNvPr>
          <p:cNvSpPr>
            <a:spLocks noGrp="1"/>
          </p:cNvSpPr>
          <p:nvPr>
            <p:ph idx="1"/>
          </p:nvPr>
        </p:nvSpPr>
        <p:spPr/>
        <p:txBody>
          <a:bodyPr/>
          <a:lstStyle/>
          <a:p>
            <a:r>
              <a:rPr lang="en-US" dirty="0"/>
              <a:t>Share Christ. </a:t>
            </a:r>
          </a:p>
          <a:p>
            <a:pPr lvl="1"/>
            <a:r>
              <a:rPr lang="en-US" dirty="0"/>
              <a:t>Even as the Holy Spirit worked through Peter, He wants to work through you. </a:t>
            </a:r>
          </a:p>
          <a:p>
            <a:pPr lvl="1"/>
            <a:r>
              <a:rPr lang="en-US" dirty="0"/>
              <a:t>Pray for opportunities to be used by Him to speak His truth into the lives of others. </a:t>
            </a:r>
          </a:p>
          <a:p>
            <a:pPr lvl="1"/>
            <a:r>
              <a:rPr lang="en-US" dirty="0"/>
              <a:t>When that opportunity arises, trust God to work through you to reveal His salvation. </a:t>
            </a:r>
          </a:p>
          <a:p>
            <a:endParaRPr lang="en-US" dirty="0"/>
          </a:p>
        </p:txBody>
      </p:sp>
    </p:spTree>
    <p:extLst>
      <p:ext uri="{BB962C8B-B14F-4D97-AF65-F5344CB8AC3E}">
        <p14:creationId xmlns:p14="http://schemas.microsoft.com/office/powerpoint/2010/main" val="21253770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03DE25-D3CB-5415-F403-C1DE84B2E39F}"/>
              </a:ext>
            </a:extLst>
          </p:cNvPr>
          <p:cNvSpPr>
            <a:spLocks noGrp="1"/>
          </p:cNvSpPr>
          <p:nvPr>
            <p:ph type="title"/>
          </p:nvPr>
        </p:nvSpPr>
        <p:spPr/>
        <p:txBody>
          <a:bodyPr/>
          <a:lstStyle/>
          <a:p>
            <a:r>
              <a:rPr lang="en-US" dirty="0"/>
              <a:t>Family Activities</a:t>
            </a:r>
          </a:p>
        </p:txBody>
      </p:sp>
      <p:pic>
        <p:nvPicPr>
          <p:cNvPr id="6" name="Picture 5" descr="Chart, box and whisker chart&#10;&#10;Description automatically generated">
            <a:extLst>
              <a:ext uri="{FF2B5EF4-FFF2-40B4-BE49-F238E27FC236}">
                <a16:creationId xmlns:a16="http://schemas.microsoft.com/office/drawing/2014/main" id="{1AFA3B1E-38CB-42BE-1148-D86E92EAB6FB}"/>
              </a:ext>
            </a:extLst>
          </p:cNvPr>
          <p:cNvPicPr>
            <a:picLocks noChangeAspect="1"/>
          </p:cNvPicPr>
          <p:nvPr/>
        </p:nvPicPr>
        <p:blipFill>
          <a:blip r:embed="rId2">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303924" y="1493134"/>
            <a:ext cx="4196875" cy="4278440"/>
          </a:xfrm>
          <a:prstGeom prst="rect">
            <a:avLst/>
          </a:prstGeom>
          <a:ln>
            <a:noFill/>
          </a:ln>
          <a:effectLst>
            <a:outerShdw blurRad="292100" dist="139700" dir="2700000" algn="tl" rotWithShape="0">
              <a:srgbClr val="333333">
                <a:alpha val="65000"/>
              </a:srgbClr>
            </a:outerShdw>
          </a:effectLst>
          <a:scene3d>
            <a:camera prst="perspectiveContrastingRightFacing"/>
            <a:lightRig rig="threePt" dir="t"/>
          </a:scene3d>
        </p:spPr>
      </p:pic>
      <p:pic>
        <p:nvPicPr>
          <p:cNvPr id="4098" name="Picture 2" descr="Twins boy and girl clipart">
            <a:extLst>
              <a:ext uri="{FF2B5EF4-FFF2-40B4-BE49-F238E27FC236}">
                <a16:creationId xmlns:a16="http://schemas.microsoft.com/office/drawing/2014/main" id="{AE5A6CCC-BEA1-A12D-3D86-16DB0B206A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7475" y="3591046"/>
            <a:ext cx="4152132" cy="27040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Speech Bubble: Rectangle with Corners Rounded 6">
            <a:extLst>
              <a:ext uri="{FF2B5EF4-FFF2-40B4-BE49-F238E27FC236}">
                <a16:creationId xmlns:a16="http://schemas.microsoft.com/office/drawing/2014/main" id="{A779C346-D879-2AB2-C0AC-8E227588FF21}"/>
              </a:ext>
            </a:extLst>
          </p:cNvPr>
          <p:cNvSpPr/>
          <p:nvPr/>
        </p:nvSpPr>
        <p:spPr>
          <a:xfrm>
            <a:off x="3483980" y="4000793"/>
            <a:ext cx="2241630" cy="942291"/>
          </a:xfrm>
          <a:prstGeom prst="wedgeRoundRectCallout">
            <a:avLst>
              <a:gd name="adj1" fmla="val 74267"/>
              <a:gd name="adj2" fmla="val -24254"/>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What is “OTOLTFOOS” ?</a:t>
            </a:r>
          </a:p>
        </p:txBody>
      </p:sp>
      <p:sp>
        <p:nvSpPr>
          <p:cNvPr id="8" name="Speech Bubble: Rectangle with Corners Rounded 7">
            <a:extLst>
              <a:ext uri="{FF2B5EF4-FFF2-40B4-BE49-F238E27FC236}">
                <a16:creationId xmlns:a16="http://schemas.microsoft.com/office/drawing/2014/main" id="{40C2B50F-6741-C884-B8E8-9203EB03DEAF}"/>
              </a:ext>
            </a:extLst>
          </p:cNvPr>
          <p:cNvSpPr/>
          <p:nvPr/>
        </p:nvSpPr>
        <p:spPr>
          <a:xfrm>
            <a:off x="5069711" y="1493134"/>
            <a:ext cx="6271725" cy="1773820"/>
          </a:xfrm>
          <a:prstGeom prst="wedgeRoundRectCallout">
            <a:avLst>
              <a:gd name="adj1" fmla="val 23861"/>
              <a:gd name="adj2" fmla="val 66415"/>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All the words are scrambled!  The actual words are found in your Bible Study passage.  If you can sort them out, you can use the numbers to figure out the message.  If you get stuck, go to </a:t>
            </a:r>
            <a:r>
              <a:rPr lang="en-US" sz="1800" u="sng" dirty="0">
                <a:solidFill>
                  <a:srgbClr val="0563C1"/>
                </a:solidFill>
                <a:effectLst/>
                <a:latin typeface="Comic Sans MS" panose="030F0702030302020204" pitchFamily="66" charset="0"/>
                <a:ea typeface="Calibri" panose="020F0502020204030204" pitchFamily="34" charset="0"/>
                <a:cs typeface="Times New Roman" panose="02020603050405020304" pitchFamily="18" charset="0"/>
                <a:hlinkClick r:id="rId4"/>
              </a:rPr>
              <a:t>https://tinyurl.com/4h5kv2wm</a:t>
            </a:r>
            <a:r>
              <a:rPr lang="en-US" u="sng" dirty="0">
                <a:solidFill>
                  <a:srgbClr val="0563C1"/>
                </a:solidFill>
                <a:latin typeface="Comic Sans MS" panose="030F0702030302020204" pitchFamily="66" charset="0"/>
                <a:ea typeface="Calibri" panose="020F0502020204030204" pitchFamily="34" charset="0"/>
                <a:cs typeface="Times New Roman" panose="02020603050405020304" pitchFamily="18" charset="0"/>
              </a:rPr>
              <a:t> </a:t>
            </a:r>
            <a:r>
              <a:rPr lang="en-US" dirty="0">
                <a:solidFill>
                  <a:schemeClr val="tx1"/>
                </a:solidFill>
                <a:latin typeface="Comic Sans MS" panose="030F0702030302020204" pitchFamily="66" charset="0"/>
                <a:ea typeface="Calibri" panose="020F0502020204030204" pitchFamily="34" charset="0"/>
                <a:cs typeface="Times New Roman" panose="02020603050405020304" pitchFamily="18" charset="0"/>
              </a:rPr>
              <a:t>And there’s other cool stuff there too.  I want to do the color page!</a:t>
            </a:r>
            <a:r>
              <a:rPr lang="en-US" dirty="0">
                <a:latin typeface="Comic Sans MS" panose="030F0702030302020204" pitchFamily="66" charset="0"/>
              </a:rPr>
              <a:t> </a:t>
            </a:r>
          </a:p>
        </p:txBody>
      </p:sp>
    </p:spTree>
    <p:extLst>
      <p:ext uri="{BB962C8B-B14F-4D97-AF65-F5344CB8AC3E}">
        <p14:creationId xmlns:p14="http://schemas.microsoft.com/office/powerpoint/2010/main" val="36195149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Does It Bring Conviction?</a:t>
            </a:r>
          </a:p>
        </p:txBody>
      </p:sp>
      <p:sp>
        <p:nvSpPr>
          <p:cNvPr id="3" name="Subtitle 2"/>
          <p:cNvSpPr>
            <a:spLocks noGrp="1"/>
          </p:cNvSpPr>
          <p:nvPr>
            <p:ph type="subTitle" idx="1"/>
          </p:nvPr>
        </p:nvSpPr>
        <p:spPr>
          <a:xfrm>
            <a:off x="1524000" y="3904734"/>
            <a:ext cx="9144000" cy="1353065"/>
          </a:xfrm>
        </p:spPr>
        <p:txBody>
          <a:bodyPr/>
          <a:lstStyle/>
          <a:p>
            <a:r>
              <a:rPr lang="en-US" dirty="0"/>
              <a:t>January 29</a:t>
            </a:r>
          </a:p>
        </p:txBody>
      </p:sp>
    </p:spTree>
    <p:extLst>
      <p:ext uri="{BB962C8B-B14F-4D97-AF65-F5344CB8AC3E}">
        <p14:creationId xmlns:p14="http://schemas.microsoft.com/office/powerpoint/2010/main" val="23968247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2AD5039-E79E-6A22-EE22-9FAD92D1C569}"/>
              </a:ext>
            </a:extLst>
          </p:cNvPr>
          <p:cNvSpPr>
            <a:spLocks noGrp="1"/>
          </p:cNvSpPr>
          <p:nvPr>
            <p:ph type="title"/>
          </p:nvPr>
        </p:nvSpPr>
        <p:spPr/>
        <p:txBody>
          <a:bodyPr/>
          <a:lstStyle/>
          <a:p>
            <a:r>
              <a:rPr lang="en-US" dirty="0"/>
              <a:t>Be honest, now …</a:t>
            </a:r>
          </a:p>
        </p:txBody>
      </p:sp>
      <p:sp>
        <p:nvSpPr>
          <p:cNvPr id="5" name="Content Placeholder 4">
            <a:extLst>
              <a:ext uri="{FF2B5EF4-FFF2-40B4-BE49-F238E27FC236}">
                <a16:creationId xmlns:a16="http://schemas.microsoft.com/office/drawing/2014/main" id="{45F5FBCC-74ED-B86B-AD48-1885C416D0C4}"/>
              </a:ext>
            </a:extLst>
          </p:cNvPr>
          <p:cNvSpPr>
            <a:spLocks noGrp="1"/>
          </p:cNvSpPr>
          <p:nvPr>
            <p:ph idx="1"/>
          </p:nvPr>
        </p:nvSpPr>
        <p:spPr/>
        <p:txBody>
          <a:bodyPr/>
          <a:lstStyle/>
          <a:p>
            <a:r>
              <a:rPr lang="en-US" dirty="0"/>
              <a:t>When has it been difficult for you to admit you’ve made a mistake?</a:t>
            </a:r>
          </a:p>
          <a:p>
            <a:endParaRPr lang="en-US" dirty="0"/>
          </a:p>
          <a:p>
            <a:r>
              <a:rPr lang="en-US" dirty="0">
                <a:solidFill>
                  <a:srgbClr val="C00000"/>
                </a:solidFill>
              </a:rPr>
              <a:t>God speaks to us through different means to bring us to confession and repentance.</a:t>
            </a:r>
          </a:p>
          <a:p>
            <a:pPr lvl="1"/>
            <a:r>
              <a:rPr lang="en-US" dirty="0">
                <a:solidFill>
                  <a:srgbClr val="C00000"/>
                </a:solidFill>
              </a:rPr>
              <a:t>The voice of God seeks to convict (convince) us of His Truth</a:t>
            </a:r>
          </a:p>
          <a:p>
            <a:endParaRPr lang="en-US" dirty="0"/>
          </a:p>
        </p:txBody>
      </p:sp>
      <p:grpSp>
        <p:nvGrpSpPr>
          <p:cNvPr id="6" name="Group 5">
            <a:extLst>
              <a:ext uri="{FF2B5EF4-FFF2-40B4-BE49-F238E27FC236}">
                <a16:creationId xmlns:a16="http://schemas.microsoft.com/office/drawing/2014/main" id="{121E944E-BD7C-4DE7-EEF5-4FFF7AAF0881}"/>
              </a:ext>
            </a:extLst>
          </p:cNvPr>
          <p:cNvGrpSpPr/>
          <p:nvPr/>
        </p:nvGrpSpPr>
        <p:grpSpPr>
          <a:xfrm>
            <a:off x="1581665" y="2707963"/>
            <a:ext cx="9226474" cy="3050285"/>
            <a:chOff x="1581665" y="2707963"/>
            <a:chExt cx="9226474" cy="3050285"/>
          </a:xfrm>
        </p:grpSpPr>
        <p:pic>
          <p:nvPicPr>
            <p:cNvPr id="1026" name="Picture 2">
              <a:extLst>
                <a:ext uri="{FF2B5EF4-FFF2-40B4-BE49-F238E27FC236}">
                  <a16:creationId xmlns:a16="http://schemas.microsoft.com/office/drawing/2014/main" id="{BD8E4B5C-0BF5-1E3A-1045-A2D72FC364D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1665" y="3429000"/>
              <a:ext cx="2783802" cy="182687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Broken Old Television clipart">
              <a:extLst>
                <a:ext uri="{FF2B5EF4-FFF2-40B4-BE49-F238E27FC236}">
                  <a16:creationId xmlns:a16="http://schemas.microsoft.com/office/drawing/2014/main" id="{39991FCA-78C2-1666-1497-A04E3E89CE2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32853" y="3467294"/>
              <a:ext cx="2675286" cy="19696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0" name="Picture 6" descr="Kid with an F clipart">
              <a:extLst>
                <a:ext uri="{FF2B5EF4-FFF2-40B4-BE49-F238E27FC236}">
                  <a16:creationId xmlns:a16="http://schemas.microsoft.com/office/drawing/2014/main" id="{C4DB987E-4F3A-AFC4-0667-6B9955C5097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08932" y="2707963"/>
              <a:ext cx="2017283" cy="305028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445697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par>
                                <p:cTn id="9" presetID="1" presetClass="exit" presetSubtype="0" fill="hold" nodeType="with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86C22-2F05-356C-F4CC-0CF655F71F06}"/>
              </a:ext>
            </a:extLst>
          </p:cNvPr>
          <p:cNvSpPr>
            <a:spLocks noGrp="1"/>
          </p:cNvSpPr>
          <p:nvPr>
            <p:ph type="title"/>
          </p:nvPr>
        </p:nvSpPr>
        <p:spPr/>
        <p:txBody>
          <a:bodyPr/>
          <a:lstStyle/>
          <a:p>
            <a:pPr algn="l"/>
            <a:r>
              <a:rPr lang="en-US" dirty="0"/>
              <a:t>Listen for praise for Jesus.</a:t>
            </a:r>
          </a:p>
        </p:txBody>
      </p:sp>
      <p:sp>
        <p:nvSpPr>
          <p:cNvPr id="3" name="Content Placeholder 2">
            <a:extLst>
              <a:ext uri="{FF2B5EF4-FFF2-40B4-BE49-F238E27FC236}">
                <a16:creationId xmlns:a16="http://schemas.microsoft.com/office/drawing/2014/main" id="{9B46A419-C2A7-7959-D6E9-B9A22F189693}"/>
              </a:ext>
            </a:extLst>
          </p:cNvPr>
          <p:cNvSpPr>
            <a:spLocks noGrp="1"/>
          </p:cNvSpPr>
          <p:nvPr>
            <p:ph idx="1"/>
          </p:nvPr>
        </p:nvSpPr>
        <p:spPr>
          <a:xfrm>
            <a:off x="1666755" y="1848774"/>
            <a:ext cx="9154610" cy="4351338"/>
          </a:xfrm>
        </p:spPr>
        <p:txBody>
          <a:bodyPr/>
          <a:lstStyle/>
          <a:p>
            <a:pPr marL="0" indent="0" algn="ctr">
              <a:buNone/>
            </a:pPr>
            <a:r>
              <a:rPr lang="en-US" dirty="0"/>
              <a:t>Acts 2:32-36 (NIV)  God has raised this Jesus to life, and we are all witnesses of the fact. 33  Exalted to the right hand of God, he has received from the Father the promised Holy Spirit and has poured out what you now see and hear. 34  For David did not ascend to heaven, </a:t>
            </a:r>
          </a:p>
        </p:txBody>
      </p:sp>
    </p:spTree>
    <p:extLst>
      <p:ext uri="{BB962C8B-B14F-4D97-AF65-F5344CB8AC3E}">
        <p14:creationId xmlns:p14="http://schemas.microsoft.com/office/powerpoint/2010/main" val="760580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86C22-2F05-356C-F4CC-0CF655F71F06}"/>
              </a:ext>
            </a:extLst>
          </p:cNvPr>
          <p:cNvSpPr>
            <a:spLocks noGrp="1"/>
          </p:cNvSpPr>
          <p:nvPr>
            <p:ph type="title"/>
          </p:nvPr>
        </p:nvSpPr>
        <p:spPr/>
        <p:txBody>
          <a:bodyPr/>
          <a:lstStyle/>
          <a:p>
            <a:pPr algn="l"/>
            <a:r>
              <a:rPr lang="en-US" dirty="0"/>
              <a:t>Listen for praise for Jesus.</a:t>
            </a:r>
          </a:p>
        </p:txBody>
      </p:sp>
      <p:sp>
        <p:nvSpPr>
          <p:cNvPr id="3" name="Content Placeholder 2">
            <a:extLst>
              <a:ext uri="{FF2B5EF4-FFF2-40B4-BE49-F238E27FC236}">
                <a16:creationId xmlns:a16="http://schemas.microsoft.com/office/drawing/2014/main" id="{9B46A419-C2A7-7959-D6E9-B9A22F189693}"/>
              </a:ext>
            </a:extLst>
          </p:cNvPr>
          <p:cNvSpPr>
            <a:spLocks noGrp="1"/>
          </p:cNvSpPr>
          <p:nvPr>
            <p:ph idx="1"/>
          </p:nvPr>
        </p:nvSpPr>
        <p:spPr>
          <a:xfrm>
            <a:off x="1666755" y="1848774"/>
            <a:ext cx="9154610" cy="4351338"/>
          </a:xfrm>
        </p:spPr>
        <p:txBody>
          <a:bodyPr/>
          <a:lstStyle/>
          <a:p>
            <a:pPr marL="0" indent="0" algn="ctr">
              <a:buNone/>
            </a:pPr>
            <a:r>
              <a:rPr lang="en-US" dirty="0"/>
              <a:t>and yet he said, "'The Lord said to my Lord: "Sit at my right hand 35  until I make your enemies a footstool for your feet."' 36  "Therefore let all Israel be assured of this: God has made this Jesus, whom you crucified, both Lord and Christ."</a:t>
            </a:r>
          </a:p>
        </p:txBody>
      </p:sp>
      <p:pic>
        <p:nvPicPr>
          <p:cNvPr id="5" name="Picture 4">
            <a:extLst>
              <a:ext uri="{FF2B5EF4-FFF2-40B4-BE49-F238E27FC236}">
                <a16:creationId xmlns:a16="http://schemas.microsoft.com/office/drawing/2014/main" id="{58858091-0786-6049-E247-5A52C3A5CC39}"/>
              </a:ext>
            </a:extLst>
          </p:cNvPr>
          <p:cNvPicPr>
            <a:picLocks noChangeAspect="1"/>
          </p:cNvPicPr>
          <p:nvPr/>
        </p:nvPicPr>
        <p:blipFill>
          <a:blip r:embed="rId2">
            <a:duotone>
              <a:schemeClr val="accent1">
                <a:shade val="45000"/>
                <a:satMod val="135000"/>
              </a:schemeClr>
              <a:prstClr val="white"/>
            </a:duotone>
          </a:blip>
          <a:stretch>
            <a:fillRect/>
          </a:stretch>
        </p:blipFill>
        <p:spPr>
          <a:xfrm>
            <a:off x="5277393" y="5364823"/>
            <a:ext cx="1933333" cy="295238"/>
          </a:xfrm>
          <a:prstGeom prst="roundRect">
            <a:avLst>
              <a:gd name="adj" fmla="val 5000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1006375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CBEB4-E9A5-E212-8683-03218CBEFF83}"/>
              </a:ext>
            </a:extLst>
          </p:cNvPr>
          <p:cNvSpPr>
            <a:spLocks noGrp="1"/>
          </p:cNvSpPr>
          <p:nvPr>
            <p:ph type="title"/>
          </p:nvPr>
        </p:nvSpPr>
        <p:spPr/>
        <p:txBody>
          <a:bodyPr/>
          <a:lstStyle/>
          <a:p>
            <a:r>
              <a:rPr lang="en-US" dirty="0"/>
              <a:t>Crucified and Resurrected</a:t>
            </a:r>
          </a:p>
        </p:txBody>
      </p:sp>
      <p:sp>
        <p:nvSpPr>
          <p:cNvPr id="3" name="Content Placeholder 2">
            <a:extLst>
              <a:ext uri="{FF2B5EF4-FFF2-40B4-BE49-F238E27FC236}">
                <a16:creationId xmlns:a16="http://schemas.microsoft.com/office/drawing/2014/main" id="{6B79D68A-16BE-93F0-CA32-BB58F07DEBCC}"/>
              </a:ext>
            </a:extLst>
          </p:cNvPr>
          <p:cNvSpPr>
            <a:spLocks noGrp="1"/>
          </p:cNvSpPr>
          <p:nvPr>
            <p:ph idx="1"/>
          </p:nvPr>
        </p:nvSpPr>
        <p:spPr>
          <a:xfrm>
            <a:off x="838200" y="1690688"/>
            <a:ext cx="10515600" cy="4486275"/>
          </a:xfrm>
        </p:spPr>
        <p:txBody>
          <a:bodyPr/>
          <a:lstStyle/>
          <a:p>
            <a:r>
              <a:rPr lang="en-US" dirty="0">
                <a:solidFill>
                  <a:srgbClr val="C00000"/>
                </a:solidFill>
              </a:rPr>
              <a:t>Peter gave an eyewitness testimony.</a:t>
            </a:r>
          </a:p>
          <a:p>
            <a:pPr lvl="1"/>
            <a:r>
              <a:rPr lang="en-US" dirty="0">
                <a:solidFill>
                  <a:srgbClr val="C00000"/>
                </a:solidFill>
              </a:rPr>
              <a:t>God resurrected Jesus from the dead.</a:t>
            </a:r>
          </a:p>
          <a:p>
            <a:pPr lvl="1"/>
            <a:r>
              <a:rPr lang="en-US" dirty="0">
                <a:solidFill>
                  <a:srgbClr val="C00000"/>
                </a:solidFill>
              </a:rPr>
              <a:t>Many people saw this personally.</a:t>
            </a:r>
          </a:p>
          <a:p>
            <a:r>
              <a:rPr lang="en-US" dirty="0"/>
              <a:t>Why is it important that many people in the early church were personal witnesses to Jesus’ resurrection?</a:t>
            </a:r>
          </a:p>
          <a:p>
            <a:r>
              <a:rPr lang="en-US" dirty="0"/>
              <a:t>What words and phrases express the imagery of the exaltation of Jesus? </a:t>
            </a:r>
          </a:p>
        </p:txBody>
      </p:sp>
    </p:spTree>
    <p:extLst>
      <p:ext uri="{BB962C8B-B14F-4D97-AF65-F5344CB8AC3E}">
        <p14:creationId xmlns:p14="http://schemas.microsoft.com/office/powerpoint/2010/main" val="1602213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BBFD9-83D0-DCF5-3B2F-E34E80B002B5}"/>
              </a:ext>
            </a:extLst>
          </p:cNvPr>
          <p:cNvSpPr>
            <a:spLocks noGrp="1"/>
          </p:cNvSpPr>
          <p:nvPr>
            <p:ph type="title"/>
          </p:nvPr>
        </p:nvSpPr>
        <p:spPr/>
        <p:txBody>
          <a:bodyPr/>
          <a:lstStyle/>
          <a:p>
            <a:r>
              <a:rPr lang="en-US" dirty="0"/>
              <a:t>Crucified and Resurrected</a:t>
            </a:r>
          </a:p>
        </p:txBody>
      </p:sp>
      <p:sp>
        <p:nvSpPr>
          <p:cNvPr id="3" name="Content Placeholder 2">
            <a:extLst>
              <a:ext uri="{FF2B5EF4-FFF2-40B4-BE49-F238E27FC236}">
                <a16:creationId xmlns:a16="http://schemas.microsoft.com/office/drawing/2014/main" id="{C1D0A26F-A196-5CA2-0F89-52718760E94F}"/>
              </a:ext>
            </a:extLst>
          </p:cNvPr>
          <p:cNvSpPr>
            <a:spLocks noGrp="1"/>
          </p:cNvSpPr>
          <p:nvPr>
            <p:ph idx="1"/>
          </p:nvPr>
        </p:nvSpPr>
        <p:spPr/>
        <p:txBody>
          <a:bodyPr>
            <a:normAutofit lnSpcReduction="10000"/>
          </a:bodyPr>
          <a:lstStyle/>
          <a:p>
            <a:r>
              <a:rPr lang="en-US" dirty="0">
                <a:solidFill>
                  <a:srgbClr val="C00000"/>
                </a:solidFill>
              </a:rPr>
              <a:t>Peter offers scriptural support for his claim that Jesus had been ascended and exalted as Lord and Christ.  "</a:t>
            </a:r>
            <a:r>
              <a:rPr lang="en-US" i="1" dirty="0">
                <a:solidFill>
                  <a:srgbClr val="C00000"/>
                </a:solidFill>
              </a:rPr>
              <a:t>The Lord said to my Lord: ‘Sit at my right hand </a:t>
            </a:r>
            <a:r>
              <a:rPr lang="en-US" dirty="0">
                <a:solidFill>
                  <a:srgbClr val="C00000"/>
                </a:solidFill>
              </a:rPr>
              <a:t>…’”  Note the meaning of this psalm.</a:t>
            </a:r>
          </a:p>
          <a:p>
            <a:pPr lvl="1"/>
            <a:r>
              <a:rPr lang="en-US" dirty="0">
                <a:solidFill>
                  <a:srgbClr val="C00000"/>
                </a:solidFill>
              </a:rPr>
              <a:t>God the Father says to God the Son, “Sit at my right hand”</a:t>
            </a:r>
          </a:p>
          <a:p>
            <a:pPr lvl="1"/>
            <a:r>
              <a:rPr lang="en-US" dirty="0">
                <a:solidFill>
                  <a:srgbClr val="C00000"/>
                </a:solidFill>
              </a:rPr>
              <a:t>Jesus was a descendant of David</a:t>
            </a:r>
          </a:p>
          <a:p>
            <a:pPr lvl="1"/>
            <a:r>
              <a:rPr lang="en-US" dirty="0">
                <a:solidFill>
                  <a:srgbClr val="C00000"/>
                </a:solidFill>
              </a:rPr>
              <a:t>So, David is expressing his worship of  “</a:t>
            </a:r>
            <a:r>
              <a:rPr lang="en-US" i="1" dirty="0">
                <a:solidFill>
                  <a:srgbClr val="C00000"/>
                </a:solidFill>
              </a:rPr>
              <a:t>my Lord</a:t>
            </a:r>
            <a:r>
              <a:rPr lang="en-US" dirty="0">
                <a:solidFill>
                  <a:srgbClr val="C00000"/>
                </a:solidFill>
              </a:rPr>
              <a:t>”, the Messiah</a:t>
            </a:r>
          </a:p>
          <a:p>
            <a:endParaRPr lang="en-US" dirty="0">
              <a:solidFill>
                <a:srgbClr val="C00000"/>
              </a:solidFill>
            </a:endParaRPr>
          </a:p>
        </p:txBody>
      </p:sp>
    </p:spTree>
    <p:extLst>
      <p:ext uri="{BB962C8B-B14F-4D97-AF65-F5344CB8AC3E}">
        <p14:creationId xmlns:p14="http://schemas.microsoft.com/office/powerpoint/2010/main" val="14817821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6CB4C-CF6D-DCF5-C80C-6AAE36DFC662}"/>
              </a:ext>
            </a:extLst>
          </p:cNvPr>
          <p:cNvSpPr>
            <a:spLocks noGrp="1"/>
          </p:cNvSpPr>
          <p:nvPr>
            <p:ph type="title"/>
          </p:nvPr>
        </p:nvSpPr>
        <p:spPr/>
        <p:txBody>
          <a:bodyPr/>
          <a:lstStyle/>
          <a:p>
            <a:r>
              <a:rPr lang="en-US" dirty="0"/>
              <a:t>Crucified and Resurrected</a:t>
            </a:r>
          </a:p>
        </p:txBody>
      </p:sp>
      <p:sp>
        <p:nvSpPr>
          <p:cNvPr id="3" name="Content Placeholder 2">
            <a:extLst>
              <a:ext uri="{FF2B5EF4-FFF2-40B4-BE49-F238E27FC236}">
                <a16:creationId xmlns:a16="http://schemas.microsoft.com/office/drawing/2014/main" id="{ADBBD9A5-69DE-813A-4089-DD55929C4EB7}"/>
              </a:ext>
            </a:extLst>
          </p:cNvPr>
          <p:cNvSpPr>
            <a:spLocks noGrp="1"/>
          </p:cNvSpPr>
          <p:nvPr>
            <p:ph idx="1"/>
          </p:nvPr>
        </p:nvSpPr>
        <p:spPr/>
        <p:txBody>
          <a:bodyPr/>
          <a:lstStyle/>
          <a:p>
            <a:r>
              <a:rPr lang="en-US" dirty="0"/>
              <a:t>What are the personal implications of recognizing Jesus as Lord?</a:t>
            </a:r>
          </a:p>
          <a:p>
            <a:r>
              <a:rPr lang="en-US" dirty="0"/>
              <a:t>What can cause people to struggle with the certainty that Jesus is Lord?</a:t>
            </a:r>
          </a:p>
          <a:p>
            <a:r>
              <a:rPr lang="en-US" dirty="0"/>
              <a:t>What do we learn from this passage about the Holy Spirit?</a:t>
            </a:r>
          </a:p>
        </p:txBody>
      </p:sp>
    </p:spTree>
    <p:extLst>
      <p:ext uri="{BB962C8B-B14F-4D97-AF65-F5344CB8AC3E}">
        <p14:creationId xmlns:p14="http://schemas.microsoft.com/office/powerpoint/2010/main" val="3861875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B7B7D-F069-01A6-9DF1-586B0421E034}"/>
              </a:ext>
            </a:extLst>
          </p:cNvPr>
          <p:cNvSpPr>
            <a:spLocks noGrp="1"/>
          </p:cNvSpPr>
          <p:nvPr>
            <p:ph type="title"/>
          </p:nvPr>
        </p:nvSpPr>
        <p:spPr/>
        <p:txBody>
          <a:bodyPr/>
          <a:lstStyle/>
          <a:p>
            <a:r>
              <a:rPr lang="en-US" dirty="0"/>
              <a:t>Crucified and Resurrected</a:t>
            </a:r>
          </a:p>
        </p:txBody>
      </p:sp>
      <p:sp>
        <p:nvSpPr>
          <p:cNvPr id="3" name="Content Placeholder 2">
            <a:extLst>
              <a:ext uri="{FF2B5EF4-FFF2-40B4-BE49-F238E27FC236}">
                <a16:creationId xmlns:a16="http://schemas.microsoft.com/office/drawing/2014/main" id="{A6905AB4-01EA-13A2-F976-23345B2C068A}"/>
              </a:ext>
            </a:extLst>
          </p:cNvPr>
          <p:cNvSpPr>
            <a:spLocks noGrp="1"/>
          </p:cNvSpPr>
          <p:nvPr>
            <p:ph idx="1"/>
          </p:nvPr>
        </p:nvSpPr>
        <p:spPr/>
        <p:txBody>
          <a:bodyPr/>
          <a:lstStyle/>
          <a:p>
            <a:r>
              <a:rPr lang="en-US" dirty="0">
                <a:solidFill>
                  <a:srgbClr val="C00000"/>
                </a:solidFill>
              </a:rPr>
              <a:t>It was the Holy Spirit who accomplished the miracles they had recently seen and heard (from the first verses of chapter 2).</a:t>
            </a:r>
          </a:p>
          <a:p>
            <a:pPr lvl="1"/>
            <a:r>
              <a:rPr lang="en-US" dirty="0">
                <a:solidFill>
                  <a:srgbClr val="C00000"/>
                </a:solidFill>
              </a:rPr>
              <a:t>Sound of a mighty wind</a:t>
            </a:r>
          </a:p>
          <a:p>
            <a:pPr lvl="1"/>
            <a:r>
              <a:rPr lang="en-US" dirty="0">
                <a:solidFill>
                  <a:srgbClr val="C00000"/>
                </a:solidFill>
              </a:rPr>
              <a:t>Tongues of fire above their heads</a:t>
            </a:r>
          </a:p>
          <a:p>
            <a:pPr lvl="1"/>
            <a:r>
              <a:rPr lang="en-US" dirty="0">
                <a:solidFill>
                  <a:srgbClr val="C00000"/>
                </a:solidFill>
              </a:rPr>
              <a:t>People speaking in different languages (not their own)</a:t>
            </a:r>
          </a:p>
          <a:p>
            <a:endParaRPr lang="en-US" dirty="0"/>
          </a:p>
        </p:txBody>
      </p:sp>
    </p:spTree>
    <p:extLst>
      <p:ext uri="{BB962C8B-B14F-4D97-AF65-F5344CB8AC3E}">
        <p14:creationId xmlns:p14="http://schemas.microsoft.com/office/powerpoint/2010/main" val="20592101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140</TotalTime>
  <Words>1087</Words>
  <Application>Microsoft Office PowerPoint</Application>
  <PresentationFormat>Widescreen</PresentationFormat>
  <Paragraphs>90</Paragraphs>
  <Slides>24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Comic Sans MS</vt:lpstr>
      <vt:lpstr>Office Theme</vt:lpstr>
      <vt:lpstr>Does It Bring Conviction?</vt:lpstr>
      <vt:lpstr>Video Introduction</vt:lpstr>
      <vt:lpstr>Be honest, now …</vt:lpstr>
      <vt:lpstr>Listen for praise for Jesus.</vt:lpstr>
      <vt:lpstr>Listen for praise for Jesus.</vt:lpstr>
      <vt:lpstr>Crucified and Resurrected</vt:lpstr>
      <vt:lpstr>Crucified and Resurrected</vt:lpstr>
      <vt:lpstr>Crucified and Resurrected</vt:lpstr>
      <vt:lpstr>Crucified and Resurrected</vt:lpstr>
      <vt:lpstr>Crucified and Resurrected</vt:lpstr>
      <vt:lpstr>Listen for the response of Peter’s audience.</vt:lpstr>
      <vt:lpstr>Respond to Christ</vt:lpstr>
      <vt:lpstr>Respond to Christ</vt:lpstr>
      <vt:lpstr>Respond to Christ</vt:lpstr>
      <vt:lpstr>Listen for the response to Peter’s call.</vt:lpstr>
      <vt:lpstr>Listen for the response to Peter’s call.</vt:lpstr>
      <vt:lpstr>Conviction Leads to Obedience</vt:lpstr>
      <vt:lpstr>Conviction Leads to Obedience</vt:lpstr>
      <vt:lpstr>Conviction Leads to Obedience</vt:lpstr>
      <vt:lpstr>Application</vt:lpstr>
      <vt:lpstr>Application</vt:lpstr>
      <vt:lpstr>Application</vt:lpstr>
      <vt:lpstr>Family Activities</vt:lpstr>
      <vt:lpstr>Does It Bring Conviction?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Does It Bring Conviction?</dc:title>
  <dc:creator>Steve Armstrong</dc:creator>
  <cp:lastModifiedBy>Steve Armstrong</cp:lastModifiedBy>
  <cp:revision>4</cp:revision>
  <dcterms:created xsi:type="dcterms:W3CDTF">2023-01-13T15:58:39Z</dcterms:created>
  <dcterms:modified xsi:type="dcterms:W3CDTF">2023-01-13T18:19:18Z</dcterms:modified>
</cp:coreProperties>
</file>