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CDF"/>
    <a:srgbClr val="FFE9A3"/>
    <a:srgbClr val="FFC8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4" d="100"/>
          <a:sy n="84" d="100"/>
        </p:scale>
        <p:origin x="2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0">
                <a:schemeClr val="accent4">
                  <a:lumMod val="5000"/>
                  <a:lumOff val="95000"/>
                  <a:alpha val="87000"/>
                </a:schemeClr>
              </a:gs>
              <a:gs pos="28000">
                <a:srgbClr val="FFE9A3">
                  <a:alpha val="52000"/>
                </a:srgbClr>
              </a:gs>
              <a:gs pos="52000">
                <a:srgbClr val="FFC819">
                  <a:alpha val="86000"/>
                </a:srgbClr>
              </a:gs>
              <a:gs pos="100000">
                <a:schemeClr val="accent4">
                  <a:lumMod val="30000"/>
                  <a:lumOff val="70000"/>
                  <a:alpha val="69000"/>
                </a:schemeClr>
              </a:gs>
            </a:gsLst>
            <a:path path="circle">
              <a:fillToRect l="50000" t="50000" r="50000" b="50000"/>
            </a:path>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t0uj3uxz"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s://tinyurl.com/yw6he5t5"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257801"/>
            <a:ext cx="7772400" cy="936625"/>
          </a:xfrm>
        </p:spPr>
        <p:txBody>
          <a:bodyPr>
            <a:normAutofit/>
          </a:bodyPr>
          <a:lstStyle/>
          <a:p>
            <a:pPr algn="r"/>
            <a:r>
              <a:rPr lang="en-US" sz="2800" dirty="0">
                <a:solidFill>
                  <a:schemeClr val="bg1">
                    <a:lumMod val="95000"/>
                  </a:schemeClr>
                </a:solidFill>
              </a:rPr>
              <a:t>Embedded PowerPoint Video</a:t>
            </a:r>
          </a:p>
        </p:txBody>
      </p:sp>
      <p:sp>
        <p:nvSpPr>
          <p:cNvPr id="3" name="Subtitle 2"/>
          <p:cNvSpPr>
            <a:spLocks noGrp="1"/>
          </p:cNvSpPr>
          <p:nvPr>
            <p:ph type="subTitle" idx="1"/>
          </p:nvPr>
        </p:nvSpPr>
        <p:spPr>
          <a:xfrm>
            <a:off x="3644682" y="5867400"/>
            <a:ext cx="6400800" cy="914400"/>
          </a:xfrm>
        </p:spPr>
        <p:txBody>
          <a:bodyPr>
            <a:normAutofit/>
          </a:bodyPr>
          <a:lstStyle/>
          <a:p>
            <a:pPr algn="r"/>
            <a:r>
              <a:rPr lang="en-US" sz="1800" dirty="0"/>
              <a:t>By PresenterMedia.com</a:t>
            </a:r>
          </a:p>
        </p:txBody>
      </p:sp>
      <p:pic>
        <p:nvPicPr>
          <p:cNvPr id="4" name="holding_up_light_PP.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33337"/>
            <a:ext cx="12192000" cy="6815137"/>
          </a:xfrm>
          <a:prstGeom prst="rect">
            <a:avLst/>
          </a:prstGeom>
        </p:spPr>
      </p:pic>
      <p:sp>
        <p:nvSpPr>
          <p:cNvPr id="5" name="TextBox 4">
            <a:extLst>
              <a:ext uri="{FF2B5EF4-FFF2-40B4-BE49-F238E27FC236}">
                <a16:creationId xmlns:a16="http://schemas.microsoft.com/office/drawing/2014/main" id="{7D917ED6-F209-5BEF-3119-650F26871045}"/>
              </a:ext>
            </a:extLst>
          </p:cNvPr>
          <p:cNvSpPr txBox="1"/>
          <p:nvPr/>
        </p:nvSpPr>
        <p:spPr>
          <a:xfrm>
            <a:off x="5410200" y="381000"/>
            <a:ext cx="6172200" cy="3785652"/>
          </a:xfrm>
          <a:prstGeom prst="rect">
            <a:avLst/>
          </a:prstGeom>
          <a:noFill/>
        </p:spPr>
        <p:txBody>
          <a:bodyPr wrap="square" rtlCol="0">
            <a:spAutoFit/>
          </a:bodyPr>
          <a:lstStyle/>
          <a:p>
            <a:pPr algn="r"/>
            <a:r>
              <a:rPr lang="en-US" sz="8000" b="1" dirty="0">
                <a:ln>
                  <a:solidFill>
                    <a:schemeClr val="tx1"/>
                  </a:solidFill>
                </a:ln>
                <a:solidFill>
                  <a:schemeClr val="bg1"/>
                </a:solidFill>
              </a:rPr>
              <a:t>Born Again by the Spirit</a:t>
            </a:r>
          </a:p>
        </p:txBody>
      </p:sp>
      <p:sp>
        <p:nvSpPr>
          <p:cNvPr id="6" name="TextBox 5">
            <a:extLst>
              <a:ext uri="{FF2B5EF4-FFF2-40B4-BE49-F238E27FC236}">
                <a16:creationId xmlns:a16="http://schemas.microsoft.com/office/drawing/2014/main" id="{42459CC2-D771-EAD8-D94B-CD20DFC15134}"/>
              </a:ext>
            </a:extLst>
          </p:cNvPr>
          <p:cNvSpPr txBox="1"/>
          <p:nvPr/>
        </p:nvSpPr>
        <p:spPr>
          <a:xfrm>
            <a:off x="-1524000" y="4956672"/>
            <a:ext cx="6172200" cy="769441"/>
          </a:xfrm>
          <a:prstGeom prst="rect">
            <a:avLst/>
          </a:prstGeom>
          <a:noFill/>
        </p:spPr>
        <p:txBody>
          <a:bodyPr wrap="square" rtlCol="0">
            <a:spAutoFit/>
          </a:bodyPr>
          <a:lstStyle/>
          <a:p>
            <a:pPr algn="r"/>
            <a:r>
              <a:rPr lang="en-US" sz="4400" b="1" dirty="0">
                <a:ln>
                  <a:solidFill>
                    <a:schemeClr val="tx1"/>
                  </a:solidFill>
                </a:ln>
                <a:solidFill>
                  <a:schemeClr val="bg1"/>
                </a:solidFill>
              </a:rPr>
              <a:t>Introduction</a:t>
            </a:r>
          </a:p>
        </p:txBody>
      </p:sp>
    </p:spTree>
    <p:extLst>
      <p:ext uri="{BB962C8B-B14F-4D97-AF65-F5344CB8AC3E}">
        <p14:creationId xmlns:p14="http://schemas.microsoft.com/office/powerpoint/2010/main" val="233634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4005-DEEF-27B7-A3FF-3C9ADFB2C885}"/>
              </a:ext>
            </a:extLst>
          </p:cNvPr>
          <p:cNvSpPr>
            <a:spLocks noGrp="1"/>
          </p:cNvSpPr>
          <p:nvPr>
            <p:ph type="title"/>
          </p:nvPr>
        </p:nvSpPr>
        <p:spPr/>
        <p:txBody>
          <a:bodyPr/>
          <a:lstStyle/>
          <a:p>
            <a:pPr algn="l"/>
            <a:r>
              <a:rPr lang="en-US" dirty="0"/>
              <a:t>Listen for further explanation about “born again”.</a:t>
            </a:r>
          </a:p>
        </p:txBody>
      </p:sp>
      <p:sp>
        <p:nvSpPr>
          <p:cNvPr id="3" name="Content Placeholder 2">
            <a:extLst>
              <a:ext uri="{FF2B5EF4-FFF2-40B4-BE49-F238E27FC236}">
                <a16:creationId xmlns:a16="http://schemas.microsoft.com/office/drawing/2014/main" id="{19340DCF-D2FE-0C05-DDAF-DA0490D9D66C}"/>
              </a:ext>
            </a:extLst>
          </p:cNvPr>
          <p:cNvSpPr>
            <a:spLocks noGrp="1"/>
          </p:cNvSpPr>
          <p:nvPr>
            <p:ph idx="1"/>
          </p:nvPr>
        </p:nvSpPr>
        <p:spPr>
          <a:xfrm>
            <a:off x="838200" y="2152185"/>
            <a:ext cx="10515600" cy="4024778"/>
          </a:xfrm>
        </p:spPr>
        <p:txBody>
          <a:bodyPr/>
          <a:lstStyle/>
          <a:p>
            <a:pPr marL="0" indent="0" algn="ctr">
              <a:buNone/>
            </a:pPr>
            <a:r>
              <a:rPr lang="en-US" dirty="0"/>
              <a:t>John 3:4-8 (NIV)   "How can a man be born when he is old?" Nicodemus asked. "Surely he cannot enter a second time into his mother's womb to be born!" 5  Jesus answered, "I tell you the truth, no one can enter the kingdom of God unless he is born of water and the Spirit. 6  Flesh gives birth to</a:t>
            </a:r>
          </a:p>
        </p:txBody>
      </p:sp>
    </p:spTree>
    <p:extLst>
      <p:ext uri="{BB962C8B-B14F-4D97-AF65-F5344CB8AC3E}">
        <p14:creationId xmlns:p14="http://schemas.microsoft.com/office/powerpoint/2010/main" val="25733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4005-DEEF-27B7-A3FF-3C9ADFB2C885}"/>
              </a:ext>
            </a:extLst>
          </p:cNvPr>
          <p:cNvSpPr>
            <a:spLocks noGrp="1"/>
          </p:cNvSpPr>
          <p:nvPr>
            <p:ph type="title"/>
          </p:nvPr>
        </p:nvSpPr>
        <p:spPr/>
        <p:txBody>
          <a:bodyPr/>
          <a:lstStyle/>
          <a:p>
            <a:pPr algn="l"/>
            <a:r>
              <a:rPr lang="en-US" dirty="0"/>
              <a:t>Listen for further explanation about “born again”.</a:t>
            </a:r>
          </a:p>
        </p:txBody>
      </p:sp>
      <p:sp>
        <p:nvSpPr>
          <p:cNvPr id="3" name="Content Placeholder 2">
            <a:extLst>
              <a:ext uri="{FF2B5EF4-FFF2-40B4-BE49-F238E27FC236}">
                <a16:creationId xmlns:a16="http://schemas.microsoft.com/office/drawing/2014/main" id="{19340DCF-D2FE-0C05-DDAF-DA0490D9D66C}"/>
              </a:ext>
            </a:extLst>
          </p:cNvPr>
          <p:cNvSpPr>
            <a:spLocks noGrp="1"/>
          </p:cNvSpPr>
          <p:nvPr>
            <p:ph idx="1"/>
          </p:nvPr>
        </p:nvSpPr>
        <p:spPr>
          <a:xfrm>
            <a:off x="838200" y="2152185"/>
            <a:ext cx="10515600" cy="4024778"/>
          </a:xfrm>
        </p:spPr>
        <p:txBody>
          <a:bodyPr/>
          <a:lstStyle/>
          <a:p>
            <a:pPr marL="0" indent="0" algn="ctr">
              <a:buNone/>
            </a:pPr>
            <a:r>
              <a:rPr lang="en-US" dirty="0"/>
              <a:t>flesh, but the Spirit gives birth to spirit. 7  You should not be surprised at my saying, 'You must be born again.' 8  The wind blows wherever it pleases. You hear its sound, but you cannot tell where it comes from or where it is going. So it is with everyone born of the Spirit."</a:t>
            </a:r>
          </a:p>
        </p:txBody>
      </p:sp>
      <p:pic>
        <p:nvPicPr>
          <p:cNvPr id="4" name="Picture 3">
            <a:extLst>
              <a:ext uri="{FF2B5EF4-FFF2-40B4-BE49-F238E27FC236}">
                <a16:creationId xmlns:a16="http://schemas.microsoft.com/office/drawing/2014/main" id="{2FA336E0-CA90-1F29-949A-A3EF539FE1A8}"/>
              </a:ext>
            </a:extLst>
          </p:cNvPr>
          <p:cNvPicPr>
            <a:picLocks noChangeAspect="1"/>
          </p:cNvPicPr>
          <p:nvPr/>
        </p:nvPicPr>
        <p:blipFill>
          <a:blip r:embed="rId2"/>
          <a:stretch>
            <a:fillRect/>
          </a:stretch>
        </p:blipFill>
        <p:spPr>
          <a:xfrm>
            <a:off x="4700041" y="5557857"/>
            <a:ext cx="2390476"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2510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5ECE-19A3-0CF8-D2E1-15F5A34C97D7}"/>
              </a:ext>
            </a:extLst>
          </p:cNvPr>
          <p:cNvSpPr>
            <a:spLocks noGrp="1"/>
          </p:cNvSpPr>
          <p:nvPr>
            <p:ph type="title"/>
          </p:nvPr>
        </p:nvSpPr>
        <p:spPr/>
        <p:txBody>
          <a:bodyPr/>
          <a:lstStyle/>
          <a:p>
            <a:r>
              <a:rPr lang="en-US" dirty="0"/>
              <a:t>New Birth by the Spirit</a:t>
            </a:r>
          </a:p>
        </p:txBody>
      </p:sp>
      <p:sp>
        <p:nvSpPr>
          <p:cNvPr id="3" name="Content Placeholder 2">
            <a:extLst>
              <a:ext uri="{FF2B5EF4-FFF2-40B4-BE49-F238E27FC236}">
                <a16:creationId xmlns:a16="http://schemas.microsoft.com/office/drawing/2014/main" id="{57B7A6A0-BE97-1F44-3628-0B15AAB933A2}"/>
              </a:ext>
            </a:extLst>
          </p:cNvPr>
          <p:cNvSpPr>
            <a:spLocks noGrp="1"/>
          </p:cNvSpPr>
          <p:nvPr>
            <p:ph idx="1"/>
          </p:nvPr>
        </p:nvSpPr>
        <p:spPr/>
        <p:txBody>
          <a:bodyPr/>
          <a:lstStyle/>
          <a:p>
            <a:r>
              <a:rPr lang="en-US" dirty="0"/>
              <a:t>What are options for understanding that a man be born of water and of the Spirit? What did Jesus mean?</a:t>
            </a:r>
          </a:p>
          <a:p>
            <a:r>
              <a:rPr lang="en-US" dirty="0"/>
              <a:t>Note the illustration from nature used to convey a spiritual truth … He compares the concept of God’s Spirit to the wind. What are some characteristics of wind listed by the passage?</a:t>
            </a:r>
          </a:p>
        </p:txBody>
      </p:sp>
      <p:sp>
        <p:nvSpPr>
          <p:cNvPr id="4" name="TextBox 3">
            <a:extLst>
              <a:ext uri="{FF2B5EF4-FFF2-40B4-BE49-F238E27FC236}">
                <a16:creationId xmlns:a16="http://schemas.microsoft.com/office/drawing/2014/main" id="{909A1442-9EDB-E52A-438A-3D6F0ABD38AE}"/>
              </a:ext>
            </a:extLst>
          </p:cNvPr>
          <p:cNvSpPr txBox="1"/>
          <p:nvPr/>
        </p:nvSpPr>
        <p:spPr>
          <a:xfrm>
            <a:off x="1628079" y="1182029"/>
            <a:ext cx="8463776" cy="2086725"/>
          </a:xfrm>
          <a:prstGeom prst="rect">
            <a:avLst/>
          </a:prstGeom>
          <a:solidFill>
            <a:srgbClr val="171CDF"/>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defPPr>
              <a:defRPr lang="en-US"/>
            </a:defPPr>
            <a:lvl1pPr indent="0" algn="ctr">
              <a:lnSpc>
                <a:spcPct val="90000"/>
              </a:lnSpc>
              <a:spcBef>
                <a:spcPts val="1000"/>
              </a:spcBef>
              <a:buFont typeface="Arial" panose="020B0604020202020204" pitchFamily="34" charset="0"/>
              <a:buNone/>
              <a:defRPr sz="3600">
                <a:solidFill>
                  <a:schemeClr val="lt1"/>
                </a:solidFill>
              </a:defRPr>
            </a:lvl1pPr>
            <a:lvl2pPr marL="685800" indent="-228600">
              <a:lnSpc>
                <a:spcPct val="90000"/>
              </a:lnSpc>
              <a:spcBef>
                <a:spcPts val="500"/>
              </a:spcBef>
              <a:buFont typeface="Arial" panose="020B0604020202020204" pitchFamily="34" charset="0"/>
              <a:buChar char="•"/>
              <a:defRPr sz="3200">
                <a:solidFill>
                  <a:schemeClr val="lt1"/>
                </a:solidFill>
              </a:defRPr>
            </a:lvl2pPr>
            <a:lvl3pPr marL="1143000" indent="-228600">
              <a:lnSpc>
                <a:spcPct val="90000"/>
              </a:lnSpc>
              <a:spcBef>
                <a:spcPts val="500"/>
              </a:spcBef>
              <a:buFont typeface="Arial" panose="020B0604020202020204" pitchFamily="34" charset="0"/>
              <a:buChar char="•"/>
              <a:defRPr sz="2800">
                <a:solidFill>
                  <a:schemeClr val="lt1"/>
                </a:solidFill>
              </a:defRPr>
            </a:lvl3pPr>
            <a:lvl4pPr marL="1600200" indent="-228600">
              <a:lnSpc>
                <a:spcPct val="90000"/>
              </a:lnSpc>
              <a:spcBef>
                <a:spcPts val="500"/>
              </a:spcBef>
              <a:buFont typeface="Arial" panose="020B0604020202020204" pitchFamily="34" charset="0"/>
              <a:buChar char="•"/>
              <a:defRPr sz="2400">
                <a:solidFill>
                  <a:schemeClr val="lt1"/>
                </a:solidFill>
              </a:defRPr>
            </a:lvl4pPr>
            <a:lvl5pPr marL="2057400" indent="-228600">
              <a:lnSpc>
                <a:spcPct val="90000"/>
              </a:lnSpc>
              <a:spcBef>
                <a:spcPts val="500"/>
              </a:spcBef>
              <a:buFont typeface="Arial" panose="020B0604020202020204" pitchFamily="34" charset="0"/>
              <a:buChar char="•"/>
              <a:defRPr sz="2400">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r>
              <a:rPr lang="en-US" dirty="0"/>
              <a:t>The wind blows wherever it pleases. You hear its sound, but you cannot tell where it comes from or where it is going.</a:t>
            </a:r>
          </a:p>
        </p:txBody>
      </p:sp>
    </p:spTree>
    <p:extLst>
      <p:ext uri="{BB962C8B-B14F-4D97-AF65-F5344CB8AC3E}">
        <p14:creationId xmlns:p14="http://schemas.microsoft.com/office/powerpoint/2010/main" val="6685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D3FD-E38D-CB4F-35E4-31F7CDC205B2}"/>
              </a:ext>
            </a:extLst>
          </p:cNvPr>
          <p:cNvSpPr>
            <a:spLocks noGrp="1"/>
          </p:cNvSpPr>
          <p:nvPr>
            <p:ph type="title"/>
          </p:nvPr>
        </p:nvSpPr>
        <p:spPr/>
        <p:txBody>
          <a:bodyPr/>
          <a:lstStyle/>
          <a:p>
            <a:r>
              <a:rPr lang="en-US" dirty="0"/>
              <a:t>New Birth by the Spirit</a:t>
            </a:r>
          </a:p>
        </p:txBody>
      </p:sp>
      <p:sp>
        <p:nvSpPr>
          <p:cNvPr id="3" name="Content Placeholder 2">
            <a:extLst>
              <a:ext uri="{FF2B5EF4-FFF2-40B4-BE49-F238E27FC236}">
                <a16:creationId xmlns:a16="http://schemas.microsoft.com/office/drawing/2014/main" id="{218B814D-9217-E1AE-214E-1DCB60D39F62}"/>
              </a:ext>
            </a:extLst>
          </p:cNvPr>
          <p:cNvSpPr>
            <a:spLocks noGrp="1"/>
          </p:cNvSpPr>
          <p:nvPr>
            <p:ph idx="1"/>
          </p:nvPr>
        </p:nvSpPr>
        <p:spPr/>
        <p:txBody>
          <a:bodyPr/>
          <a:lstStyle/>
          <a:p>
            <a:r>
              <a:rPr lang="en-US" dirty="0"/>
              <a:t>How do these characteristics of wind describe the work of the Holy Spirit?</a:t>
            </a:r>
          </a:p>
          <a:p>
            <a:r>
              <a:rPr lang="en-US" dirty="0"/>
              <a:t>Why do  you think the Holy Spirit is a more effective means of changing a person’s life than methods such as counselling, support groups, hypnotism or will power?</a:t>
            </a:r>
          </a:p>
        </p:txBody>
      </p:sp>
    </p:spTree>
    <p:extLst>
      <p:ext uri="{BB962C8B-B14F-4D97-AF65-F5344CB8AC3E}">
        <p14:creationId xmlns:p14="http://schemas.microsoft.com/office/powerpoint/2010/main" val="24634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0B44-332D-1F41-01F4-D33FDB6CB56F}"/>
              </a:ext>
            </a:extLst>
          </p:cNvPr>
          <p:cNvSpPr>
            <a:spLocks noGrp="1"/>
          </p:cNvSpPr>
          <p:nvPr>
            <p:ph type="title"/>
          </p:nvPr>
        </p:nvSpPr>
        <p:spPr/>
        <p:txBody>
          <a:bodyPr/>
          <a:lstStyle/>
          <a:p>
            <a:pPr algn="l"/>
            <a:r>
              <a:rPr lang="en-US" dirty="0"/>
              <a:t>Listen for a reference to an Old Testament story.</a:t>
            </a:r>
          </a:p>
        </p:txBody>
      </p:sp>
      <p:sp>
        <p:nvSpPr>
          <p:cNvPr id="3" name="Content Placeholder 2">
            <a:extLst>
              <a:ext uri="{FF2B5EF4-FFF2-40B4-BE49-F238E27FC236}">
                <a16:creationId xmlns:a16="http://schemas.microsoft.com/office/drawing/2014/main" id="{F24F9433-E35F-ACCC-A356-49F9916DDA6D}"/>
              </a:ext>
            </a:extLst>
          </p:cNvPr>
          <p:cNvSpPr>
            <a:spLocks noGrp="1"/>
          </p:cNvSpPr>
          <p:nvPr>
            <p:ph idx="1"/>
          </p:nvPr>
        </p:nvSpPr>
        <p:spPr>
          <a:xfrm>
            <a:off x="1483112" y="2107580"/>
            <a:ext cx="9391185" cy="4192046"/>
          </a:xfrm>
        </p:spPr>
        <p:txBody>
          <a:bodyPr/>
          <a:lstStyle/>
          <a:p>
            <a:pPr marL="0" indent="0" algn="ctr">
              <a:buNone/>
            </a:pPr>
            <a:r>
              <a:rPr lang="en-US" dirty="0"/>
              <a:t>John 3:14-17 (NIV)  Just as Moses lifted up the snake in the desert, so the Son of Man must be lifted up, 15  that everyone who believes in him may have eternal life. 16  "For God so loved the world that he gave his one and only </a:t>
            </a:r>
          </a:p>
        </p:txBody>
      </p:sp>
    </p:spTree>
    <p:extLst>
      <p:ext uri="{BB962C8B-B14F-4D97-AF65-F5344CB8AC3E}">
        <p14:creationId xmlns:p14="http://schemas.microsoft.com/office/powerpoint/2010/main" val="38077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0B44-332D-1F41-01F4-D33FDB6CB56F}"/>
              </a:ext>
            </a:extLst>
          </p:cNvPr>
          <p:cNvSpPr>
            <a:spLocks noGrp="1"/>
          </p:cNvSpPr>
          <p:nvPr>
            <p:ph type="title"/>
          </p:nvPr>
        </p:nvSpPr>
        <p:spPr/>
        <p:txBody>
          <a:bodyPr/>
          <a:lstStyle/>
          <a:p>
            <a:pPr algn="l"/>
            <a:r>
              <a:rPr lang="en-US" dirty="0"/>
              <a:t>Listen for a reference to an Old Testament story.</a:t>
            </a:r>
          </a:p>
        </p:txBody>
      </p:sp>
      <p:sp>
        <p:nvSpPr>
          <p:cNvPr id="3" name="Content Placeholder 2">
            <a:extLst>
              <a:ext uri="{FF2B5EF4-FFF2-40B4-BE49-F238E27FC236}">
                <a16:creationId xmlns:a16="http://schemas.microsoft.com/office/drawing/2014/main" id="{F24F9433-E35F-ACCC-A356-49F9916DDA6D}"/>
              </a:ext>
            </a:extLst>
          </p:cNvPr>
          <p:cNvSpPr>
            <a:spLocks noGrp="1"/>
          </p:cNvSpPr>
          <p:nvPr>
            <p:ph idx="1"/>
          </p:nvPr>
        </p:nvSpPr>
        <p:spPr>
          <a:xfrm>
            <a:off x="1483112" y="2107580"/>
            <a:ext cx="9391185" cy="4192046"/>
          </a:xfrm>
        </p:spPr>
        <p:txBody>
          <a:bodyPr/>
          <a:lstStyle/>
          <a:p>
            <a:pPr marL="0" indent="0" algn="ctr">
              <a:buNone/>
            </a:pPr>
            <a:r>
              <a:rPr lang="en-US" dirty="0"/>
              <a:t>Son, that whoever believes in him shall not perish but have eternal life. 17  For God did not send his Son into the world to condemn the world, but to save the world through him.</a:t>
            </a:r>
          </a:p>
        </p:txBody>
      </p:sp>
      <p:pic>
        <p:nvPicPr>
          <p:cNvPr id="4" name="Picture 3">
            <a:extLst>
              <a:ext uri="{FF2B5EF4-FFF2-40B4-BE49-F238E27FC236}">
                <a16:creationId xmlns:a16="http://schemas.microsoft.com/office/drawing/2014/main" id="{AFD93198-8609-E0BA-6458-DC9E31701ECB}"/>
              </a:ext>
            </a:extLst>
          </p:cNvPr>
          <p:cNvPicPr>
            <a:picLocks noChangeAspect="1"/>
          </p:cNvPicPr>
          <p:nvPr/>
        </p:nvPicPr>
        <p:blipFill>
          <a:blip r:embed="rId2"/>
          <a:stretch>
            <a:fillRect/>
          </a:stretch>
        </p:blipFill>
        <p:spPr>
          <a:xfrm>
            <a:off x="4610831" y="4743818"/>
            <a:ext cx="2390476"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369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E79F-5FEC-CDFD-3495-AEA88C517483}"/>
              </a:ext>
            </a:extLst>
          </p:cNvPr>
          <p:cNvSpPr>
            <a:spLocks noGrp="1"/>
          </p:cNvSpPr>
          <p:nvPr>
            <p:ph type="title"/>
          </p:nvPr>
        </p:nvSpPr>
        <p:spPr/>
        <p:txBody>
          <a:bodyPr/>
          <a:lstStyle/>
          <a:p>
            <a:r>
              <a:rPr lang="en-US" dirty="0"/>
              <a:t>Trust in Jesus for A New Birth</a:t>
            </a:r>
          </a:p>
        </p:txBody>
      </p:sp>
      <p:sp>
        <p:nvSpPr>
          <p:cNvPr id="3" name="Content Placeholder 2">
            <a:extLst>
              <a:ext uri="{FF2B5EF4-FFF2-40B4-BE49-F238E27FC236}">
                <a16:creationId xmlns:a16="http://schemas.microsoft.com/office/drawing/2014/main" id="{E708E181-171F-1E33-5133-079EFD58AA9A}"/>
              </a:ext>
            </a:extLst>
          </p:cNvPr>
          <p:cNvSpPr>
            <a:spLocks noGrp="1"/>
          </p:cNvSpPr>
          <p:nvPr>
            <p:ph idx="1"/>
          </p:nvPr>
        </p:nvSpPr>
        <p:spPr/>
        <p:txBody>
          <a:bodyPr/>
          <a:lstStyle/>
          <a:p>
            <a:r>
              <a:rPr lang="en-US" dirty="0">
                <a:solidFill>
                  <a:srgbClr val="C00000"/>
                </a:solidFill>
              </a:rPr>
              <a:t>Recall the “snake event” in Numbers 21:4 – 9.</a:t>
            </a:r>
          </a:p>
          <a:p>
            <a:pPr lvl="1"/>
            <a:r>
              <a:rPr lang="en-US" dirty="0">
                <a:solidFill>
                  <a:srgbClr val="C00000"/>
                </a:solidFill>
              </a:rPr>
              <a:t>The people suffering from snake bites had merely to look at the snake image on the pole</a:t>
            </a:r>
          </a:p>
          <a:p>
            <a:pPr lvl="1"/>
            <a:r>
              <a:rPr lang="en-US" dirty="0">
                <a:solidFill>
                  <a:srgbClr val="C00000"/>
                </a:solidFill>
              </a:rPr>
              <a:t>John here says that this was a symbolic event that looked forward to Jesus being “lifted up” on a cross</a:t>
            </a:r>
          </a:p>
          <a:p>
            <a:endParaRPr lang="en-US" dirty="0">
              <a:solidFill>
                <a:srgbClr val="C00000"/>
              </a:solidFill>
            </a:endParaRPr>
          </a:p>
          <a:p>
            <a:pPr marL="0" indent="0">
              <a:buNone/>
            </a:pPr>
            <a:r>
              <a:rPr lang="en-US" sz="4400" dirty="0">
                <a:solidFill>
                  <a:srgbClr val="C00000"/>
                </a:solidFill>
                <a:sym typeface="Wingdings" panose="05000000000000000000" pitchFamily="2" charset="2"/>
              </a:rPr>
              <a:t></a:t>
            </a:r>
            <a:r>
              <a:rPr lang="en-US" dirty="0">
                <a:solidFill>
                  <a:srgbClr val="C00000"/>
                </a:solidFill>
              </a:rPr>
              <a:t>Note that in both situations, it was God’s purpose to </a:t>
            </a:r>
            <a:r>
              <a:rPr lang="en-US" i="1" dirty="0">
                <a:solidFill>
                  <a:srgbClr val="C00000"/>
                </a:solidFill>
              </a:rPr>
              <a:t>save</a:t>
            </a:r>
            <a:r>
              <a:rPr lang="en-US" dirty="0">
                <a:solidFill>
                  <a:srgbClr val="C00000"/>
                </a:solidFill>
              </a:rPr>
              <a:t> … </a:t>
            </a:r>
            <a:r>
              <a:rPr lang="en-US" i="1" dirty="0">
                <a:solidFill>
                  <a:srgbClr val="C00000"/>
                </a:solidFill>
              </a:rPr>
              <a:t>not</a:t>
            </a:r>
            <a:r>
              <a:rPr lang="en-US" dirty="0">
                <a:solidFill>
                  <a:srgbClr val="C00000"/>
                </a:solidFill>
              </a:rPr>
              <a:t> to condemn</a:t>
            </a:r>
          </a:p>
          <a:p>
            <a:endParaRPr lang="en-US" dirty="0"/>
          </a:p>
        </p:txBody>
      </p:sp>
    </p:spTree>
    <p:extLst>
      <p:ext uri="{BB962C8B-B14F-4D97-AF65-F5344CB8AC3E}">
        <p14:creationId xmlns:p14="http://schemas.microsoft.com/office/powerpoint/2010/main" val="287366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34EA-D608-ED7F-E642-581B2BEE17D8}"/>
              </a:ext>
            </a:extLst>
          </p:cNvPr>
          <p:cNvSpPr>
            <a:spLocks noGrp="1"/>
          </p:cNvSpPr>
          <p:nvPr>
            <p:ph type="title"/>
          </p:nvPr>
        </p:nvSpPr>
        <p:spPr/>
        <p:txBody>
          <a:bodyPr/>
          <a:lstStyle/>
          <a:p>
            <a:r>
              <a:rPr lang="en-US" dirty="0"/>
              <a:t>Trust in Jesus for A New Birth</a:t>
            </a:r>
          </a:p>
        </p:txBody>
      </p:sp>
      <p:sp>
        <p:nvSpPr>
          <p:cNvPr id="3" name="Content Placeholder 2">
            <a:extLst>
              <a:ext uri="{FF2B5EF4-FFF2-40B4-BE49-F238E27FC236}">
                <a16:creationId xmlns:a16="http://schemas.microsoft.com/office/drawing/2014/main" id="{75E5F043-6675-AF2E-1017-3B191F209176}"/>
              </a:ext>
            </a:extLst>
          </p:cNvPr>
          <p:cNvSpPr>
            <a:spLocks noGrp="1"/>
          </p:cNvSpPr>
          <p:nvPr>
            <p:ph idx="1"/>
          </p:nvPr>
        </p:nvSpPr>
        <p:spPr>
          <a:xfrm>
            <a:off x="838200" y="1825625"/>
            <a:ext cx="10515600" cy="4667250"/>
          </a:xfrm>
        </p:spPr>
        <p:txBody>
          <a:bodyPr>
            <a:normAutofit/>
          </a:bodyPr>
          <a:lstStyle/>
          <a:p>
            <a:r>
              <a:rPr lang="en-US" dirty="0"/>
              <a:t>How does the historical illustration support Jesus’s message to Nicodemus? </a:t>
            </a:r>
          </a:p>
          <a:p>
            <a:r>
              <a:rPr lang="en-US" dirty="0"/>
              <a:t>Why do you think John 3:16 is one of the favorite verses of the Bible?</a:t>
            </a:r>
          </a:p>
          <a:p>
            <a:pPr lvl="1"/>
            <a:r>
              <a:rPr lang="en-US" dirty="0"/>
              <a:t>From the Amplified Bible.  “</a:t>
            </a:r>
            <a:r>
              <a:rPr lang="en-US" i="1" dirty="0"/>
              <a:t>For God so [greatly] loved and dearly prized the world, that He [even] gave His [One and] only begotten Son, so that whoever </a:t>
            </a:r>
            <a:r>
              <a:rPr lang="en-US" b="1" i="1" dirty="0"/>
              <a:t>believes and trusts in Him [as Savior] </a:t>
            </a:r>
            <a:r>
              <a:rPr lang="en-US" i="1" dirty="0"/>
              <a:t>shall not perish, but have eternal life.” </a:t>
            </a:r>
          </a:p>
        </p:txBody>
      </p:sp>
    </p:spTree>
    <p:extLst>
      <p:ext uri="{BB962C8B-B14F-4D97-AF65-F5344CB8AC3E}">
        <p14:creationId xmlns:p14="http://schemas.microsoft.com/office/powerpoint/2010/main" val="120803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D36A-4FE9-1983-D470-BB81637598E0}"/>
              </a:ext>
            </a:extLst>
          </p:cNvPr>
          <p:cNvSpPr>
            <a:spLocks noGrp="1"/>
          </p:cNvSpPr>
          <p:nvPr>
            <p:ph type="title"/>
          </p:nvPr>
        </p:nvSpPr>
        <p:spPr/>
        <p:txBody>
          <a:bodyPr/>
          <a:lstStyle/>
          <a:p>
            <a:r>
              <a:rPr lang="en-US" dirty="0"/>
              <a:t>Trust in Jesus for A New Birth</a:t>
            </a:r>
          </a:p>
        </p:txBody>
      </p:sp>
      <p:sp>
        <p:nvSpPr>
          <p:cNvPr id="3" name="Content Placeholder 2">
            <a:extLst>
              <a:ext uri="{FF2B5EF4-FFF2-40B4-BE49-F238E27FC236}">
                <a16:creationId xmlns:a16="http://schemas.microsoft.com/office/drawing/2014/main" id="{91F05150-AEC9-D5D6-65CC-C654B7D33B18}"/>
              </a:ext>
            </a:extLst>
          </p:cNvPr>
          <p:cNvSpPr>
            <a:spLocks noGrp="1"/>
          </p:cNvSpPr>
          <p:nvPr>
            <p:ph idx="1"/>
          </p:nvPr>
        </p:nvSpPr>
        <p:spPr/>
        <p:txBody>
          <a:bodyPr>
            <a:normAutofit lnSpcReduction="10000"/>
          </a:bodyPr>
          <a:lstStyle/>
          <a:p>
            <a:r>
              <a:rPr lang="en-US" dirty="0">
                <a:solidFill>
                  <a:srgbClr val="C00000"/>
                </a:solidFill>
              </a:rPr>
              <a:t>The key phrase in this verse that describes our response to what God has made possible in Jesus is “believes and trusts in Him.”  Consider the meaning of that phrase</a:t>
            </a:r>
          </a:p>
          <a:p>
            <a:pPr lvl="1"/>
            <a:r>
              <a:rPr lang="en-US" dirty="0">
                <a:solidFill>
                  <a:srgbClr val="C00000"/>
                </a:solidFill>
              </a:rPr>
              <a:t>Receive personally what Jesus said as “truth for me”</a:t>
            </a:r>
          </a:p>
          <a:p>
            <a:pPr lvl="1"/>
            <a:r>
              <a:rPr lang="en-US" dirty="0">
                <a:solidFill>
                  <a:srgbClr val="C00000"/>
                </a:solidFill>
              </a:rPr>
              <a:t>Believe what God says – about my spiritual need, about His solution to the problem</a:t>
            </a:r>
          </a:p>
          <a:p>
            <a:pPr lvl="1"/>
            <a:r>
              <a:rPr lang="en-US" dirty="0">
                <a:solidFill>
                  <a:srgbClr val="C00000"/>
                </a:solidFill>
              </a:rPr>
              <a:t>Believe in His love, His power, His authority to whom I surrender</a:t>
            </a:r>
          </a:p>
          <a:p>
            <a:endParaRPr lang="en-US" dirty="0"/>
          </a:p>
        </p:txBody>
      </p:sp>
    </p:spTree>
    <p:extLst>
      <p:ext uri="{BB962C8B-B14F-4D97-AF65-F5344CB8AC3E}">
        <p14:creationId xmlns:p14="http://schemas.microsoft.com/office/powerpoint/2010/main" val="62808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439E-324B-5720-7C0B-AD8E0814F28A}"/>
              </a:ext>
            </a:extLst>
          </p:cNvPr>
          <p:cNvSpPr>
            <a:spLocks noGrp="1"/>
          </p:cNvSpPr>
          <p:nvPr>
            <p:ph type="title"/>
          </p:nvPr>
        </p:nvSpPr>
        <p:spPr/>
        <p:txBody>
          <a:bodyPr/>
          <a:lstStyle/>
          <a:p>
            <a:r>
              <a:rPr lang="en-US" dirty="0"/>
              <a:t>Trust in Jesus for A New Birth</a:t>
            </a:r>
          </a:p>
        </p:txBody>
      </p:sp>
      <p:sp>
        <p:nvSpPr>
          <p:cNvPr id="3" name="Content Placeholder 2">
            <a:extLst>
              <a:ext uri="{FF2B5EF4-FFF2-40B4-BE49-F238E27FC236}">
                <a16:creationId xmlns:a16="http://schemas.microsoft.com/office/drawing/2014/main" id="{8E6B60EF-96A1-A06A-95CF-3E3198A6978B}"/>
              </a:ext>
            </a:extLst>
          </p:cNvPr>
          <p:cNvSpPr>
            <a:spLocks noGrp="1"/>
          </p:cNvSpPr>
          <p:nvPr>
            <p:ph idx="1"/>
          </p:nvPr>
        </p:nvSpPr>
        <p:spPr/>
        <p:txBody>
          <a:bodyPr/>
          <a:lstStyle/>
          <a:p>
            <a:r>
              <a:rPr lang="en-US" dirty="0"/>
              <a:t>How has trusting Jesus changed your life?</a:t>
            </a:r>
          </a:p>
        </p:txBody>
      </p:sp>
      <p:pic>
        <p:nvPicPr>
          <p:cNvPr id="2050" name="Picture 2" descr="Cross, Sunset, Humility, Devotion, Silhouette, Human">
            <a:extLst>
              <a:ext uri="{FF2B5EF4-FFF2-40B4-BE49-F238E27FC236}">
                <a16:creationId xmlns:a16="http://schemas.microsoft.com/office/drawing/2014/main" id="{06572D5C-A632-11C4-7F05-2488798E8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956" y="3006458"/>
            <a:ext cx="6917473" cy="2298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0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748BD5-466B-32FA-BF50-B69ABE27D6F6}"/>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04ABE44D-2925-036B-EEC7-E7C605C72F4F}"/>
              </a:ext>
            </a:extLst>
          </p:cNvPr>
          <p:cNvGrpSpPr/>
          <p:nvPr/>
        </p:nvGrpSpPr>
        <p:grpSpPr>
          <a:xfrm>
            <a:off x="2849598" y="1614790"/>
            <a:ext cx="6492803" cy="4237579"/>
            <a:chOff x="2849598" y="1614790"/>
            <a:chExt cx="6492803" cy="4237579"/>
          </a:xfrm>
        </p:grpSpPr>
        <p:pic>
          <p:nvPicPr>
            <p:cNvPr id="6" name="Picture 5" descr="A picture containing text, nature, fireplace&#10;&#10;Description automatically generated">
              <a:extLst>
                <a:ext uri="{FF2B5EF4-FFF2-40B4-BE49-F238E27FC236}">
                  <a16:creationId xmlns:a16="http://schemas.microsoft.com/office/drawing/2014/main" id="{A323544E-874B-74DB-7A39-65B246FB1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86143"/>
              <a:ext cx="5714286" cy="3085714"/>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F8B0662D-501E-386C-E30C-A977465D7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14790"/>
              <a:ext cx="6492803" cy="4237579"/>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D27D3992-BACD-B19E-EE78-5C8033403B00}"/>
              </a:ext>
            </a:extLst>
          </p:cNvPr>
          <p:cNvSpPr txBox="1"/>
          <p:nvPr/>
        </p:nvSpPr>
        <p:spPr>
          <a:xfrm>
            <a:off x="4094975" y="5852369"/>
            <a:ext cx="3482502"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9B58-38EB-AE7D-C641-FCE590EAACA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6198BD22-3029-21FC-B4C0-B4E39131A212}"/>
              </a:ext>
            </a:extLst>
          </p:cNvPr>
          <p:cNvSpPr>
            <a:spLocks noGrp="1"/>
          </p:cNvSpPr>
          <p:nvPr>
            <p:ph idx="1"/>
          </p:nvPr>
        </p:nvSpPr>
        <p:spPr>
          <a:xfrm>
            <a:off x="838200" y="2107579"/>
            <a:ext cx="10515600" cy="4069383"/>
          </a:xfrm>
        </p:spPr>
        <p:txBody>
          <a:bodyPr/>
          <a:lstStyle/>
          <a:p>
            <a:r>
              <a:rPr lang="en-US" dirty="0"/>
              <a:t>Think. </a:t>
            </a:r>
          </a:p>
          <a:p>
            <a:pPr lvl="1"/>
            <a:r>
              <a:rPr lang="en-US" dirty="0"/>
              <a:t>Evaluate yourself and your relationship with God by asking this simple question: Am I trying to earn God’s favor and salvation?</a:t>
            </a:r>
          </a:p>
          <a:p>
            <a:pPr lvl="1"/>
            <a:r>
              <a:rPr lang="en-US" dirty="0"/>
              <a:t>If necessary, explore the meaning of grace.</a:t>
            </a:r>
          </a:p>
          <a:p>
            <a:endParaRPr lang="en-US" dirty="0"/>
          </a:p>
        </p:txBody>
      </p:sp>
    </p:spTree>
    <p:extLst>
      <p:ext uri="{BB962C8B-B14F-4D97-AF65-F5344CB8AC3E}">
        <p14:creationId xmlns:p14="http://schemas.microsoft.com/office/powerpoint/2010/main" val="16465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9B58-38EB-AE7D-C641-FCE590EAACA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198BD22-3029-21FC-B4C0-B4E39131A212}"/>
              </a:ext>
            </a:extLst>
          </p:cNvPr>
          <p:cNvSpPr>
            <a:spLocks noGrp="1"/>
          </p:cNvSpPr>
          <p:nvPr>
            <p:ph idx="1"/>
          </p:nvPr>
        </p:nvSpPr>
        <p:spPr>
          <a:xfrm>
            <a:off x="838200" y="1984917"/>
            <a:ext cx="10515600" cy="4192046"/>
          </a:xfrm>
        </p:spPr>
        <p:txBody>
          <a:bodyPr/>
          <a:lstStyle/>
          <a:p>
            <a:r>
              <a:rPr lang="en-US" dirty="0"/>
              <a:t>Decide. </a:t>
            </a:r>
          </a:p>
          <a:p>
            <a:pPr lvl="1"/>
            <a:r>
              <a:rPr lang="en-US" dirty="0"/>
              <a:t>If you’ve concluded that you’ve tried to earn salvation, make the decision today to trust in Jesus and the Holy Spirit’s power to forgive and save you. </a:t>
            </a:r>
          </a:p>
          <a:p>
            <a:pPr lvl="1"/>
            <a:r>
              <a:rPr lang="en-US" dirty="0"/>
              <a:t>Tell Jesus that you surrender your life to Him and trust Him as Lord and Savior.</a:t>
            </a:r>
          </a:p>
          <a:p>
            <a:endParaRPr lang="en-US" dirty="0"/>
          </a:p>
        </p:txBody>
      </p:sp>
    </p:spTree>
    <p:extLst>
      <p:ext uri="{BB962C8B-B14F-4D97-AF65-F5344CB8AC3E}">
        <p14:creationId xmlns:p14="http://schemas.microsoft.com/office/powerpoint/2010/main" val="73097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9B58-38EB-AE7D-C641-FCE590EAACA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198BD22-3029-21FC-B4C0-B4E39131A212}"/>
              </a:ext>
            </a:extLst>
          </p:cNvPr>
          <p:cNvSpPr>
            <a:spLocks noGrp="1"/>
          </p:cNvSpPr>
          <p:nvPr>
            <p:ph idx="1"/>
          </p:nvPr>
        </p:nvSpPr>
        <p:spPr>
          <a:xfrm>
            <a:off x="838200" y="2174487"/>
            <a:ext cx="10515600" cy="4002475"/>
          </a:xfrm>
        </p:spPr>
        <p:txBody>
          <a:bodyPr/>
          <a:lstStyle/>
          <a:p>
            <a:r>
              <a:rPr lang="en-US" dirty="0"/>
              <a:t>Act. </a:t>
            </a:r>
          </a:p>
          <a:p>
            <a:pPr lvl="1"/>
            <a:r>
              <a:rPr lang="en-US" dirty="0"/>
              <a:t>Speak to a trusted believer or a pastor about your decision. </a:t>
            </a:r>
          </a:p>
          <a:p>
            <a:pPr lvl="1"/>
            <a:r>
              <a:rPr lang="en-US" dirty="0"/>
              <a:t>Join a local body of believers so you can live out your faith biblically. </a:t>
            </a:r>
          </a:p>
          <a:p>
            <a:endParaRPr lang="en-US" dirty="0"/>
          </a:p>
        </p:txBody>
      </p:sp>
    </p:spTree>
    <p:extLst>
      <p:ext uri="{BB962C8B-B14F-4D97-AF65-F5344CB8AC3E}">
        <p14:creationId xmlns:p14="http://schemas.microsoft.com/office/powerpoint/2010/main" val="101367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B79647-B62F-A417-7B36-0AC673FAE2F0}"/>
              </a:ext>
            </a:extLst>
          </p:cNvPr>
          <p:cNvSpPr>
            <a:spLocks noGrp="1"/>
          </p:cNvSpPr>
          <p:nvPr>
            <p:ph type="title"/>
          </p:nvPr>
        </p:nvSpPr>
        <p:spPr/>
        <p:txBody>
          <a:bodyPr/>
          <a:lstStyle/>
          <a:p>
            <a:r>
              <a:rPr lang="en-US" dirty="0"/>
              <a:t>Family Activities</a:t>
            </a:r>
          </a:p>
        </p:txBody>
      </p:sp>
      <p:pic>
        <p:nvPicPr>
          <p:cNvPr id="6" name="Picture 5" descr="Graphical user interface, website&#10;&#10;Description automatically generated">
            <a:extLst>
              <a:ext uri="{FF2B5EF4-FFF2-40B4-BE49-F238E27FC236}">
                <a16:creationId xmlns:a16="http://schemas.microsoft.com/office/drawing/2014/main" id="{F0DB9EC8-D59D-CBB4-7241-FD806E0EB88F}"/>
              </a:ext>
            </a:extLst>
          </p:cNvPr>
          <p:cNvPicPr>
            <a:picLocks noChangeAspect="1"/>
          </p:cNvPicPr>
          <p:nvPr/>
        </p:nvPicPr>
        <p:blipFill rotWithShape="1">
          <a:blip r:embed="rId2">
            <a:extLst>
              <a:ext uri="{28A0092B-C50C-407E-A947-70E740481C1C}">
                <a14:useLocalDpi xmlns:a14="http://schemas.microsoft.com/office/drawing/2010/main" val="0"/>
              </a:ext>
            </a:extLst>
          </a:blip>
          <a:srcRect l="6831" t="10135" r="7104" b="9618"/>
          <a:stretch/>
        </p:blipFill>
        <p:spPr>
          <a:xfrm rot="21226468">
            <a:off x="1526852" y="1429971"/>
            <a:ext cx="2276805" cy="1516371"/>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 crossword puzzle&#10;&#10;Description automatically generated">
            <a:extLst>
              <a:ext uri="{FF2B5EF4-FFF2-40B4-BE49-F238E27FC236}">
                <a16:creationId xmlns:a16="http://schemas.microsoft.com/office/drawing/2014/main" id="{8A37E93A-9589-A23B-7823-EAE6F04D48D6}"/>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433056">
            <a:off x="8811528" y="1426789"/>
            <a:ext cx="2101199" cy="1961485"/>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seat&#10;&#10;Description automatically generated">
            <a:extLst>
              <a:ext uri="{FF2B5EF4-FFF2-40B4-BE49-F238E27FC236}">
                <a16:creationId xmlns:a16="http://schemas.microsoft.com/office/drawing/2014/main" id="{1C6F6DE2-6AC8-9D5E-01D5-99F904B07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514" y="3845015"/>
            <a:ext cx="2276804" cy="180208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8C8E7012-0AC2-015F-CDAA-3A4AE384AA89}"/>
              </a:ext>
            </a:extLst>
          </p:cNvPr>
          <p:cNvPicPr>
            <a:picLocks noChangeAspect="1"/>
          </p:cNvPicPr>
          <p:nvPr/>
        </p:nvPicPr>
        <p:blipFill>
          <a:blip r:embed="rId5"/>
          <a:stretch>
            <a:fillRect/>
          </a:stretch>
        </p:blipFill>
        <p:spPr>
          <a:xfrm rot="21340204">
            <a:off x="5748012" y="4308915"/>
            <a:ext cx="2371429" cy="130476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D93AFE32-DBEC-107D-AD8C-DE981536C667}"/>
              </a:ext>
            </a:extLst>
          </p:cNvPr>
          <p:cNvSpPr txBox="1"/>
          <p:nvPr/>
        </p:nvSpPr>
        <p:spPr>
          <a:xfrm rot="21134576">
            <a:off x="2124827" y="3065406"/>
            <a:ext cx="1737360" cy="369332"/>
          </a:xfrm>
          <a:prstGeom prst="rect">
            <a:avLst/>
          </a:prstGeom>
          <a:noFill/>
          <a:ln>
            <a:noFill/>
          </a:ln>
        </p:spPr>
        <p:txBody>
          <a:bodyPr wrap="square" rtlCol="0">
            <a:spAutoFit/>
          </a:bodyPr>
          <a:lstStyle/>
          <a:p>
            <a:pPr algn="ctr"/>
            <a:r>
              <a:rPr lang="en-US" dirty="0"/>
              <a:t>Color Page</a:t>
            </a:r>
          </a:p>
        </p:txBody>
      </p:sp>
      <p:sp>
        <p:nvSpPr>
          <p:cNvPr id="16" name="TextBox 15">
            <a:extLst>
              <a:ext uri="{FF2B5EF4-FFF2-40B4-BE49-F238E27FC236}">
                <a16:creationId xmlns:a16="http://schemas.microsoft.com/office/drawing/2014/main" id="{9D6C65A6-F333-C141-7279-842213427861}"/>
              </a:ext>
            </a:extLst>
          </p:cNvPr>
          <p:cNvSpPr txBox="1"/>
          <p:nvPr/>
        </p:nvSpPr>
        <p:spPr>
          <a:xfrm>
            <a:off x="1518828" y="5404400"/>
            <a:ext cx="1737360" cy="369332"/>
          </a:xfrm>
          <a:prstGeom prst="rect">
            <a:avLst/>
          </a:prstGeom>
          <a:noFill/>
          <a:ln>
            <a:noFill/>
          </a:ln>
        </p:spPr>
        <p:txBody>
          <a:bodyPr wrap="square" rtlCol="0">
            <a:spAutoFit/>
          </a:bodyPr>
          <a:lstStyle/>
          <a:p>
            <a:pPr algn="ctr"/>
            <a:r>
              <a:rPr lang="en-US" dirty="0"/>
              <a:t>Fix the Story</a:t>
            </a:r>
          </a:p>
        </p:txBody>
      </p:sp>
      <p:sp>
        <p:nvSpPr>
          <p:cNvPr id="17" name="TextBox 16">
            <a:extLst>
              <a:ext uri="{FF2B5EF4-FFF2-40B4-BE49-F238E27FC236}">
                <a16:creationId xmlns:a16="http://schemas.microsoft.com/office/drawing/2014/main" id="{59E429D9-B68C-FB6F-F9BA-F69A55097D29}"/>
              </a:ext>
            </a:extLst>
          </p:cNvPr>
          <p:cNvSpPr txBox="1"/>
          <p:nvPr/>
        </p:nvSpPr>
        <p:spPr>
          <a:xfrm rot="21319082">
            <a:off x="5928902" y="5820141"/>
            <a:ext cx="2926080" cy="369332"/>
          </a:xfrm>
          <a:prstGeom prst="rect">
            <a:avLst/>
          </a:prstGeom>
          <a:noFill/>
          <a:ln>
            <a:noFill/>
          </a:ln>
        </p:spPr>
        <p:txBody>
          <a:bodyPr wrap="square" rtlCol="0">
            <a:spAutoFit/>
          </a:bodyPr>
          <a:lstStyle/>
          <a:p>
            <a:pPr algn="ctr"/>
            <a:r>
              <a:rPr lang="en-US" dirty="0"/>
              <a:t>Family Discussion Video</a:t>
            </a:r>
          </a:p>
        </p:txBody>
      </p:sp>
      <p:sp>
        <p:nvSpPr>
          <p:cNvPr id="18" name="TextBox 17">
            <a:extLst>
              <a:ext uri="{FF2B5EF4-FFF2-40B4-BE49-F238E27FC236}">
                <a16:creationId xmlns:a16="http://schemas.microsoft.com/office/drawing/2014/main" id="{29912315-1C17-65D3-A8E4-0CB8A6986D7F}"/>
              </a:ext>
            </a:extLst>
          </p:cNvPr>
          <p:cNvSpPr txBox="1"/>
          <p:nvPr/>
        </p:nvSpPr>
        <p:spPr>
          <a:xfrm rot="365661">
            <a:off x="8767042" y="3603678"/>
            <a:ext cx="1737360" cy="369332"/>
          </a:xfrm>
          <a:prstGeom prst="rect">
            <a:avLst/>
          </a:prstGeom>
          <a:noFill/>
          <a:ln>
            <a:noFill/>
          </a:ln>
        </p:spPr>
        <p:txBody>
          <a:bodyPr wrap="square" rtlCol="0">
            <a:spAutoFit/>
          </a:bodyPr>
          <a:lstStyle/>
          <a:p>
            <a:pPr algn="ctr"/>
            <a:r>
              <a:rPr lang="en-US" dirty="0"/>
              <a:t>Crossword</a:t>
            </a:r>
          </a:p>
        </p:txBody>
      </p:sp>
      <p:sp>
        <p:nvSpPr>
          <p:cNvPr id="19" name="TextBox 18">
            <a:extLst>
              <a:ext uri="{FF2B5EF4-FFF2-40B4-BE49-F238E27FC236}">
                <a16:creationId xmlns:a16="http://schemas.microsoft.com/office/drawing/2014/main" id="{5FCA12CC-1C3A-FBAB-3F8C-C31B9138C237}"/>
              </a:ext>
            </a:extLst>
          </p:cNvPr>
          <p:cNvSpPr txBox="1"/>
          <p:nvPr/>
        </p:nvSpPr>
        <p:spPr>
          <a:xfrm>
            <a:off x="3822439" y="3327833"/>
            <a:ext cx="4641786" cy="461665"/>
          </a:xfrm>
          <a:prstGeom prst="rect">
            <a:avLst/>
          </a:prstGeom>
          <a:noFill/>
        </p:spPr>
        <p:txBody>
          <a:bodyPr wrap="square" rtlCol="0">
            <a:spAutoFit/>
          </a:bodyPr>
          <a:lstStyle/>
          <a:p>
            <a:r>
              <a:rPr lang="en-US" sz="2400" u="sng" dirty="0">
                <a:solidFill>
                  <a:srgbClr val="0563C1"/>
                </a:solidFill>
                <a:effectLst/>
                <a:latin typeface="Comic Sans MS" panose="030F0702030302020204" pitchFamily="66" charset="0"/>
                <a:ea typeface="Calibri" panose="020F0502020204030204" pitchFamily="34" charset="0"/>
                <a:hlinkClick r:id="rId6"/>
              </a:rPr>
              <a:t>https://tinyurl.com/yw6he5t5</a:t>
            </a:r>
            <a:r>
              <a:rPr lang="en-US" sz="2400" dirty="0">
                <a:effectLst/>
                <a:latin typeface="Comic Sans MS" panose="030F0702030302020204" pitchFamily="66" charset="0"/>
                <a:ea typeface="Calibri" panose="020F0502020204030204" pitchFamily="34" charset="0"/>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225234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5257801"/>
            <a:ext cx="7772400" cy="936625"/>
          </a:xfrm>
        </p:spPr>
        <p:txBody>
          <a:bodyPr>
            <a:normAutofit/>
          </a:bodyPr>
          <a:lstStyle/>
          <a:p>
            <a:pPr algn="r"/>
            <a:r>
              <a:rPr lang="en-US" sz="2800" dirty="0">
                <a:solidFill>
                  <a:schemeClr val="bg1">
                    <a:lumMod val="95000"/>
                  </a:schemeClr>
                </a:solidFill>
              </a:rPr>
              <a:t>Embedded PowerPoint Video</a:t>
            </a:r>
          </a:p>
        </p:txBody>
      </p:sp>
      <p:sp>
        <p:nvSpPr>
          <p:cNvPr id="3" name="Subtitle 2"/>
          <p:cNvSpPr>
            <a:spLocks noGrp="1"/>
          </p:cNvSpPr>
          <p:nvPr>
            <p:ph type="subTitle" idx="1"/>
          </p:nvPr>
        </p:nvSpPr>
        <p:spPr>
          <a:xfrm>
            <a:off x="3644682" y="5867400"/>
            <a:ext cx="6400800" cy="914400"/>
          </a:xfrm>
        </p:spPr>
        <p:txBody>
          <a:bodyPr>
            <a:normAutofit/>
          </a:bodyPr>
          <a:lstStyle/>
          <a:p>
            <a:pPr algn="r"/>
            <a:r>
              <a:rPr lang="en-US" sz="1800" dirty="0"/>
              <a:t>By PresenterMedia.com</a:t>
            </a:r>
          </a:p>
        </p:txBody>
      </p:sp>
      <p:pic>
        <p:nvPicPr>
          <p:cNvPr id="4" name="holding_up_light_PP.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33337"/>
            <a:ext cx="12192000" cy="6815137"/>
          </a:xfrm>
          <a:prstGeom prst="rect">
            <a:avLst/>
          </a:prstGeom>
        </p:spPr>
      </p:pic>
      <p:sp>
        <p:nvSpPr>
          <p:cNvPr id="5" name="TextBox 4">
            <a:extLst>
              <a:ext uri="{FF2B5EF4-FFF2-40B4-BE49-F238E27FC236}">
                <a16:creationId xmlns:a16="http://schemas.microsoft.com/office/drawing/2014/main" id="{7D917ED6-F209-5BEF-3119-650F26871045}"/>
              </a:ext>
            </a:extLst>
          </p:cNvPr>
          <p:cNvSpPr txBox="1"/>
          <p:nvPr/>
        </p:nvSpPr>
        <p:spPr>
          <a:xfrm>
            <a:off x="5410200" y="381000"/>
            <a:ext cx="6172200" cy="3785652"/>
          </a:xfrm>
          <a:prstGeom prst="rect">
            <a:avLst/>
          </a:prstGeom>
          <a:noFill/>
        </p:spPr>
        <p:txBody>
          <a:bodyPr wrap="square" rtlCol="0">
            <a:spAutoFit/>
          </a:bodyPr>
          <a:lstStyle/>
          <a:p>
            <a:pPr algn="r"/>
            <a:r>
              <a:rPr lang="en-US" sz="8000" b="1" dirty="0">
                <a:ln>
                  <a:solidFill>
                    <a:schemeClr val="tx1"/>
                  </a:solidFill>
                </a:ln>
                <a:solidFill>
                  <a:schemeClr val="bg1"/>
                </a:solidFill>
              </a:rPr>
              <a:t>Born Again by the Spirit</a:t>
            </a:r>
          </a:p>
        </p:txBody>
      </p:sp>
      <p:sp>
        <p:nvSpPr>
          <p:cNvPr id="6" name="TextBox 5">
            <a:extLst>
              <a:ext uri="{FF2B5EF4-FFF2-40B4-BE49-F238E27FC236}">
                <a16:creationId xmlns:a16="http://schemas.microsoft.com/office/drawing/2014/main" id="{42459CC2-D771-EAD8-D94B-CD20DFC15134}"/>
              </a:ext>
            </a:extLst>
          </p:cNvPr>
          <p:cNvSpPr txBox="1"/>
          <p:nvPr/>
        </p:nvSpPr>
        <p:spPr>
          <a:xfrm>
            <a:off x="-1524000" y="4956672"/>
            <a:ext cx="6172200" cy="769441"/>
          </a:xfrm>
          <a:prstGeom prst="rect">
            <a:avLst/>
          </a:prstGeom>
          <a:noFill/>
        </p:spPr>
        <p:txBody>
          <a:bodyPr wrap="square" rtlCol="0">
            <a:spAutoFit/>
          </a:bodyPr>
          <a:lstStyle/>
          <a:p>
            <a:pPr algn="r"/>
            <a:r>
              <a:rPr lang="en-US" sz="4400" b="1" dirty="0">
                <a:ln>
                  <a:solidFill>
                    <a:schemeClr val="tx1"/>
                  </a:solidFill>
                </a:ln>
                <a:solidFill>
                  <a:schemeClr val="bg1"/>
                </a:solidFill>
              </a:rPr>
              <a:t>Introduction</a:t>
            </a:r>
          </a:p>
        </p:txBody>
      </p:sp>
    </p:spTree>
    <p:extLst>
      <p:ext uri="{BB962C8B-B14F-4D97-AF65-F5344CB8AC3E}">
        <p14:creationId xmlns:p14="http://schemas.microsoft.com/office/powerpoint/2010/main" val="198227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6671-FF7F-46E5-2931-F55543EBD25C}"/>
              </a:ext>
            </a:extLst>
          </p:cNvPr>
          <p:cNvSpPr>
            <a:spLocks noGrp="1"/>
          </p:cNvSpPr>
          <p:nvPr>
            <p:ph type="title"/>
          </p:nvPr>
        </p:nvSpPr>
        <p:spPr/>
        <p:txBody>
          <a:bodyPr/>
          <a:lstStyle/>
          <a:p>
            <a:r>
              <a:rPr lang="en-US" dirty="0"/>
              <a:t>Can’t forget this one …</a:t>
            </a:r>
          </a:p>
        </p:txBody>
      </p:sp>
      <p:sp>
        <p:nvSpPr>
          <p:cNvPr id="3" name="Content Placeholder 2">
            <a:extLst>
              <a:ext uri="{FF2B5EF4-FFF2-40B4-BE49-F238E27FC236}">
                <a16:creationId xmlns:a16="http://schemas.microsoft.com/office/drawing/2014/main" id="{A8A43625-8E95-9F6F-C119-B0E4D5196E5C}"/>
              </a:ext>
            </a:extLst>
          </p:cNvPr>
          <p:cNvSpPr>
            <a:spLocks noGrp="1"/>
          </p:cNvSpPr>
          <p:nvPr>
            <p:ph idx="1"/>
          </p:nvPr>
        </p:nvSpPr>
        <p:spPr/>
        <p:txBody>
          <a:bodyPr>
            <a:normAutofit lnSpcReduction="10000"/>
          </a:bodyPr>
          <a:lstStyle/>
          <a:p>
            <a:r>
              <a:rPr lang="en-US" dirty="0"/>
              <a:t>When have you had big plans only to have them unexpectedly change?</a:t>
            </a:r>
          </a:p>
          <a:p>
            <a:endParaRPr lang="en-US" dirty="0"/>
          </a:p>
          <a:p>
            <a:r>
              <a:rPr lang="en-US" dirty="0">
                <a:solidFill>
                  <a:srgbClr val="C00000"/>
                </a:solidFill>
              </a:rPr>
              <a:t>An old Jewish proverb says, “We make plans and God laughs.”</a:t>
            </a:r>
          </a:p>
          <a:p>
            <a:pPr lvl="1"/>
            <a:r>
              <a:rPr lang="en-US" dirty="0">
                <a:solidFill>
                  <a:srgbClr val="C00000"/>
                </a:solidFill>
              </a:rPr>
              <a:t>When we place our trust in Jesus, God’s Holy Spirit brings us into a new life</a:t>
            </a:r>
          </a:p>
          <a:p>
            <a:pPr algn="ctr"/>
            <a:r>
              <a:rPr lang="en-US" dirty="0">
                <a:solidFill>
                  <a:srgbClr val="C00000"/>
                </a:solidFill>
              </a:rPr>
              <a:t>God’s plans shape and mold us into His plans.</a:t>
            </a:r>
          </a:p>
          <a:p>
            <a:endParaRPr lang="en-US" dirty="0"/>
          </a:p>
        </p:txBody>
      </p:sp>
      <p:grpSp>
        <p:nvGrpSpPr>
          <p:cNvPr id="8" name="Group 7">
            <a:extLst>
              <a:ext uri="{FF2B5EF4-FFF2-40B4-BE49-F238E27FC236}">
                <a16:creationId xmlns:a16="http://schemas.microsoft.com/office/drawing/2014/main" id="{1CBE492A-14BB-D97C-0290-8B48DCB677D7}"/>
              </a:ext>
            </a:extLst>
          </p:cNvPr>
          <p:cNvGrpSpPr/>
          <p:nvPr/>
        </p:nvGrpSpPr>
        <p:grpSpPr>
          <a:xfrm>
            <a:off x="966616" y="2667244"/>
            <a:ext cx="9892538" cy="3509719"/>
            <a:chOff x="843953" y="2458365"/>
            <a:chExt cx="9892538" cy="3509719"/>
          </a:xfrm>
        </p:grpSpPr>
        <p:pic>
          <p:nvPicPr>
            <p:cNvPr id="5" name="Picture 4">
              <a:extLst>
                <a:ext uri="{FF2B5EF4-FFF2-40B4-BE49-F238E27FC236}">
                  <a16:creationId xmlns:a16="http://schemas.microsoft.com/office/drawing/2014/main" id="{C187B7F6-CB14-5AB2-F6AE-AB6E5E72502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2" b="89834" l="9956" r="92699">
                          <a14:foregroundMark x1="16150" y1="32532" x2="24226" y2="36229"/>
                          <a14:foregroundMark x1="30088" y1="32348" x2="27876" y2="33457"/>
                          <a14:foregroundMark x1="29314" y1="32348" x2="27323" y2="32717"/>
                          <a14:foregroundMark x1="51327" y1="17006" x2="53982" y2="14048"/>
                          <a14:foregroundMark x1="48230" y1="14972" x2="48341" y2="11275"/>
                          <a14:foregroundMark x1="49889" y1="29575" x2="49889" y2="32717"/>
                          <a14:foregroundMark x1="47788" y1="9982" x2="45686" y2="14418"/>
                          <a14:foregroundMark x1="82412" y1="29945" x2="92699" y2="32348"/>
                          <a14:foregroundMark x1="90819" y1="32163" x2="88164" y2="32163"/>
                        </a14:backgroundRemoval>
                      </a14:imgEffect>
                    </a14:imgLayer>
                  </a14:imgProps>
                </a:ext>
              </a:extLst>
            </a:blip>
            <a:stretch>
              <a:fillRect/>
            </a:stretch>
          </p:blipFill>
          <p:spPr>
            <a:xfrm rot="21087471">
              <a:off x="843953" y="3192422"/>
              <a:ext cx="3862430" cy="2311476"/>
            </a:xfrm>
            <a:prstGeom prst="rect">
              <a:avLst/>
            </a:prstGeom>
            <a:ln>
              <a:noFill/>
            </a:ln>
            <a:effectLst>
              <a:outerShdw blurRad="292100" dist="139700" dir="2700000" algn="tl" rotWithShape="0">
                <a:srgbClr val="333333">
                  <a:alpha val="65000"/>
                </a:srgbClr>
              </a:outerShdw>
            </a:effectLst>
          </p:spPr>
        </p:pic>
        <p:pic>
          <p:nvPicPr>
            <p:cNvPr id="1026" name="Picture 2" descr="Wedding couple clipart">
              <a:extLst>
                <a:ext uri="{FF2B5EF4-FFF2-40B4-BE49-F238E27FC236}">
                  <a16:creationId xmlns:a16="http://schemas.microsoft.com/office/drawing/2014/main" id="{0C0A21E4-EFC5-F98E-70F6-55D8ECA00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752" y="2458365"/>
              <a:ext cx="2478739" cy="3509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A9E6635-D347-27A7-9A8B-B7D0086435AB}"/>
                </a:ext>
              </a:extLst>
            </p:cNvPr>
            <p:cNvPicPr>
              <a:picLocks noChangeAspect="1"/>
            </p:cNvPicPr>
            <p:nvPr/>
          </p:nvPicPr>
          <p:blipFill>
            <a:blip r:embed="rId5"/>
            <a:stretch>
              <a:fillRect/>
            </a:stretch>
          </p:blipFill>
          <p:spPr>
            <a:xfrm>
              <a:off x="4989106" y="3370473"/>
              <a:ext cx="2895164" cy="195537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3633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86EF-4CA6-F539-03C8-F0E2F9398A8C}"/>
              </a:ext>
            </a:extLst>
          </p:cNvPr>
          <p:cNvSpPr>
            <a:spLocks noGrp="1"/>
          </p:cNvSpPr>
          <p:nvPr>
            <p:ph type="title"/>
          </p:nvPr>
        </p:nvSpPr>
        <p:spPr/>
        <p:txBody>
          <a:bodyPr/>
          <a:lstStyle/>
          <a:p>
            <a:pPr algn="l"/>
            <a:r>
              <a:rPr lang="en-US" dirty="0"/>
              <a:t>Listen for a surprising reply. </a:t>
            </a:r>
          </a:p>
        </p:txBody>
      </p:sp>
      <p:sp>
        <p:nvSpPr>
          <p:cNvPr id="3" name="Content Placeholder 2">
            <a:extLst>
              <a:ext uri="{FF2B5EF4-FFF2-40B4-BE49-F238E27FC236}">
                <a16:creationId xmlns:a16="http://schemas.microsoft.com/office/drawing/2014/main" id="{E5A22B2F-5AF9-F94D-48ED-8723210924BF}"/>
              </a:ext>
            </a:extLst>
          </p:cNvPr>
          <p:cNvSpPr>
            <a:spLocks noGrp="1"/>
          </p:cNvSpPr>
          <p:nvPr>
            <p:ph idx="1"/>
          </p:nvPr>
        </p:nvSpPr>
        <p:spPr>
          <a:xfrm>
            <a:off x="1762822" y="1902562"/>
            <a:ext cx="8666356" cy="4486275"/>
          </a:xfrm>
        </p:spPr>
        <p:txBody>
          <a:bodyPr>
            <a:normAutofit/>
          </a:bodyPr>
          <a:lstStyle/>
          <a:p>
            <a:pPr marL="0" indent="0" algn="ctr">
              <a:buNone/>
            </a:pPr>
            <a:r>
              <a:rPr lang="en-US" dirty="0"/>
              <a:t>John 3:1-3 (NIV)   Now there was a man of the Pharisees named Nicodemus, a member of the Jewish ruling council. 2  He came to Jesus at night and said, "Rabbi, we know you are a teacher who has come from God. </a:t>
            </a:r>
          </a:p>
        </p:txBody>
      </p:sp>
    </p:spTree>
    <p:extLst>
      <p:ext uri="{BB962C8B-B14F-4D97-AF65-F5344CB8AC3E}">
        <p14:creationId xmlns:p14="http://schemas.microsoft.com/office/powerpoint/2010/main" val="18704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86EF-4CA6-F539-03C8-F0E2F9398A8C}"/>
              </a:ext>
            </a:extLst>
          </p:cNvPr>
          <p:cNvSpPr>
            <a:spLocks noGrp="1"/>
          </p:cNvSpPr>
          <p:nvPr>
            <p:ph type="title"/>
          </p:nvPr>
        </p:nvSpPr>
        <p:spPr/>
        <p:txBody>
          <a:bodyPr/>
          <a:lstStyle/>
          <a:p>
            <a:pPr algn="l"/>
            <a:r>
              <a:rPr lang="en-US" dirty="0"/>
              <a:t>Listen for a surprising reply. </a:t>
            </a:r>
          </a:p>
        </p:txBody>
      </p:sp>
      <p:sp>
        <p:nvSpPr>
          <p:cNvPr id="3" name="Content Placeholder 2">
            <a:extLst>
              <a:ext uri="{FF2B5EF4-FFF2-40B4-BE49-F238E27FC236}">
                <a16:creationId xmlns:a16="http://schemas.microsoft.com/office/drawing/2014/main" id="{E5A22B2F-5AF9-F94D-48ED-8723210924BF}"/>
              </a:ext>
            </a:extLst>
          </p:cNvPr>
          <p:cNvSpPr>
            <a:spLocks noGrp="1"/>
          </p:cNvSpPr>
          <p:nvPr>
            <p:ph idx="1"/>
          </p:nvPr>
        </p:nvSpPr>
        <p:spPr>
          <a:xfrm>
            <a:off x="1762822" y="1902562"/>
            <a:ext cx="8666356" cy="4486275"/>
          </a:xfrm>
        </p:spPr>
        <p:txBody>
          <a:bodyPr>
            <a:normAutofit/>
          </a:bodyPr>
          <a:lstStyle/>
          <a:p>
            <a:pPr marL="0" indent="0" algn="ctr">
              <a:buNone/>
            </a:pPr>
            <a:r>
              <a:rPr lang="en-US" dirty="0"/>
              <a:t>For no one could perform the miraculous signs you are doing if God were not with him." 3  In reply Jesus declared, "I tell you the truth, no one can see the kingdom of God unless he is born again."</a:t>
            </a:r>
          </a:p>
        </p:txBody>
      </p:sp>
      <p:pic>
        <p:nvPicPr>
          <p:cNvPr id="5" name="Picture 4">
            <a:extLst>
              <a:ext uri="{FF2B5EF4-FFF2-40B4-BE49-F238E27FC236}">
                <a16:creationId xmlns:a16="http://schemas.microsoft.com/office/drawing/2014/main" id="{43FE7CF1-D119-353F-27E7-EFBFB156AC95}"/>
              </a:ext>
            </a:extLst>
          </p:cNvPr>
          <p:cNvPicPr>
            <a:picLocks noChangeAspect="1"/>
          </p:cNvPicPr>
          <p:nvPr/>
        </p:nvPicPr>
        <p:blipFill>
          <a:blip r:embed="rId2"/>
          <a:stretch>
            <a:fillRect/>
          </a:stretch>
        </p:blipFill>
        <p:spPr>
          <a:xfrm>
            <a:off x="4900762" y="5156413"/>
            <a:ext cx="2390476"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787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4CB2-CFD1-B337-46BF-4B80E717D638}"/>
              </a:ext>
            </a:extLst>
          </p:cNvPr>
          <p:cNvSpPr>
            <a:spLocks noGrp="1"/>
          </p:cNvSpPr>
          <p:nvPr>
            <p:ph type="title"/>
          </p:nvPr>
        </p:nvSpPr>
        <p:spPr/>
        <p:txBody>
          <a:bodyPr/>
          <a:lstStyle/>
          <a:p>
            <a:r>
              <a:rPr lang="en-US" dirty="0"/>
              <a:t>Enter the Kingdom of God</a:t>
            </a:r>
          </a:p>
        </p:txBody>
      </p:sp>
      <p:sp>
        <p:nvSpPr>
          <p:cNvPr id="4" name="Content Placeholder 3">
            <a:extLst>
              <a:ext uri="{FF2B5EF4-FFF2-40B4-BE49-F238E27FC236}">
                <a16:creationId xmlns:a16="http://schemas.microsoft.com/office/drawing/2014/main" id="{3353B624-0485-066E-6431-052429A943DE}"/>
              </a:ext>
            </a:extLst>
          </p:cNvPr>
          <p:cNvSpPr>
            <a:spLocks noGrp="1"/>
          </p:cNvSpPr>
          <p:nvPr>
            <p:ph sz="half" idx="1"/>
          </p:nvPr>
        </p:nvSpPr>
        <p:spPr>
          <a:xfrm>
            <a:off x="838200" y="2133599"/>
            <a:ext cx="5181600" cy="4043363"/>
          </a:xfrm>
        </p:spPr>
        <p:txBody>
          <a:bodyPr>
            <a:normAutofit lnSpcReduction="10000"/>
          </a:bodyPr>
          <a:lstStyle/>
          <a:p>
            <a:r>
              <a:rPr lang="en-US" dirty="0"/>
              <a:t>Facts about Nicodemus</a:t>
            </a:r>
          </a:p>
          <a:p>
            <a:pPr lvl="1"/>
            <a:r>
              <a:rPr lang="en-US" dirty="0"/>
              <a:t>A pharisee</a:t>
            </a:r>
          </a:p>
          <a:p>
            <a:pPr lvl="1"/>
            <a:r>
              <a:rPr lang="en-US" dirty="0"/>
              <a:t>Member of the Jewish ruling council</a:t>
            </a:r>
          </a:p>
          <a:p>
            <a:pPr lvl="1"/>
            <a:r>
              <a:rPr lang="en-US" dirty="0"/>
              <a:t>Came to Jesus at night</a:t>
            </a:r>
          </a:p>
          <a:p>
            <a:pPr lvl="1"/>
            <a:endParaRPr lang="en-US" dirty="0"/>
          </a:p>
        </p:txBody>
      </p:sp>
      <p:sp>
        <p:nvSpPr>
          <p:cNvPr id="5" name="Content Placeholder 4">
            <a:extLst>
              <a:ext uri="{FF2B5EF4-FFF2-40B4-BE49-F238E27FC236}">
                <a16:creationId xmlns:a16="http://schemas.microsoft.com/office/drawing/2014/main" id="{AE64009D-4091-03C2-4603-B08715A11EB1}"/>
              </a:ext>
            </a:extLst>
          </p:cNvPr>
          <p:cNvSpPr>
            <a:spLocks noGrp="1"/>
          </p:cNvSpPr>
          <p:nvPr>
            <p:ph sz="half" idx="2"/>
          </p:nvPr>
        </p:nvSpPr>
        <p:spPr>
          <a:xfrm>
            <a:off x="7010400" y="2133599"/>
            <a:ext cx="4343400" cy="2980551"/>
          </a:xfrm>
          <a:solidFill>
            <a:srgbClr val="171CDF"/>
          </a:solidFill>
        </p:spPr>
        <p:style>
          <a:lnRef idx="0">
            <a:schemeClr val="accent5"/>
          </a:lnRef>
          <a:fillRef idx="3">
            <a:schemeClr val="accent5"/>
          </a:fillRef>
          <a:effectRef idx="3">
            <a:schemeClr val="accent5"/>
          </a:effectRef>
          <a:fontRef idx="minor">
            <a:schemeClr val="lt1"/>
          </a:fontRef>
        </p:style>
        <p:txBody>
          <a:bodyPr anchor="ctr">
            <a:normAutofit lnSpcReduction="10000"/>
          </a:bodyPr>
          <a:lstStyle/>
          <a:p>
            <a:pPr marL="0" indent="0" algn="ctr">
              <a:buNone/>
            </a:pPr>
            <a:r>
              <a:rPr lang="en-US" dirty="0"/>
              <a:t>a man of the Pharisees named Nicodemus, a member of the Jewish ruling council. He came to Jesus at night</a:t>
            </a:r>
          </a:p>
        </p:txBody>
      </p:sp>
    </p:spTree>
    <p:extLst>
      <p:ext uri="{BB962C8B-B14F-4D97-AF65-F5344CB8AC3E}">
        <p14:creationId xmlns:p14="http://schemas.microsoft.com/office/powerpoint/2010/main" val="403234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7153-7721-4245-02C5-18337BCB2E98}"/>
              </a:ext>
            </a:extLst>
          </p:cNvPr>
          <p:cNvSpPr>
            <a:spLocks noGrp="1"/>
          </p:cNvSpPr>
          <p:nvPr>
            <p:ph type="title"/>
          </p:nvPr>
        </p:nvSpPr>
        <p:spPr/>
        <p:txBody>
          <a:bodyPr/>
          <a:lstStyle/>
          <a:p>
            <a:r>
              <a:rPr lang="en-US" dirty="0"/>
              <a:t>Enter the Kingdom of God</a:t>
            </a:r>
          </a:p>
        </p:txBody>
      </p:sp>
      <p:sp>
        <p:nvSpPr>
          <p:cNvPr id="5" name="Content Placeholder 4">
            <a:extLst>
              <a:ext uri="{FF2B5EF4-FFF2-40B4-BE49-F238E27FC236}">
                <a16:creationId xmlns:a16="http://schemas.microsoft.com/office/drawing/2014/main" id="{B8237064-8449-7006-8BC9-E8F515314739}"/>
              </a:ext>
            </a:extLst>
          </p:cNvPr>
          <p:cNvSpPr>
            <a:spLocks noGrp="1"/>
          </p:cNvSpPr>
          <p:nvPr>
            <p:ph idx="1"/>
          </p:nvPr>
        </p:nvSpPr>
        <p:spPr/>
        <p:txBody>
          <a:bodyPr/>
          <a:lstStyle/>
          <a:p>
            <a:r>
              <a:rPr lang="en-US" dirty="0"/>
              <a:t>What might be some reasons that he came to Jesus at night?</a:t>
            </a:r>
          </a:p>
          <a:p>
            <a:r>
              <a:rPr lang="en-US" dirty="0"/>
              <a:t>At least on surface level, whom did he acknowledge Jesus to be? List the attributes he stated about Jesus.</a:t>
            </a:r>
          </a:p>
        </p:txBody>
      </p:sp>
      <p:sp>
        <p:nvSpPr>
          <p:cNvPr id="6" name="TextBox 5">
            <a:extLst>
              <a:ext uri="{FF2B5EF4-FFF2-40B4-BE49-F238E27FC236}">
                <a16:creationId xmlns:a16="http://schemas.microsoft.com/office/drawing/2014/main" id="{263E30C9-945C-BD3E-BD23-AA6954810EEB}"/>
              </a:ext>
            </a:extLst>
          </p:cNvPr>
          <p:cNvSpPr txBox="1"/>
          <p:nvPr/>
        </p:nvSpPr>
        <p:spPr>
          <a:xfrm>
            <a:off x="1380744" y="4529344"/>
            <a:ext cx="9973056" cy="1782556"/>
          </a:xfrm>
          <a:prstGeom prst="rect">
            <a:avLst/>
          </a:prstGeom>
          <a:solidFill>
            <a:srgbClr val="171CDF"/>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3600">
                <a:solidFill>
                  <a:schemeClr val="lt1"/>
                </a:solidFill>
              </a:defRPr>
            </a:lvl1pPr>
            <a:lvl2pPr marL="685800" indent="-228600">
              <a:lnSpc>
                <a:spcPct val="90000"/>
              </a:lnSpc>
              <a:spcBef>
                <a:spcPts val="500"/>
              </a:spcBef>
              <a:buFont typeface="Arial" panose="020B0604020202020204" pitchFamily="34" charset="0"/>
              <a:buChar char="•"/>
              <a:defRPr sz="3200">
                <a:solidFill>
                  <a:schemeClr val="lt1"/>
                </a:solidFill>
              </a:defRPr>
            </a:lvl2pPr>
            <a:lvl3pPr marL="1143000" indent="-228600">
              <a:lnSpc>
                <a:spcPct val="90000"/>
              </a:lnSpc>
              <a:spcBef>
                <a:spcPts val="500"/>
              </a:spcBef>
              <a:buFont typeface="Arial" panose="020B0604020202020204" pitchFamily="34" charset="0"/>
              <a:buChar char="•"/>
              <a:defRPr sz="2800">
                <a:solidFill>
                  <a:schemeClr val="lt1"/>
                </a:solidFill>
              </a:defRPr>
            </a:lvl3pPr>
            <a:lvl4pPr marL="1600200" indent="-228600">
              <a:lnSpc>
                <a:spcPct val="90000"/>
              </a:lnSpc>
              <a:spcBef>
                <a:spcPts val="500"/>
              </a:spcBef>
              <a:buFont typeface="Arial" panose="020B0604020202020204" pitchFamily="34" charset="0"/>
              <a:buChar char="•"/>
              <a:defRPr sz="2400">
                <a:solidFill>
                  <a:schemeClr val="lt1"/>
                </a:solidFill>
              </a:defRPr>
            </a:lvl4pPr>
            <a:lvl5pPr marL="2057400" indent="-228600">
              <a:lnSpc>
                <a:spcPct val="90000"/>
              </a:lnSpc>
              <a:spcBef>
                <a:spcPts val="500"/>
              </a:spcBef>
              <a:buFont typeface="Arial" panose="020B0604020202020204" pitchFamily="34" charset="0"/>
              <a:buChar char="•"/>
              <a:defRPr sz="2400">
                <a:solidFill>
                  <a:schemeClr val="lt1"/>
                </a:solidFill>
              </a:defRPr>
            </a:lvl5pPr>
            <a:lvl6pPr marL="2514600" indent="-228600">
              <a:lnSpc>
                <a:spcPct val="90000"/>
              </a:lnSpc>
              <a:spcBef>
                <a:spcPts val="500"/>
              </a:spcBef>
              <a:buFont typeface="Arial" panose="020B0604020202020204" pitchFamily="34" charset="0"/>
              <a:buChar char="•"/>
              <a:defRPr>
                <a:solidFill>
                  <a:schemeClr val="lt1"/>
                </a:solidFill>
              </a:defRPr>
            </a:lvl6pPr>
            <a:lvl7pPr marL="2971800" indent="-228600">
              <a:lnSpc>
                <a:spcPct val="90000"/>
              </a:lnSpc>
              <a:spcBef>
                <a:spcPts val="500"/>
              </a:spcBef>
              <a:buFont typeface="Arial" panose="020B0604020202020204" pitchFamily="34" charset="0"/>
              <a:buChar char="•"/>
              <a:defRPr>
                <a:solidFill>
                  <a:schemeClr val="lt1"/>
                </a:solidFill>
              </a:defRPr>
            </a:lvl7pPr>
            <a:lvl8pPr marL="3429000" indent="-228600">
              <a:lnSpc>
                <a:spcPct val="90000"/>
              </a:lnSpc>
              <a:spcBef>
                <a:spcPts val="500"/>
              </a:spcBef>
              <a:buFont typeface="Arial" panose="020B0604020202020204" pitchFamily="34" charset="0"/>
              <a:buChar char="•"/>
              <a:defRPr>
                <a:solidFill>
                  <a:schemeClr val="lt1"/>
                </a:solidFill>
              </a:defRPr>
            </a:lvl8pPr>
            <a:lvl9pPr marL="3886200" indent="-228600">
              <a:lnSpc>
                <a:spcPct val="90000"/>
              </a:lnSpc>
              <a:spcBef>
                <a:spcPts val="500"/>
              </a:spcBef>
              <a:buFont typeface="Arial" panose="020B0604020202020204" pitchFamily="34" charset="0"/>
              <a:buChar char="•"/>
              <a:defRPr>
                <a:solidFill>
                  <a:schemeClr val="lt1"/>
                </a:solidFill>
              </a:defRPr>
            </a:lvl9pPr>
          </a:lstStyle>
          <a:p>
            <a:r>
              <a:rPr lang="en-US" dirty="0"/>
              <a:t>Rabbi, we know you are a teacher who has come from God. For no one could perform the miraculous signs you are doing if God were not with him</a:t>
            </a:r>
          </a:p>
        </p:txBody>
      </p:sp>
    </p:spTree>
    <p:extLst>
      <p:ext uri="{BB962C8B-B14F-4D97-AF65-F5344CB8AC3E}">
        <p14:creationId xmlns:p14="http://schemas.microsoft.com/office/powerpoint/2010/main" val="24793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D3E4-408E-7080-2A47-089C2D4BA243}"/>
              </a:ext>
            </a:extLst>
          </p:cNvPr>
          <p:cNvSpPr>
            <a:spLocks noGrp="1"/>
          </p:cNvSpPr>
          <p:nvPr>
            <p:ph type="title"/>
          </p:nvPr>
        </p:nvSpPr>
        <p:spPr/>
        <p:txBody>
          <a:bodyPr/>
          <a:lstStyle/>
          <a:p>
            <a:r>
              <a:rPr lang="en-US" dirty="0"/>
              <a:t>Enter the Kingdom of God</a:t>
            </a:r>
          </a:p>
        </p:txBody>
      </p:sp>
      <p:sp>
        <p:nvSpPr>
          <p:cNvPr id="3" name="Content Placeholder 2">
            <a:extLst>
              <a:ext uri="{FF2B5EF4-FFF2-40B4-BE49-F238E27FC236}">
                <a16:creationId xmlns:a16="http://schemas.microsoft.com/office/drawing/2014/main" id="{3B53AE7D-D2D8-72DD-F0D0-4D62ADC2A534}"/>
              </a:ext>
            </a:extLst>
          </p:cNvPr>
          <p:cNvSpPr>
            <a:spLocks noGrp="1"/>
          </p:cNvSpPr>
          <p:nvPr>
            <p:ph idx="1"/>
          </p:nvPr>
        </p:nvSpPr>
        <p:spPr/>
        <p:txBody>
          <a:bodyPr/>
          <a:lstStyle/>
          <a:p>
            <a:r>
              <a:rPr lang="en-US" dirty="0">
                <a:solidFill>
                  <a:srgbClr val="C00000"/>
                </a:solidFill>
              </a:rPr>
              <a:t>Rather than respond to Nicodemus’s compliments, note the assertions Jesus made. </a:t>
            </a:r>
          </a:p>
          <a:p>
            <a:pPr lvl="1"/>
            <a:r>
              <a:rPr lang="en-US" dirty="0">
                <a:solidFill>
                  <a:srgbClr val="C00000"/>
                </a:solidFill>
              </a:rPr>
              <a:t>Speaks to the issue of the kingdom/rule of God</a:t>
            </a:r>
          </a:p>
          <a:p>
            <a:pPr lvl="1"/>
            <a:r>
              <a:rPr lang="en-US" dirty="0">
                <a:solidFill>
                  <a:srgbClr val="C00000"/>
                </a:solidFill>
              </a:rPr>
              <a:t>Says you cannot experience the kingdom of God, the rule of God without being “born again”</a:t>
            </a:r>
          </a:p>
          <a:p>
            <a:r>
              <a:rPr lang="en-US" dirty="0"/>
              <a:t>Why do you think He ignored the compliments and made His statements about “born again”?</a:t>
            </a:r>
          </a:p>
          <a:p>
            <a:endParaRPr lang="en-US" dirty="0"/>
          </a:p>
        </p:txBody>
      </p:sp>
    </p:spTree>
    <p:extLst>
      <p:ext uri="{BB962C8B-B14F-4D97-AF65-F5344CB8AC3E}">
        <p14:creationId xmlns:p14="http://schemas.microsoft.com/office/powerpoint/2010/main" val="130230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F8BE-8EEC-4D48-2AB2-E18439D24478}"/>
              </a:ext>
            </a:extLst>
          </p:cNvPr>
          <p:cNvSpPr>
            <a:spLocks noGrp="1"/>
          </p:cNvSpPr>
          <p:nvPr>
            <p:ph type="title"/>
          </p:nvPr>
        </p:nvSpPr>
        <p:spPr/>
        <p:txBody>
          <a:bodyPr/>
          <a:lstStyle/>
          <a:p>
            <a:r>
              <a:rPr lang="en-US" dirty="0"/>
              <a:t>Enter the Kingdom of God</a:t>
            </a:r>
          </a:p>
        </p:txBody>
      </p:sp>
      <p:sp>
        <p:nvSpPr>
          <p:cNvPr id="3" name="Content Placeholder 2">
            <a:extLst>
              <a:ext uri="{FF2B5EF4-FFF2-40B4-BE49-F238E27FC236}">
                <a16:creationId xmlns:a16="http://schemas.microsoft.com/office/drawing/2014/main" id="{D6241861-0374-2DFE-D9E9-C55DCB65EEC1}"/>
              </a:ext>
            </a:extLst>
          </p:cNvPr>
          <p:cNvSpPr>
            <a:spLocks noGrp="1"/>
          </p:cNvSpPr>
          <p:nvPr>
            <p:ph idx="1"/>
          </p:nvPr>
        </p:nvSpPr>
        <p:spPr/>
        <p:txBody>
          <a:bodyPr/>
          <a:lstStyle/>
          <a:p>
            <a:r>
              <a:rPr lang="en-US" dirty="0"/>
              <a:t>Why would such a statement be a challenge to Nicodemus’ thinking, and indeed, that of all Pharisees?</a:t>
            </a:r>
          </a:p>
          <a:p>
            <a:r>
              <a:rPr lang="en-US" dirty="0"/>
              <a:t>What are some spiritual </a:t>
            </a:r>
            <a:br>
              <a:rPr lang="en-US" dirty="0"/>
            </a:br>
            <a:r>
              <a:rPr lang="en-US" dirty="0"/>
              <a:t>truths that you struggle </a:t>
            </a:r>
            <a:br>
              <a:rPr lang="en-US" dirty="0"/>
            </a:br>
            <a:r>
              <a:rPr lang="en-US" dirty="0"/>
              <a:t>to understand? </a:t>
            </a:r>
          </a:p>
        </p:txBody>
      </p:sp>
      <p:pic>
        <p:nvPicPr>
          <p:cNvPr id="4" name="Picture 3" descr="Shape, circle&#10;&#10;Description automatically generated">
            <a:extLst>
              <a:ext uri="{FF2B5EF4-FFF2-40B4-BE49-F238E27FC236}">
                <a16:creationId xmlns:a16="http://schemas.microsoft.com/office/drawing/2014/main" id="{C1F1D7EC-6886-BF32-A623-9A7CD2ADB654}"/>
              </a:ext>
            </a:extLst>
          </p:cNvPr>
          <p:cNvPicPr>
            <a:picLocks noChangeAspect="1"/>
          </p:cNvPicPr>
          <p:nvPr/>
        </p:nvPicPr>
        <p:blipFill rotWithShape="1">
          <a:blip r:embed="rId2">
            <a:extLst>
              <a:ext uri="{28A0092B-C50C-407E-A947-70E740481C1C}">
                <a14:useLocalDpi xmlns:a14="http://schemas.microsoft.com/office/drawing/2010/main" val="0"/>
              </a:ext>
            </a:extLst>
          </a:blip>
          <a:srcRect l="56961" t="8604" r="3985"/>
          <a:stretch/>
        </p:blipFill>
        <p:spPr bwMode="auto">
          <a:xfrm>
            <a:off x="7133923" y="2996377"/>
            <a:ext cx="2322311" cy="331552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9300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76</TotalTime>
  <Words>1204</Words>
  <Application>Microsoft Office PowerPoint</Application>
  <PresentationFormat>Widescreen</PresentationFormat>
  <Paragraphs>88</Paragraphs>
  <Slides>24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Embedded PowerPoint Video</vt:lpstr>
      <vt:lpstr>Video Introduction</vt:lpstr>
      <vt:lpstr>Can’t forget this one …</vt:lpstr>
      <vt:lpstr>Listen for a surprising reply. </vt:lpstr>
      <vt:lpstr>Listen for a surprising reply. </vt:lpstr>
      <vt:lpstr>Enter the Kingdom of God</vt:lpstr>
      <vt:lpstr>Enter the Kingdom of God</vt:lpstr>
      <vt:lpstr>Enter the Kingdom of God</vt:lpstr>
      <vt:lpstr>Enter the Kingdom of God</vt:lpstr>
      <vt:lpstr>Listen for further explanation about “born again”.</vt:lpstr>
      <vt:lpstr>Listen for further explanation about “born again”.</vt:lpstr>
      <vt:lpstr>New Birth by the Spirit</vt:lpstr>
      <vt:lpstr>New Birth by the Spirit</vt:lpstr>
      <vt:lpstr>Listen for a reference to an Old Testament story.</vt:lpstr>
      <vt:lpstr>Listen for a reference to an Old Testament story.</vt:lpstr>
      <vt:lpstr>Trust in Jesus for A New Birth</vt:lpstr>
      <vt:lpstr>Trust in Jesus for A New Birth</vt:lpstr>
      <vt:lpstr>Trust in Jesus for A New Birth</vt:lpstr>
      <vt:lpstr>Trust in Jesus for A New Birth</vt:lpstr>
      <vt:lpstr>Application</vt:lpstr>
      <vt:lpstr>Application</vt:lpstr>
      <vt:lpstr>Application</vt:lpstr>
      <vt:lpstr>Family Activities</vt:lpstr>
      <vt:lpstr>Embedded PowerPoint Video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PowerPoint Video</dc:title>
  <dc:creator>Steve Armstrong</dc:creator>
  <cp:lastModifiedBy>Steve Armstrong</cp:lastModifiedBy>
  <cp:revision>3</cp:revision>
  <dcterms:created xsi:type="dcterms:W3CDTF">2022-05-27T18:38:44Z</dcterms:created>
  <dcterms:modified xsi:type="dcterms:W3CDTF">2022-05-27T19:55:35Z</dcterms:modified>
</cp:coreProperties>
</file>