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7" autoAdjust="0"/>
    <p:restoredTop sz="94660"/>
  </p:normalViewPr>
  <p:slideViewPr>
    <p:cSldViewPr snapToGrid="0">
      <p:cViewPr varScale="1">
        <p:scale>
          <a:sx n="81" d="100"/>
          <a:sy n="81" d="100"/>
        </p:scale>
        <p:origin x="12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91000"/>
                </a:schemeClr>
              </a:gs>
              <a:gs pos="64000">
                <a:schemeClr val="accent1">
                  <a:lumMod val="45000"/>
                  <a:lumOff val="55000"/>
                  <a:alpha val="90000"/>
                </a:schemeClr>
              </a:gs>
              <a:gs pos="83000">
                <a:schemeClr val="accent1">
                  <a:lumMod val="45000"/>
                  <a:lumOff val="55000"/>
                  <a:alpha val="89000"/>
                </a:schemeClr>
              </a:gs>
              <a:gs pos="100000">
                <a:schemeClr val="accent1">
                  <a:lumMod val="30000"/>
                  <a:lumOff val="70000"/>
                  <a:alpha val="91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n8qe77se"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hyperlink" Target="https://tinyurl.com/4nebb3r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Life of Victory</a:t>
            </a:r>
          </a:p>
        </p:txBody>
      </p:sp>
      <p:sp>
        <p:nvSpPr>
          <p:cNvPr id="3" name="Subtitle 2"/>
          <p:cNvSpPr>
            <a:spLocks noGrp="1"/>
          </p:cNvSpPr>
          <p:nvPr>
            <p:ph type="subTitle" idx="1"/>
          </p:nvPr>
        </p:nvSpPr>
        <p:spPr>
          <a:xfrm>
            <a:off x="1524000" y="4003588"/>
            <a:ext cx="9144000" cy="1254211"/>
          </a:xfrm>
        </p:spPr>
        <p:txBody>
          <a:bodyPr/>
          <a:lstStyle/>
          <a:p>
            <a:r>
              <a:rPr lang="en-US" dirty="0"/>
              <a:t>April 10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A0D6-4DFC-4143-8224-0E70AE9B11BD}"/>
              </a:ext>
            </a:extLst>
          </p:cNvPr>
          <p:cNvSpPr>
            <a:spLocks noGrp="1"/>
          </p:cNvSpPr>
          <p:nvPr>
            <p:ph type="title"/>
          </p:nvPr>
        </p:nvSpPr>
        <p:spPr/>
        <p:txBody>
          <a:bodyPr/>
          <a:lstStyle/>
          <a:p>
            <a:pPr algn="l"/>
            <a:r>
              <a:rPr lang="en-US" dirty="0"/>
              <a:t>Listen for a reminder of God’s love.</a:t>
            </a:r>
          </a:p>
        </p:txBody>
      </p:sp>
      <p:sp>
        <p:nvSpPr>
          <p:cNvPr id="3" name="Content Placeholder 2">
            <a:extLst>
              <a:ext uri="{FF2B5EF4-FFF2-40B4-BE49-F238E27FC236}">
                <a16:creationId xmlns:a16="http://schemas.microsoft.com/office/drawing/2014/main" id="{43A55D30-783F-4E63-942C-EAFF2DC8B659}"/>
              </a:ext>
            </a:extLst>
          </p:cNvPr>
          <p:cNvSpPr>
            <a:spLocks noGrp="1"/>
          </p:cNvSpPr>
          <p:nvPr>
            <p:ph idx="1"/>
          </p:nvPr>
        </p:nvSpPr>
        <p:spPr>
          <a:xfrm>
            <a:off x="1493817" y="1801875"/>
            <a:ext cx="9204366" cy="4351338"/>
          </a:xfrm>
        </p:spPr>
        <p:txBody>
          <a:bodyPr/>
          <a:lstStyle/>
          <a:p>
            <a:pPr marL="0" indent="0" algn="ctr">
              <a:buNone/>
            </a:pPr>
            <a:r>
              <a:rPr lang="en-US" dirty="0"/>
              <a:t>Then Jesus' disciples said, "Now you are speaking clearly and without figures of speech. 30  Now we can see that you know all things and that you do not even need to have anyone ask you questions. This makes us believe that you came from God."</a:t>
            </a:r>
          </a:p>
        </p:txBody>
      </p:sp>
      <p:pic>
        <p:nvPicPr>
          <p:cNvPr id="4" name="Picture 3">
            <a:extLst>
              <a:ext uri="{FF2B5EF4-FFF2-40B4-BE49-F238E27FC236}">
                <a16:creationId xmlns:a16="http://schemas.microsoft.com/office/drawing/2014/main" id="{0A4DFCF7-5BB3-43DD-B636-99DCC74E0615}"/>
              </a:ext>
            </a:extLst>
          </p:cNvPr>
          <p:cNvPicPr>
            <a:picLocks noChangeAspect="1"/>
          </p:cNvPicPr>
          <p:nvPr/>
        </p:nvPicPr>
        <p:blipFill>
          <a:blip r:embed="rId2"/>
          <a:stretch>
            <a:fillRect/>
          </a:stretch>
        </p:blipFill>
        <p:spPr>
          <a:xfrm>
            <a:off x="4981714" y="5354441"/>
            <a:ext cx="2228571" cy="352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9153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FB15-1A1C-47E7-9C67-CB8BA9C00367}"/>
              </a:ext>
            </a:extLst>
          </p:cNvPr>
          <p:cNvSpPr>
            <a:spLocks noGrp="1"/>
          </p:cNvSpPr>
          <p:nvPr>
            <p:ph type="title"/>
          </p:nvPr>
        </p:nvSpPr>
        <p:spPr/>
        <p:txBody>
          <a:bodyPr/>
          <a:lstStyle/>
          <a:p>
            <a:r>
              <a:rPr lang="en-US" dirty="0"/>
              <a:t>Victory in Jesus</a:t>
            </a:r>
          </a:p>
        </p:txBody>
      </p:sp>
      <p:sp>
        <p:nvSpPr>
          <p:cNvPr id="3" name="Content Placeholder 2">
            <a:extLst>
              <a:ext uri="{FF2B5EF4-FFF2-40B4-BE49-F238E27FC236}">
                <a16:creationId xmlns:a16="http://schemas.microsoft.com/office/drawing/2014/main" id="{DB7EACB8-BEF7-4DD8-9055-43D45290027D}"/>
              </a:ext>
            </a:extLst>
          </p:cNvPr>
          <p:cNvSpPr>
            <a:spLocks noGrp="1"/>
          </p:cNvSpPr>
          <p:nvPr>
            <p:ph idx="1"/>
          </p:nvPr>
        </p:nvSpPr>
        <p:spPr/>
        <p:txBody>
          <a:bodyPr/>
          <a:lstStyle/>
          <a:p>
            <a:r>
              <a:rPr lang="en-US" dirty="0"/>
              <a:t>What truth about God did Jesus affirm? </a:t>
            </a:r>
          </a:p>
          <a:p>
            <a:r>
              <a:rPr lang="en-US" dirty="0"/>
              <a:t>What are two key elements in establishing a right relationship with God? </a:t>
            </a:r>
          </a:p>
          <a:p>
            <a:endParaRPr lang="en-US" dirty="0"/>
          </a:p>
        </p:txBody>
      </p:sp>
    </p:spTree>
    <p:extLst>
      <p:ext uri="{BB962C8B-B14F-4D97-AF65-F5344CB8AC3E}">
        <p14:creationId xmlns:p14="http://schemas.microsoft.com/office/powerpoint/2010/main" val="388288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FF33-688C-4A5B-8284-FD51DE511512}"/>
              </a:ext>
            </a:extLst>
          </p:cNvPr>
          <p:cNvSpPr>
            <a:spLocks noGrp="1"/>
          </p:cNvSpPr>
          <p:nvPr>
            <p:ph type="title"/>
          </p:nvPr>
        </p:nvSpPr>
        <p:spPr/>
        <p:txBody>
          <a:bodyPr/>
          <a:lstStyle/>
          <a:p>
            <a:r>
              <a:rPr lang="en-US" dirty="0"/>
              <a:t>Victory in Jesus</a:t>
            </a:r>
          </a:p>
        </p:txBody>
      </p:sp>
      <p:sp>
        <p:nvSpPr>
          <p:cNvPr id="3" name="Content Placeholder 2">
            <a:extLst>
              <a:ext uri="{FF2B5EF4-FFF2-40B4-BE49-F238E27FC236}">
                <a16:creationId xmlns:a16="http://schemas.microsoft.com/office/drawing/2014/main" id="{8A81119F-BC22-491C-BA2A-454251408E44}"/>
              </a:ext>
            </a:extLst>
          </p:cNvPr>
          <p:cNvSpPr>
            <a:spLocks noGrp="1"/>
          </p:cNvSpPr>
          <p:nvPr>
            <p:ph idx="1"/>
          </p:nvPr>
        </p:nvSpPr>
        <p:spPr/>
        <p:txBody>
          <a:bodyPr/>
          <a:lstStyle/>
          <a:p>
            <a:r>
              <a:rPr lang="en-US" dirty="0"/>
              <a:t>What four statements about Himself did Jesus declare and what is their significance?</a:t>
            </a:r>
          </a:p>
        </p:txBody>
      </p:sp>
      <p:graphicFrame>
        <p:nvGraphicFramePr>
          <p:cNvPr id="4" name="Table 4">
            <a:extLst>
              <a:ext uri="{FF2B5EF4-FFF2-40B4-BE49-F238E27FC236}">
                <a16:creationId xmlns:a16="http://schemas.microsoft.com/office/drawing/2014/main" id="{636B52DE-E91B-43DD-B792-4A82EC695EDC}"/>
              </a:ext>
            </a:extLst>
          </p:cNvPr>
          <p:cNvGraphicFramePr>
            <a:graphicFrameLocks noGrp="1"/>
          </p:cNvGraphicFramePr>
          <p:nvPr>
            <p:extLst>
              <p:ext uri="{D42A27DB-BD31-4B8C-83A1-F6EECF244321}">
                <p14:modId xmlns:p14="http://schemas.microsoft.com/office/powerpoint/2010/main" val="1576649743"/>
              </p:ext>
            </p:extLst>
          </p:nvPr>
        </p:nvGraphicFramePr>
        <p:xfrm>
          <a:off x="838199" y="3201609"/>
          <a:ext cx="10609614" cy="2590800"/>
        </p:xfrm>
        <a:graphic>
          <a:graphicData uri="http://schemas.openxmlformats.org/drawingml/2006/table">
            <a:tbl>
              <a:tblPr firstRow="1" bandRow="1">
                <a:tableStyleId>{5C22544A-7EE6-4342-B048-85BDC9FD1C3A}</a:tableStyleId>
              </a:tblPr>
              <a:tblGrid>
                <a:gridCol w="5304807">
                  <a:extLst>
                    <a:ext uri="{9D8B030D-6E8A-4147-A177-3AD203B41FA5}">
                      <a16:colId xmlns:a16="http://schemas.microsoft.com/office/drawing/2014/main" val="2866649422"/>
                    </a:ext>
                  </a:extLst>
                </a:gridCol>
                <a:gridCol w="5304807">
                  <a:extLst>
                    <a:ext uri="{9D8B030D-6E8A-4147-A177-3AD203B41FA5}">
                      <a16:colId xmlns:a16="http://schemas.microsoft.com/office/drawing/2014/main" val="2597170114"/>
                    </a:ext>
                  </a:extLst>
                </a:gridCol>
              </a:tblGrid>
              <a:tr h="370840">
                <a:tc>
                  <a:txBody>
                    <a:bodyPr/>
                    <a:lstStyle/>
                    <a:p>
                      <a:pPr algn="ctr"/>
                      <a:r>
                        <a:rPr lang="en-US" sz="2800" dirty="0"/>
                        <a:t>Jesus’ Assertions about Himself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Meaning – Significance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246147"/>
                  </a:ext>
                </a:extLst>
              </a:tr>
              <a:tr h="370840">
                <a:tc>
                  <a:txBody>
                    <a:bodyPr/>
                    <a:lstStyle/>
                    <a:p>
                      <a:pPr marL="514350" indent="-514350">
                        <a:buFont typeface="+mj-lt"/>
                        <a:buAutoNum type="arabicPeriod"/>
                      </a:pPr>
                      <a:r>
                        <a:rPr lang="en-US" sz="28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696607"/>
                  </a:ext>
                </a:extLst>
              </a:tr>
              <a:tr h="370840">
                <a:tc>
                  <a:txBody>
                    <a:bodyPr/>
                    <a:lstStyle/>
                    <a:p>
                      <a:pPr marL="0" indent="0">
                        <a:buFont typeface="+mj-lt"/>
                        <a:buNone/>
                      </a:pPr>
                      <a:r>
                        <a:rPr lang="en-US" sz="2800" dirty="0"/>
                        <a:t>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344675"/>
                  </a:ext>
                </a:extLst>
              </a:tr>
              <a:tr h="370840">
                <a:tc>
                  <a:txBody>
                    <a:bodyPr/>
                    <a:lstStyle/>
                    <a:p>
                      <a:pPr marL="0" indent="0">
                        <a:buFont typeface="+mj-lt"/>
                        <a:buNone/>
                      </a:pPr>
                      <a:r>
                        <a:rPr lang="en-US" sz="2800" dirty="0"/>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070595"/>
                  </a:ext>
                </a:extLst>
              </a:tr>
              <a:tr h="370840">
                <a:tc>
                  <a:txBody>
                    <a:bodyPr/>
                    <a:lstStyle/>
                    <a:p>
                      <a:pPr marL="0" indent="0">
                        <a:buFont typeface="+mj-lt"/>
                        <a:buNone/>
                      </a:pPr>
                      <a:r>
                        <a:rPr lang="en-US" sz="2800" dirty="0"/>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7210863"/>
                  </a:ext>
                </a:extLst>
              </a:tr>
            </a:tbl>
          </a:graphicData>
        </a:graphic>
      </p:graphicFrame>
    </p:spTree>
    <p:extLst>
      <p:ext uri="{BB962C8B-B14F-4D97-AF65-F5344CB8AC3E}">
        <p14:creationId xmlns:p14="http://schemas.microsoft.com/office/powerpoint/2010/main" val="332453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E1C3-9826-41B4-9EB3-10225153779F}"/>
              </a:ext>
            </a:extLst>
          </p:cNvPr>
          <p:cNvSpPr>
            <a:spLocks noGrp="1"/>
          </p:cNvSpPr>
          <p:nvPr>
            <p:ph type="title"/>
          </p:nvPr>
        </p:nvSpPr>
        <p:spPr/>
        <p:txBody>
          <a:bodyPr/>
          <a:lstStyle/>
          <a:p>
            <a:r>
              <a:rPr lang="en-US" dirty="0"/>
              <a:t>Victory in Jesus</a:t>
            </a:r>
          </a:p>
        </p:txBody>
      </p:sp>
      <p:pic>
        <p:nvPicPr>
          <p:cNvPr id="2050" name="Picture 2" descr="People are Having Conversation in a Meeting clipart">
            <a:extLst>
              <a:ext uri="{FF2B5EF4-FFF2-40B4-BE49-F238E27FC236}">
                <a16:creationId xmlns:a16="http://schemas.microsoft.com/office/drawing/2014/main" id="{22086DDF-6A90-4CB1-8E6D-AB10FFD35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71" y="1787236"/>
            <a:ext cx="5400151" cy="45833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A58B0174-11AE-4F06-B886-7B98CE3081BF}"/>
              </a:ext>
            </a:extLst>
          </p:cNvPr>
          <p:cNvSpPr/>
          <p:nvPr/>
        </p:nvSpPr>
        <p:spPr>
          <a:xfrm>
            <a:off x="7750629" y="1545947"/>
            <a:ext cx="2755075" cy="1325563"/>
          </a:xfrm>
          <a:prstGeom prst="wedgeRoundRectCallout">
            <a:avLst>
              <a:gd name="adj1" fmla="val -101321"/>
              <a:gd name="adj2" fmla="val -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Let me tell you about Jesus, the Son of God …</a:t>
            </a:r>
          </a:p>
        </p:txBody>
      </p:sp>
      <p:sp>
        <p:nvSpPr>
          <p:cNvPr id="6" name="Speech Bubble: Rectangle with Corners Rounded 5">
            <a:extLst>
              <a:ext uri="{FF2B5EF4-FFF2-40B4-BE49-F238E27FC236}">
                <a16:creationId xmlns:a16="http://schemas.microsoft.com/office/drawing/2014/main" id="{ED8F8320-E43D-4C4A-A517-EB58AF6EE484}"/>
              </a:ext>
            </a:extLst>
          </p:cNvPr>
          <p:cNvSpPr/>
          <p:nvPr/>
        </p:nvSpPr>
        <p:spPr>
          <a:xfrm>
            <a:off x="6472051" y="5062944"/>
            <a:ext cx="2755075" cy="1325563"/>
          </a:xfrm>
          <a:prstGeom prst="wedgeRoundRectCallout">
            <a:avLst>
              <a:gd name="adj1" fmla="val -84511"/>
              <a:gd name="adj2" fmla="val -5127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I didn’t realize God was married. </a:t>
            </a:r>
          </a:p>
        </p:txBody>
      </p:sp>
      <p:sp>
        <p:nvSpPr>
          <p:cNvPr id="5" name="TextBox 4">
            <a:extLst>
              <a:ext uri="{FF2B5EF4-FFF2-40B4-BE49-F238E27FC236}">
                <a16:creationId xmlns:a16="http://schemas.microsoft.com/office/drawing/2014/main" id="{81FB4423-54B9-4E6E-B7C1-161900DDB1AF}"/>
              </a:ext>
            </a:extLst>
          </p:cNvPr>
          <p:cNvSpPr txBox="1"/>
          <p:nvPr/>
        </p:nvSpPr>
        <p:spPr>
          <a:xfrm>
            <a:off x="7623958" y="1905123"/>
            <a:ext cx="3847606"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t>How do you respond to this person’s honest confusion?</a:t>
            </a:r>
          </a:p>
        </p:txBody>
      </p:sp>
    </p:spTree>
    <p:extLst>
      <p:ext uri="{BB962C8B-B14F-4D97-AF65-F5344CB8AC3E}">
        <p14:creationId xmlns:p14="http://schemas.microsoft.com/office/powerpoint/2010/main" val="83101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A051-DB0F-458C-B68D-0AA9DA7B3925}"/>
              </a:ext>
            </a:extLst>
          </p:cNvPr>
          <p:cNvSpPr>
            <a:spLocks noGrp="1"/>
          </p:cNvSpPr>
          <p:nvPr>
            <p:ph type="title"/>
          </p:nvPr>
        </p:nvSpPr>
        <p:spPr/>
        <p:txBody>
          <a:bodyPr/>
          <a:lstStyle/>
          <a:p>
            <a:r>
              <a:rPr lang="en-US" dirty="0"/>
              <a:t>Victory in Jesus</a:t>
            </a:r>
          </a:p>
        </p:txBody>
      </p:sp>
      <p:sp>
        <p:nvSpPr>
          <p:cNvPr id="3" name="Content Placeholder 2">
            <a:extLst>
              <a:ext uri="{FF2B5EF4-FFF2-40B4-BE49-F238E27FC236}">
                <a16:creationId xmlns:a16="http://schemas.microsoft.com/office/drawing/2014/main" id="{2588B92F-0F9F-4E67-B9ED-C3E957126893}"/>
              </a:ext>
            </a:extLst>
          </p:cNvPr>
          <p:cNvSpPr>
            <a:spLocks noGrp="1"/>
          </p:cNvSpPr>
          <p:nvPr>
            <p:ph idx="1"/>
          </p:nvPr>
        </p:nvSpPr>
        <p:spPr>
          <a:xfrm>
            <a:off x="838200" y="1825625"/>
            <a:ext cx="7094517" cy="4351338"/>
          </a:xfrm>
        </p:spPr>
        <p:txBody>
          <a:bodyPr/>
          <a:lstStyle/>
          <a:p>
            <a:r>
              <a:rPr lang="en-US" dirty="0">
                <a:solidFill>
                  <a:srgbClr val="C00000"/>
                </a:solidFill>
              </a:rPr>
              <a:t>The Trinity … God the Father, God the Son, and </a:t>
            </a:r>
            <a:br>
              <a:rPr lang="en-US" dirty="0">
                <a:solidFill>
                  <a:srgbClr val="C00000"/>
                </a:solidFill>
              </a:rPr>
            </a:br>
            <a:r>
              <a:rPr lang="en-US" dirty="0">
                <a:solidFill>
                  <a:srgbClr val="C00000"/>
                </a:solidFill>
              </a:rPr>
              <a:t>God the Holy Spirit</a:t>
            </a:r>
          </a:p>
          <a:p>
            <a:r>
              <a:rPr lang="en-US" dirty="0">
                <a:solidFill>
                  <a:srgbClr val="C00000"/>
                </a:solidFill>
              </a:rPr>
              <a:t>Three representations or personalities that help us understand what God is like</a:t>
            </a:r>
          </a:p>
        </p:txBody>
      </p:sp>
      <p:pic>
        <p:nvPicPr>
          <p:cNvPr id="3074" name="Picture 2">
            <a:extLst>
              <a:ext uri="{FF2B5EF4-FFF2-40B4-BE49-F238E27FC236}">
                <a16:creationId xmlns:a16="http://schemas.microsoft.com/office/drawing/2014/main" id="{570825FD-259B-445F-9F3A-4A1C896E7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448" y="2751258"/>
            <a:ext cx="4157352" cy="3741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26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2B7E-7A4A-4E7C-BD7F-56FD9543DB4B}"/>
              </a:ext>
            </a:extLst>
          </p:cNvPr>
          <p:cNvSpPr>
            <a:spLocks noGrp="1"/>
          </p:cNvSpPr>
          <p:nvPr>
            <p:ph type="title"/>
          </p:nvPr>
        </p:nvSpPr>
        <p:spPr/>
        <p:txBody>
          <a:bodyPr/>
          <a:lstStyle/>
          <a:p>
            <a:r>
              <a:rPr lang="en-US" dirty="0"/>
              <a:t>Victory in Jesus</a:t>
            </a:r>
          </a:p>
        </p:txBody>
      </p:sp>
      <p:sp>
        <p:nvSpPr>
          <p:cNvPr id="3" name="Content Placeholder 2">
            <a:extLst>
              <a:ext uri="{FF2B5EF4-FFF2-40B4-BE49-F238E27FC236}">
                <a16:creationId xmlns:a16="http://schemas.microsoft.com/office/drawing/2014/main" id="{5E921555-B0A9-410E-A2C5-53B4371436CE}"/>
              </a:ext>
            </a:extLst>
          </p:cNvPr>
          <p:cNvSpPr>
            <a:spLocks noGrp="1"/>
          </p:cNvSpPr>
          <p:nvPr>
            <p:ph idx="1"/>
          </p:nvPr>
        </p:nvSpPr>
        <p:spPr/>
        <p:txBody>
          <a:bodyPr/>
          <a:lstStyle/>
          <a:p>
            <a:r>
              <a:rPr lang="en-US" dirty="0">
                <a:solidFill>
                  <a:srgbClr val="C00000"/>
                </a:solidFill>
              </a:rPr>
              <a:t>God the Son</a:t>
            </a:r>
          </a:p>
          <a:p>
            <a:pPr lvl="1"/>
            <a:r>
              <a:rPr lang="en-US" dirty="0">
                <a:solidFill>
                  <a:srgbClr val="C00000"/>
                </a:solidFill>
              </a:rPr>
              <a:t>The person of God who came as a human, living in time and space … died, arose from death</a:t>
            </a:r>
          </a:p>
          <a:p>
            <a:r>
              <a:rPr lang="en-US" dirty="0">
                <a:solidFill>
                  <a:srgbClr val="C00000"/>
                </a:solidFill>
              </a:rPr>
              <a:t>God the Father</a:t>
            </a:r>
          </a:p>
          <a:p>
            <a:pPr lvl="1"/>
            <a:r>
              <a:rPr lang="en-US" dirty="0">
                <a:solidFill>
                  <a:srgbClr val="C00000"/>
                </a:solidFill>
              </a:rPr>
              <a:t>The person of God that was still in Heaven when Jesus was on the earth</a:t>
            </a:r>
          </a:p>
          <a:p>
            <a:r>
              <a:rPr lang="en-US" dirty="0">
                <a:solidFill>
                  <a:srgbClr val="C00000"/>
                </a:solidFill>
              </a:rPr>
              <a:t>God the Spirit</a:t>
            </a:r>
          </a:p>
          <a:p>
            <a:pPr lvl="1"/>
            <a:r>
              <a:rPr lang="en-US" dirty="0">
                <a:solidFill>
                  <a:srgbClr val="C00000"/>
                </a:solidFill>
              </a:rPr>
              <a:t>The person of God who dwells within believers</a:t>
            </a:r>
          </a:p>
        </p:txBody>
      </p:sp>
      <p:grpSp>
        <p:nvGrpSpPr>
          <p:cNvPr id="9" name="Group 8">
            <a:extLst>
              <a:ext uri="{FF2B5EF4-FFF2-40B4-BE49-F238E27FC236}">
                <a16:creationId xmlns:a16="http://schemas.microsoft.com/office/drawing/2014/main" id="{59D49C84-872C-4742-9CB8-2B12C9AC722C}"/>
              </a:ext>
            </a:extLst>
          </p:cNvPr>
          <p:cNvGrpSpPr/>
          <p:nvPr/>
        </p:nvGrpSpPr>
        <p:grpSpPr>
          <a:xfrm>
            <a:off x="7042068" y="3231466"/>
            <a:ext cx="3997128" cy="2290560"/>
            <a:chOff x="7042068" y="3231466"/>
            <a:chExt cx="3997128" cy="2290560"/>
          </a:xfrm>
        </p:grpSpPr>
        <p:pic>
          <p:nvPicPr>
            <p:cNvPr id="6" name="Picture 5">
              <a:extLst>
                <a:ext uri="{FF2B5EF4-FFF2-40B4-BE49-F238E27FC236}">
                  <a16:creationId xmlns:a16="http://schemas.microsoft.com/office/drawing/2014/main" id="{C3F30260-FB14-43DA-882D-0309B6943642}"/>
                </a:ext>
              </a:extLst>
            </p:cNvPr>
            <p:cNvPicPr>
              <a:picLocks noChangeAspect="1"/>
            </p:cNvPicPr>
            <p:nvPr/>
          </p:nvPicPr>
          <p:blipFill>
            <a:blip r:embed="rId2"/>
            <a:stretch>
              <a:fillRect/>
            </a:stretch>
          </p:blipFill>
          <p:spPr>
            <a:xfrm>
              <a:off x="8563006" y="3231466"/>
              <a:ext cx="2476190" cy="2247619"/>
            </a:xfrm>
            <a:prstGeom prst="rect">
              <a:avLst/>
            </a:prstGeom>
            <a:ln>
              <a:noFill/>
            </a:ln>
            <a:effectLst>
              <a:outerShdw blurRad="292100" dist="139700" dir="2700000" algn="tl" rotWithShape="0">
                <a:srgbClr val="333333">
                  <a:alpha val="65000"/>
                </a:srgbClr>
              </a:outerShdw>
            </a:effectLst>
          </p:spPr>
        </p:pic>
        <p:cxnSp>
          <p:nvCxnSpPr>
            <p:cNvPr id="8" name="Straight Arrow Connector 7">
              <a:extLst>
                <a:ext uri="{FF2B5EF4-FFF2-40B4-BE49-F238E27FC236}">
                  <a16:creationId xmlns:a16="http://schemas.microsoft.com/office/drawing/2014/main" id="{18BE3ECC-B6CA-4A6D-AD9F-A820901600FC}"/>
                </a:ext>
              </a:extLst>
            </p:cNvPr>
            <p:cNvCxnSpPr/>
            <p:nvPr/>
          </p:nvCxnSpPr>
          <p:spPr>
            <a:xfrm flipV="1">
              <a:off x="7042068" y="4263242"/>
              <a:ext cx="2588820" cy="1258784"/>
            </a:xfrm>
            <a:prstGeom prst="straightConnector1">
              <a:avLst/>
            </a:prstGeom>
            <a:ln w="38100">
              <a:solidFill>
                <a:srgbClr val="C00000"/>
              </a:solidFill>
              <a:tailEnd type="triangle"/>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04851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F5CA-A430-4F7C-AF22-38071C24176F}"/>
              </a:ext>
            </a:extLst>
          </p:cNvPr>
          <p:cNvSpPr>
            <a:spLocks noGrp="1"/>
          </p:cNvSpPr>
          <p:nvPr>
            <p:ph type="title"/>
          </p:nvPr>
        </p:nvSpPr>
        <p:spPr/>
        <p:txBody>
          <a:bodyPr/>
          <a:lstStyle/>
          <a:p>
            <a:pPr algn="l"/>
            <a:r>
              <a:rPr lang="en-US" dirty="0"/>
              <a:t>Listen for a final word of comfort.</a:t>
            </a:r>
          </a:p>
        </p:txBody>
      </p:sp>
      <p:sp>
        <p:nvSpPr>
          <p:cNvPr id="3" name="Content Placeholder 2">
            <a:extLst>
              <a:ext uri="{FF2B5EF4-FFF2-40B4-BE49-F238E27FC236}">
                <a16:creationId xmlns:a16="http://schemas.microsoft.com/office/drawing/2014/main" id="{3FCF1922-82DB-4148-B382-FF9B7D30AE7F}"/>
              </a:ext>
            </a:extLst>
          </p:cNvPr>
          <p:cNvSpPr>
            <a:spLocks noGrp="1"/>
          </p:cNvSpPr>
          <p:nvPr>
            <p:ph idx="1"/>
          </p:nvPr>
        </p:nvSpPr>
        <p:spPr>
          <a:xfrm>
            <a:off x="1499754" y="2015630"/>
            <a:ext cx="9192491" cy="4351338"/>
          </a:xfrm>
        </p:spPr>
        <p:txBody>
          <a:bodyPr/>
          <a:lstStyle/>
          <a:p>
            <a:pPr marL="0" indent="0" algn="ctr">
              <a:buNone/>
            </a:pPr>
            <a:r>
              <a:rPr lang="en-US" dirty="0"/>
              <a:t>John 16:31-33 (NIV)   "You believe at last!" Jesus answered. 32  "But a time is coming, and has come, when you will be scattered, each to his own home. You will leave me all alone. Yet I am not alone, </a:t>
            </a:r>
          </a:p>
        </p:txBody>
      </p:sp>
    </p:spTree>
    <p:extLst>
      <p:ext uri="{BB962C8B-B14F-4D97-AF65-F5344CB8AC3E}">
        <p14:creationId xmlns:p14="http://schemas.microsoft.com/office/powerpoint/2010/main" val="20506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9F5CA-A430-4F7C-AF22-38071C24176F}"/>
              </a:ext>
            </a:extLst>
          </p:cNvPr>
          <p:cNvSpPr>
            <a:spLocks noGrp="1"/>
          </p:cNvSpPr>
          <p:nvPr>
            <p:ph type="title"/>
          </p:nvPr>
        </p:nvSpPr>
        <p:spPr/>
        <p:txBody>
          <a:bodyPr/>
          <a:lstStyle/>
          <a:p>
            <a:pPr algn="l"/>
            <a:r>
              <a:rPr lang="en-US" dirty="0"/>
              <a:t>Listen for a final word of comfort.</a:t>
            </a:r>
          </a:p>
        </p:txBody>
      </p:sp>
      <p:sp>
        <p:nvSpPr>
          <p:cNvPr id="3" name="Content Placeholder 2">
            <a:extLst>
              <a:ext uri="{FF2B5EF4-FFF2-40B4-BE49-F238E27FC236}">
                <a16:creationId xmlns:a16="http://schemas.microsoft.com/office/drawing/2014/main" id="{3FCF1922-82DB-4148-B382-FF9B7D30AE7F}"/>
              </a:ext>
            </a:extLst>
          </p:cNvPr>
          <p:cNvSpPr>
            <a:spLocks noGrp="1"/>
          </p:cNvSpPr>
          <p:nvPr>
            <p:ph idx="1"/>
          </p:nvPr>
        </p:nvSpPr>
        <p:spPr>
          <a:xfrm>
            <a:off x="1840675" y="1944378"/>
            <a:ext cx="8079674" cy="3827030"/>
          </a:xfrm>
        </p:spPr>
        <p:txBody>
          <a:bodyPr/>
          <a:lstStyle/>
          <a:p>
            <a:pPr marL="0" indent="0" algn="ctr">
              <a:buNone/>
            </a:pPr>
            <a:r>
              <a:rPr lang="en-US" dirty="0"/>
              <a:t>for my Father is with me. 33  "I have told you these things, so that in me you may have peace. In this world you will have trouble. But take heart! I have overcome the world."</a:t>
            </a:r>
          </a:p>
        </p:txBody>
      </p:sp>
      <p:pic>
        <p:nvPicPr>
          <p:cNvPr id="4" name="Picture 3">
            <a:extLst>
              <a:ext uri="{FF2B5EF4-FFF2-40B4-BE49-F238E27FC236}">
                <a16:creationId xmlns:a16="http://schemas.microsoft.com/office/drawing/2014/main" id="{C018FD30-D92A-444D-A932-E3746AA49828}"/>
              </a:ext>
            </a:extLst>
          </p:cNvPr>
          <p:cNvPicPr>
            <a:picLocks noChangeAspect="1"/>
          </p:cNvPicPr>
          <p:nvPr/>
        </p:nvPicPr>
        <p:blipFill>
          <a:blip r:embed="rId2"/>
          <a:stretch>
            <a:fillRect/>
          </a:stretch>
        </p:blipFill>
        <p:spPr>
          <a:xfrm>
            <a:off x="4766226" y="4950680"/>
            <a:ext cx="2228571" cy="352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514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591A-35A7-4F5F-B05F-4A28BE4FF08C}"/>
              </a:ext>
            </a:extLst>
          </p:cNvPr>
          <p:cNvSpPr>
            <a:spLocks noGrp="1"/>
          </p:cNvSpPr>
          <p:nvPr>
            <p:ph type="title"/>
          </p:nvPr>
        </p:nvSpPr>
        <p:spPr/>
        <p:txBody>
          <a:bodyPr/>
          <a:lstStyle/>
          <a:p>
            <a:r>
              <a:rPr lang="en-US" dirty="0"/>
              <a:t>Live in Peace and Courage</a:t>
            </a:r>
          </a:p>
        </p:txBody>
      </p:sp>
      <p:sp>
        <p:nvSpPr>
          <p:cNvPr id="3" name="Content Placeholder 2">
            <a:extLst>
              <a:ext uri="{FF2B5EF4-FFF2-40B4-BE49-F238E27FC236}">
                <a16:creationId xmlns:a16="http://schemas.microsoft.com/office/drawing/2014/main" id="{E992D1C3-B8CC-48DC-A475-7B3DD2713AEB}"/>
              </a:ext>
            </a:extLst>
          </p:cNvPr>
          <p:cNvSpPr>
            <a:spLocks noGrp="1"/>
          </p:cNvSpPr>
          <p:nvPr>
            <p:ph idx="1"/>
          </p:nvPr>
        </p:nvSpPr>
        <p:spPr/>
        <p:txBody>
          <a:bodyPr/>
          <a:lstStyle/>
          <a:p>
            <a:r>
              <a:rPr lang="en-US" dirty="0"/>
              <a:t>What was the message behind Jesus’ question in verse 31? </a:t>
            </a:r>
          </a:p>
          <a:p>
            <a:r>
              <a:rPr lang="en-US" dirty="0"/>
              <a:t>What did He use as an example to show they may not be as strong in the faith as they thought they were? </a:t>
            </a:r>
          </a:p>
          <a:p>
            <a:r>
              <a:rPr lang="en-US" dirty="0"/>
              <a:t>In what ways is verse 31 a strong concluding word for this discourse? </a:t>
            </a:r>
          </a:p>
        </p:txBody>
      </p:sp>
    </p:spTree>
    <p:extLst>
      <p:ext uri="{BB962C8B-B14F-4D97-AF65-F5344CB8AC3E}">
        <p14:creationId xmlns:p14="http://schemas.microsoft.com/office/powerpoint/2010/main" val="198611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4135-DA4A-4E9F-9829-A8D90464DFA4}"/>
              </a:ext>
            </a:extLst>
          </p:cNvPr>
          <p:cNvSpPr>
            <a:spLocks noGrp="1"/>
          </p:cNvSpPr>
          <p:nvPr>
            <p:ph type="title"/>
          </p:nvPr>
        </p:nvSpPr>
        <p:spPr/>
        <p:txBody>
          <a:bodyPr/>
          <a:lstStyle/>
          <a:p>
            <a:r>
              <a:rPr lang="en-US" dirty="0"/>
              <a:t>Live in Peace and Courage</a:t>
            </a:r>
          </a:p>
        </p:txBody>
      </p:sp>
      <p:sp>
        <p:nvSpPr>
          <p:cNvPr id="3" name="Content Placeholder 2">
            <a:extLst>
              <a:ext uri="{FF2B5EF4-FFF2-40B4-BE49-F238E27FC236}">
                <a16:creationId xmlns:a16="http://schemas.microsoft.com/office/drawing/2014/main" id="{DE142566-FAC0-4D63-9A7F-A0281B05E469}"/>
              </a:ext>
            </a:extLst>
          </p:cNvPr>
          <p:cNvSpPr>
            <a:spLocks noGrp="1"/>
          </p:cNvSpPr>
          <p:nvPr>
            <p:ph idx="1"/>
          </p:nvPr>
        </p:nvSpPr>
        <p:spPr/>
        <p:txBody>
          <a:bodyPr/>
          <a:lstStyle/>
          <a:p>
            <a:r>
              <a:rPr lang="en-US" dirty="0"/>
              <a:t>What encouragement could the disciples have in the midst of life’s storms? </a:t>
            </a:r>
          </a:p>
          <a:p>
            <a:r>
              <a:rPr lang="en-US" dirty="0"/>
              <a:t>In what ways can you feel God’s presence in the midst of a difficult time? </a:t>
            </a:r>
          </a:p>
        </p:txBody>
      </p:sp>
    </p:spTree>
    <p:extLst>
      <p:ext uri="{BB962C8B-B14F-4D97-AF65-F5344CB8AC3E}">
        <p14:creationId xmlns:p14="http://schemas.microsoft.com/office/powerpoint/2010/main" val="359329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0A526D-8BE8-4EA0-8061-AEF6688DF828}"/>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2C20D252-3FC2-4FEA-9200-DF1F57974115}"/>
              </a:ext>
            </a:extLst>
          </p:cNvPr>
          <p:cNvGrpSpPr/>
          <p:nvPr/>
        </p:nvGrpSpPr>
        <p:grpSpPr>
          <a:xfrm>
            <a:off x="2849598" y="1690688"/>
            <a:ext cx="6492803" cy="4161682"/>
            <a:chOff x="2849598" y="1690688"/>
            <a:chExt cx="6492803" cy="4161682"/>
          </a:xfrm>
        </p:grpSpPr>
        <p:pic>
          <p:nvPicPr>
            <p:cNvPr id="6" name="Picture 5" descr="A person with his arms raised&#10;&#10;Description automatically generated with low confidence">
              <a:extLst>
                <a:ext uri="{FF2B5EF4-FFF2-40B4-BE49-F238E27FC236}">
                  <a16:creationId xmlns:a16="http://schemas.microsoft.com/office/drawing/2014/main" id="{A6430C63-1B83-49C9-85C7-63FB2DD11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52625"/>
              <a:ext cx="5715000" cy="2952750"/>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BD5555C5-2A3E-4426-819E-8505748D7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C2AD6624-1D31-4767-A402-6F22F5A7D16E}"/>
              </a:ext>
            </a:extLst>
          </p:cNvPr>
          <p:cNvSpPr txBox="1"/>
          <p:nvPr/>
        </p:nvSpPr>
        <p:spPr>
          <a:xfrm>
            <a:off x="3978876" y="5852370"/>
            <a:ext cx="4312508"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4056719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C43B-54E8-41D2-8A0C-687EC0373E4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E1A016B-7D48-43A5-9F30-698F69CC0E69}"/>
              </a:ext>
            </a:extLst>
          </p:cNvPr>
          <p:cNvSpPr>
            <a:spLocks noGrp="1"/>
          </p:cNvSpPr>
          <p:nvPr>
            <p:ph idx="1"/>
          </p:nvPr>
        </p:nvSpPr>
        <p:spPr>
          <a:xfrm>
            <a:off x="838200" y="2149433"/>
            <a:ext cx="10515600" cy="4027529"/>
          </a:xfrm>
        </p:spPr>
        <p:txBody>
          <a:bodyPr/>
          <a:lstStyle/>
          <a:p>
            <a:r>
              <a:rPr lang="en-US" dirty="0"/>
              <a:t>Memorize. </a:t>
            </a:r>
          </a:p>
          <a:p>
            <a:pPr lvl="1"/>
            <a:r>
              <a:rPr lang="en-US" dirty="0"/>
              <a:t>Set aside some time each day this week to memorize John 16:33: “</a:t>
            </a:r>
            <a:r>
              <a:rPr lang="en-US" i="1" dirty="0"/>
              <a:t>I have told you these things so that in me you may have peace. You will have suffering in this world. Be courageous! I have conquered the world</a:t>
            </a:r>
            <a:r>
              <a:rPr lang="en-US" dirty="0"/>
              <a:t>.”</a:t>
            </a:r>
          </a:p>
          <a:p>
            <a:endParaRPr lang="en-US" dirty="0"/>
          </a:p>
        </p:txBody>
      </p:sp>
    </p:spTree>
    <p:extLst>
      <p:ext uri="{BB962C8B-B14F-4D97-AF65-F5344CB8AC3E}">
        <p14:creationId xmlns:p14="http://schemas.microsoft.com/office/powerpoint/2010/main" val="1292500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C43B-54E8-41D2-8A0C-687EC0373E4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E1A016B-7D48-43A5-9F30-698F69CC0E69}"/>
              </a:ext>
            </a:extLst>
          </p:cNvPr>
          <p:cNvSpPr>
            <a:spLocks noGrp="1"/>
          </p:cNvSpPr>
          <p:nvPr>
            <p:ph idx="1"/>
          </p:nvPr>
        </p:nvSpPr>
        <p:spPr>
          <a:xfrm>
            <a:off x="838200" y="2220685"/>
            <a:ext cx="10515600" cy="3956277"/>
          </a:xfrm>
        </p:spPr>
        <p:txBody>
          <a:bodyPr/>
          <a:lstStyle/>
          <a:p>
            <a:r>
              <a:rPr lang="en-US" dirty="0"/>
              <a:t>List. </a:t>
            </a:r>
          </a:p>
          <a:p>
            <a:pPr lvl="1"/>
            <a:r>
              <a:rPr lang="en-US" dirty="0"/>
              <a:t>Make a list of the difficulties and pains you are facing right now. </a:t>
            </a:r>
          </a:p>
          <a:p>
            <a:pPr lvl="1"/>
            <a:r>
              <a:rPr lang="en-US" dirty="0"/>
              <a:t>Ask Jesus to help you bear the load you carry.</a:t>
            </a:r>
          </a:p>
          <a:p>
            <a:endParaRPr lang="en-US" dirty="0"/>
          </a:p>
        </p:txBody>
      </p:sp>
    </p:spTree>
    <p:extLst>
      <p:ext uri="{BB962C8B-B14F-4D97-AF65-F5344CB8AC3E}">
        <p14:creationId xmlns:p14="http://schemas.microsoft.com/office/powerpoint/2010/main" val="61169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C43B-54E8-41D2-8A0C-687EC0373E4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E1A016B-7D48-43A5-9F30-698F69CC0E69}"/>
              </a:ext>
            </a:extLst>
          </p:cNvPr>
          <p:cNvSpPr>
            <a:spLocks noGrp="1"/>
          </p:cNvSpPr>
          <p:nvPr>
            <p:ph idx="1"/>
          </p:nvPr>
        </p:nvSpPr>
        <p:spPr>
          <a:xfrm>
            <a:off x="838200" y="2149433"/>
            <a:ext cx="10515600" cy="4027529"/>
          </a:xfrm>
        </p:spPr>
        <p:txBody>
          <a:bodyPr/>
          <a:lstStyle/>
          <a:p>
            <a:r>
              <a:rPr lang="en-US" dirty="0"/>
              <a:t>Help. </a:t>
            </a:r>
          </a:p>
          <a:p>
            <a:pPr lvl="1"/>
            <a:r>
              <a:rPr lang="en-US" dirty="0"/>
              <a:t>Ask God to make you aware of someone who is suffering right now. </a:t>
            </a:r>
          </a:p>
          <a:p>
            <a:pPr lvl="1"/>
            <a:r>
              <a:rPr lang="en-US" dirty="0"/>
              <a:t>How can you help them have peace and courage?</a:t>
            </a:r>
          </a:p>
          <a:p>
            <a:pPr lvl="1"/>
            <a:r>
              <a:rPr lang="en-US" dirty="0"/>
              <a:t>How can you remind them to trust Jesus? Take the initiative this week to reach out to this person</a:t>
            </a:r>
          </a:p>
          <a:p>
            <a:endParaRPr lang="en-US" dirty="0"/>
          </a:p>
        </p:txBody>
      </p:sp>
    </p:spTree>
    <p:extLst>
      <p:ext uri="{BB962C8B-B14F-4D97-AF65-F5344CB8AC3E}">
        <p14:creationId xmlns:p14="http://schemas.microsoft.com/office/powerpoint/2010/main" val="166050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EEA3A1-8F84-43AC-AA07-B8E90AEC06FF}"/>
              </a:ext>
            </a:extLst>
          </p:cNvPr>
          <p:cNvSpPr>
            <a:spLocks noGrp="1"/>
          </p:cNvSpPr>
          <p:nvPr>
            <p:ph type="title"/>
          </p:nvPr>
        </p:nvSpPr>
        <p:spPr/>
        <p:txBody>
          <a:bodyPr/>
          <a:lstStyle/>
          <a:p>
            <a:r>
              <a:rPr lang="en-US" dirty="0"/>
              <a:t>Family Activities</a:t>
            </a:r>
          </a:p>
        </p:txBody>
      </p:sp>
      <p:pic>
        <p:nvPicPr>
          <p:cNvPr id="8" name="Picture 7" descr="Text&#10;&#10;Description automatically generated">
            <a:extLst>
              <a:ext uri="{FF2B5EF4-FFF2-40B4-BE49-F238E27FC236}">
                <a16:creationId xmlns:a16="http://schemas.microsoft.com/office/drawing/2014/main" id="{CC3E197A-0CF9-4D14-978D-42581BB5E84F}"/>
              </a:ext>
            </a:extLst>
          </p:cNvPr>
          <p:cNvPicPr>
            <a:picLocks noChangeAspect="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2636" t="3919" r="3023" b="4011"/>
          <a:stretch/>
        </p:blipFill>
        <p:spPr>
          <a:xfrm>
            <a:off x="6757060" y="1560060"/>
            <a:ext cx="5581402" cy="4267626"/>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sp>
        <p:nvSpPr>
          <p:cNvPr id="9" name="Freeform: Shape 8">
            <a:extLst>
              <a:ext uri="{FF2B5EF4-FFF2-40B4-BE49-F238E27FC236}">
                <a16:creationId xmlns:a16="http://schemas.microsoft.com/office/drawing/2014/main" id="{2C84F0F0-E096-4D4B-992B-33DB551092B4}"/>
              </a:ext>
            </a:extLst>
          </p:cNvPr>
          <p:cNvSpPr/>
          <p:nvPr/>
        </p:nvSpPr>
        <p:spPr>
          <a:xfrm>
            <a:off x="8170223" y="3526972"/>
            <a:ext cx="1365662" cy="688769"/>
          </a:xfrm>
          <a:custGeom>
            <a:avLst/>
            <a:gdLst>
              <a:gd name="connsiteX0" fmla="*/ 0 w 1365662"/>
              <a:gd name="connsiteY0" fmla="*/ 0 h 688769"/>
              <a:gd name="connsiteX1" fmla="*/ 118753 w 1365662"/>
              <a:gd name="connsiteY1" fmla="*/ 11875 h 688769"/>
              <a:gd name="connsiteX2" fmla="*/ 213756 w 1365662"/>
              <a:gd name="connsiteY2" fmla="*/ 47501 h 688769"/>
              <a:gd name="connsiteX3" fmla="*/ 332509 w 1365662"/>
              <a:gd name="connsiteY3" fmla="*/ 59377 h 688769"/>
              <a:gd name="connsiteX4" fmla="*/ 368135 w 1365662"/>
              <a:gd name="connsiteY4" fmla="*/ 71252 h 688769"/>
              <a:gd name="connsiteX5" fmla="*/ 427511 w 1365662"/>
              <a:gd name="connsiteY5" fmla="*/ 95003 h 688769"/>
              <a:gd name="connsiteX6" fmla="*/ 522514 w 1365662"/>
              <a:gd name="connsiteY6" fmla="*/ 106878 h 688769"/>
              <a:gd name="connsiteX7" fmla="*/ 605641 w 1365662"/>
              <a:gd name="connsiteY7" fmla="*/ 130629 h 688769"/>
              <a:gd name="connsiteX8" fmla="*/ 665018 w 1365662"/>
              <a:gd name="connsiteY8" fmla="*/ 154379 h 688769"/>
              <a:gd name="connsiteX9" fmla="*/ 736270 w 1365662"/>
              <a:gd name="connsiteY9" fmla="*/ 166255 h 688769"/>
              <a:gd name="connsiteX10" fmla="*/ 795647 w 1365662"/>
              <a:gd name="connsiteY10" fmla="*/ 190005 h 688769"/>
              <a:gd name="connsiteX11" fmla="*/ 866898 w 1365662"/>
              <a:gd name="connsiteY11" fmla="*/ 201881 h 688769"/>
              <a:gd name="connsiteX12" fmla="*/ 914400 w 1365662"/>
              <a:gd name="connsiteY12" fmla="*/ 237506 h 688769"/>
              <a:gd name="connsiteX13" fmla="*/ 973776 w 1365662"/>
              <a:gd name="connsiteY13" fmla="*/ 261257 h 688769"/>
              <a:gd name="connsiteX14" fmla="*/ 1080654 w 1365662"/>
              <a:gd name="connsiteY14" fmla="*/ 308758 h 688769"/>
              <a:gd name="connsiteX15" fmla="*/ 1163782 w 1365662"/>
              <a:gd name="connsiteY15" fmla="*/ 320634 h 688769"/>
              <a:gd name="connsiteX16" fmla="*/ 1199408 w 1365662"/>
              <a:gd name="connsiteY16" fmla="*/ 344384 h 688769"/>
              <a:gd name="connsiteX17" fmla="*/ 1258784 w 1365662"/>
              <a:gd name="connsiteY17" fmla="*/ 368135 h 688769"/>
              <a:gd name="connsiteX18" fmla="*/ 1306285 w 1365662"/>
              <a:gd name="connsiteY18" fmla="*/ 391886 h 688769"/>
              <a:gd name="connsiteX19" fmla="*/ 1353787 w 1365662"/>
              <a:gd name="connsiteY19" fmla="*/ 475013 h 688769"/>
              <a:gd name="connsiteX20" fmla="*/ 1365662 w 1365662"/>
              <a:gd name="connsiteY20" fmla="*/ 510639 h 688769"/>
              <a:gd name="connsiteX21" fmla="*/ 1353787 w 1365662"/>
              <a:gd name="connsiteY21" fmla="*/ 676894 h 688769"/>
              <a:gd name="connsiteX22" fmla="*/ 1318161 w 1365662"/>
              <a:gd name="connsiteY22" fmla="*/ 688769 h 688769"/>
              <a:gd name="connsiteX23" fmla="*/ 1199408 w 1365662"/>
              <a:gd name="connsiteY23" fmla="*/ 676894 h 688769"/>
              <a:gd name="connsiteX24" fmla="*/ 1033153 w 1365662"/>
              <a:gd name="connsiteY24" fmla="*/ 629392 h 688769"/>
              <a:gd name="connsiteX25" fmla="*/ 997527 w 1365662"/>
              <a:gd name="connsiteY25" fmla="*/ 617517 h 688769"/>
              <a:gd name="connsiteX26" fmla="*/ 961901 w 1365662"/>
              <a:gd name="connsiteY26" fmla="*/ 605642 h 688769"/>
              <a:gd name="connsiteX27" fmla="*/ 914400 w 1365662"/>
              <a:gd name="connsiteY27" fmla="*/ 593766 h 688769"/>
              <a:gd name="connsiteX28" fmla="*/ 783771 w 1365662"/>
              <a:gd name="connsiteY28" fmla="*/ 581891 h 688769"/>
              <a:gd name="connsiteX29" fmla="*/ 688769 w 1365662"/>
              <a:gd name="connsiteY29" fmla="*/ 570016 h 688769"/>
              <a:gd name="connsiteX30" fmla="*/ 641267 w 1365662"/>
              <a:gd name="connsiteY30" fmla="*/ 558140 h 688769"/>
              <a:gd name="connsiteX31" fmla="*/ 534389 w 1365662"/>
              <a:gd name="connsiteY31" fmla="*/ 534390 h 688769"/>
              <a:gd name="connsiteX32" fmla="*/ 451262 w 1365662"/>
              <a:gd name="connsiteY32" fmla="*/ 510639 h 688769"/>
              <a:gd name="connsiteX33" fmla="*/ 415636 w 1365662"/>
              <a:gd name="connsiteY33" fmla="*/ 498764 h 688769"/>
              <a:gd name="connsiteX34" fmla="*/ 344384 w 1365662"/>
              <a:gd name="connsiteY34" fmla="*/ 486888 h 688769"/>
              <a:gd name="connsiteX35" fmla="*/ 261257 w 1365662"/>
              <a:gd name="connsiteY35" fmla="*/ 463138 h 688769"/>
              <a:gd name="connsiteX36" fmla="*/ 178130 w 1365662"/>
              <a:gd name="connsiteY36" fmla="*/ 391886 h 688769"/>
              <a:gd name="connsiteX37" fmla="*/ 71252 w 1365662"/>
              <a:gd name="connsiteY37" fmla="*/ 356260 h 688769"/>
              <a:gd name="connsiteX38" fmla="*/ 35626 w 1365662"/>
              <a:gd name="connsiteY38" fmla="*/ 320634 h 688769"/>
              <a:gd name="connsiteX39" fmla="*/ 23750 w 1365662"/>
              <a:gd name="connsiteY39" fmla="*/ 273132 h 688769"/>
              <a:gd name="connsiteX40" fmla="*/ 59376 w 1365662"/>
              <a:gd name="connsiteY40" fmla="*/ 130629 h 688769"/>
              <a:gd name="connsiteX41" fmla="*/ 154379 w 1365662"/>
              <a:gd name="connsiteY41" fmla="*/ 95003 h 688769"/>
              <a:gd name="connsiteX42" fmla="*/ 190005 w 1365662"/>
              <a:gd name="connsiteY42" fmla="*/ 71252 h 688769"/>
              <a:gd name="connsiteX43" fmla="*/ 285008 w 1365662"/>
              <a:gd name="connsiteY43" fmla="*/ 47501 h 6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5662" h="688769">
                <a:moveTo>
                  <a:pt x="0" y="0"/>
                </a:moveTo>
                <a:cubicBezTo>
                  <a:pt x="39584" y="3958"/>
                  <a:pt x="79434" y="5826"/>
                  <a:pt x="118753" y="11875"/>
                </a:cubicBezTo>
                <a:cubicBezTo>
                  <a:pt x="138046" y="14843"/>
                  <a:pt x="205009" y="45752"/>
                  <a:pt x="213756" y="47501"/>
                </a:cubicBezTo>
                <a:cubicBezTo>
                  <a:pt x="252765" y="55303"/>
                  <a:pt x="292925" y="55418"/>
                  <a:pt x="332509" y="59377"/>
                </a:cubicBezTo>
                <a:cubicBezTo>
                  <a:pt x="344384" y="63335"/>
                  <a:pt x="356414" y="66857"/>
                  <a:pt x="368135" y="71252"/>
                </a:cubicBezTo>
                <a:cubicBezTo>
                  <a:pt x="388094" y="78737"/>
                  <a:pt x="406740" y="90210"/>
                  <a:pt x="427511" y="95003"/>
                </a:cubicBezTo>
                <a:cubicBezTo>
                  <a:pt x="458608" y="102179"/>
                  <a:pt x="490846" y="102920"/>
                  <a:pt x="522514" y="106878"/>
                </a:cubicBezTo>
                <a:cubicBezTo>
                  <a:pt x="559958" y="116239"/>
                  <a:pt x="571559" y="117848"/>
                  <a:pt x="605641" y="130629"/>
                </a:cubicBezTo>
                <a:cubicBezTo>
                  <a:pt x="625601" y="138114"/>
                  <a:pt x="644452" y="148770"/>
                  <a:pt x="665018" y="154379"/>
                </a:cubicBezTo>
                <a:cubicBezTo>
                  <a:pt x="688248" y="160714"/>
                  <a:pt x="712519" y="162296"/>
                  <a:pt x="736270" y="166255"/>
                </a:cubicBezTo>
                <a:cubicBezTo>
                  <a:pt x="756062" y="174172"/>
                  <a:pt x="775081" y="184396"/>
                  <a:pt x="795647" y="190005"/>
                </a:cubicBezTo>
                <a:cubicBezTo>
                  <a:pt x="818877" y="196340"/>
                  <a:pt x="844542" y="192939"/>
                  <a:pt x="866898" y="201881"/>
                </a:cubicBezTo>
                <a:cubicBezTo>
                  <a:pt x="885275" y="209232"/>
                  <a:pt x="897098" y="227894"/>
                  <a:pt x="914400" y="237506"/>
                </a:cubicBezTo>
                <a:cubicBezTo>
                  <a:pt x="933034" y="247858"/>
                  <a:pt x="954297" y="252599"/>
                  <a:pt x="973776" y="261257"/>
                </a:cubicBezTo>
                <a:cubicBezTo>
                  <a:pt x="1010795" y="277710"/>
                  <a:pt x="1040422" y="298700"/>
                  <a:pt x="1080654" y="308758"/>
                </a:cubicBezTo>
                <a:cubicBezTo>
                  <a:pt x="1107809" y="315547"/>
                  <a:pt x="1136073" y="316675"/>
                  <a:pt x="1163782" y="320634"/>
                </a:cubicBezTo>
                <a:cubicBezTo>
                  <a:pt x="1175657" y="328551"/>
                  <a:pt x="1186643" y="338001"/>
                  <a:pt x="1199408" y="344384"/>
                </a:cubicBezTo>
                <a:cubicBezTo>
                  <a:pt x="1218474" y="353917"/>
                  <a:pt x="1239305" y="359477"/>
                  <a:pt x="1258784" y="368135"/>
                </a:cubicBezTo>
                <a:cubicBezTo>
                  <a:pt x="1274961" y="375325"/>
                  <a:pt x="1290451" y="383969"/>
                  <a:pt x="1306285" y="391886"/>
                </a:cubicBezTo>
                <a:cubicBezTo>
                  <a:pt x="1330137" y="427663"/>
                  <a:pt x="1335708" y="432828"/>
                  <a:pt x="1353787" y="475013"/>
                </a:cubicBezTo>
                <a:cubicBezTo>
                  <a:pt x="1358718" y="486519"/>
                  <a:pt x="1361704" y="498764"/>
                  <a:pt x="1365662" y="510639"/>
                </a:cubicBezTo>
                <a:cubicBezTo>
                  <a:pt x="1361704" y="566057"/>
                  <a:pt x="1368103" y="623210"/>
                  <a:pt x="1353787" y="676894"/>
                </a:cubicBezTo>
                <a:cubicBezTo>
                  <a:pt x="1350562" y="688989"/>
                  <a:pt x="1330679" y="688769"/>
                  <a:pt x="1318161" y="688769"/>
                </a:cubicBezTo>
                <a:cubicBezTo>
                  <a:pt x="1278379" y="688769"/>
                  <a:pt x="1238992" y="680852"/>
                  <a:pt x="1199408" y="676894"/>
                </a:cubicBezTo>
                <a:cubicBezTo>
                  <a:pt x="1103206" y="657653"/>
                  <a:pt x="1159182" y="671401"/>
                  <a:pt x="1033153" y="629392"/>
                </a:cubicBezTo>
                <a:lnTo>
                  <a:pt x="997527" y="617517"/>
                </a:lnTo>
                <a:cubicBezTo>
                  <a:pt x="985652" y="613559"/>
                  <a:pt x="974045" y="608678"/>
                  <a:pt x="961901" y="605642"/>
                </a:cubicBezTo>
                <a:cubicBezTo>
                  <a:pt x="946067" y="601683"/>
                  <a:pt x="930578" y="595923"/>
                  <a:pt x="914400" y="593766"/>
                </a:cubicBezTo>
                <a:cubicBezTo>
                  <a:pt x="871061" y="587987"/>
                  <a:pt x="827253" y="586468"/>
                  <a:pt x="783771" y="581891"/>
                </a:cubicBezTo>
                <a:cubicBezTo>
                  <a:pt x="752033" y="578550"/>
                  <a:pt x="720436" y="573974"/>
                  <a:pt x="688769" y="570016"/>
                </a:cubicBezTo>
                <a:lnTo>
                  <a:pt x="641267" y="558140"/>
                </a:lnTo>
                <a:cubicBezTo>
                  <a:pt x="605707" y="549934"/>
                  <a:pt x="569794" y="543241"/>
                  <a:pt x="534389" y="534390"/>
                </a:cubicBezTo>
                <a:cubicBezTo>
                  <a:pt x="506432" y="527401"/>
                  <a:pt x="478864" y="518920"/>
                  <a:pt x="451262" y="510639"/>
                </a:cubicBezTo>
                <a:cubicBezTo>
                  <a:pt x="439272" y="507042"/>
                  <a:pt x="427856" y="501479"/>
                  <a:pt x="415636" y="498764"/>
                </a:cubicBezTo>
                <a:cubicBezTo>
                  <a:pt x="392131" y="493541"/>
                  <a:pt x="367995" y="491610"/>
                  <a:pt x="344384" y="486888"/>
                </a:cubicBezTo>
                <a:cubicBezTo>
                  <a:pt x="307104" y="479432"/>
                  <a:pt x="295213" y="474456"/>
                  <a:pt x="261257" y="463138"/>
                </a:cubicBezTo>
                <a:cubicBezTo>
                  <a:pt x="239336" y="441217"/>
                  <a:pt x="206421" y="404944"/>
                  <a:pt x="178130" y="391886"/>
                </a:cubicBezTo>
                <a:cubicBezTo>
                  <a:pt x="144033" y="376149"/>
                  <a:pt x="71252" y="356260"/>
                  <a:pt x="71252" y="356260"/>
                </a:cubicBezTo>
                <a:cubicBezTo>
                  <a:pt x="59377" y="344385"/>
                  <a:pt x="43958" y="335215"/>
                  <a:pt x="35626" y="320634"/>
                </a:cubicBezTo>
                <a:cubicBezTo>
                  <a:pt x="27528" y="306463"/>
                  <a:pt x="23750" y="289453"/>
                  <a:pt x="23750" y="273132"/>
                </a:cubicBezTo>
                <a:cubicBezTo>
                  <a:pt x="23750" y="220317"/>
                  <a:pt x="21099" y="168906"/>
                  <a:pt x="59376" y="130629"/>
                </a:cubicBezTo>
                <a:cubicBezTo>
                  <a:pt x="89955" y="100050"/>
                  <a:pt x="111895" y="103499"/>
                  <a:pt x="154379" y="95003"/>
                </a:cubicBezTo>
                <a:cubicBezTo>
                  <a:pt x="166254" y="87086"/>
                  <a:pt x="176963" y="77049"/>
                  <a:pt x="190005" y="71252"/>
                </a:cubicBezTo>
                <a:cubicBezTo>
                  <a:pt x="249077" y="44997"/>
                  <a:pt x="242448" y="47501"/>
                  <a:pt x="285008" y="47501"/>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erson in a garment&#10;&#10;Description automatically generated with low confidence">
            <a:extLst>
              <a:ext uri="{FF2B5EF4-FFF2-40B4-BE49-F238E27FC236}">
                <a16:creationId xmlns:a16="http://schemas.microsoft.com/office/drawing/2014/main" id="{53DD577B-A9D5-4093-8890-BE21C44F6BD6}"/>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63778" y="2002539"/>
            <a:ext cx="2857899" cy="3943900"/>
          </a:xfrm>
          <a:prstGeom prst="rect">
            <a:avLst/>
          </a:prstGeom>
          <a:ln>
            <a:noFill/>
          </a:ln>
          <a:effectLst>
            <a:outerShdw blurRad="292100" dist="139700" dir="2700000" algn="tl" rotWithShape="0">
              <a:srgbClr val="333333">
                <a:alpha val="65000"/>
              </a:srgbClr>
            </a:outerShdw>
          </a:effectLst>
        </p:spPr>
      </p:pic>
      <p:sp>
        <p:nvSpPr>
          <p:cNvPr id="12" name="Speech Bubble: Rectangle with Corners Rounded 11">
            <a:extLst>
              <a:ext uri="{FF2B5EF4-FFF2-40B4-BE49-F238E27FC236}">
                <a16:creationId xmlns:a16="http://schemas.microsoft.com/office/drawing/2014/main" id="{9107BF8F-A7E4-4CBC-BF78-039F2494F53B}"/>
              </a:ext>
            </a:extLst>
          </p:cNvPr>
          <p:cNvSpPr/>
          <p:nvPr/>
        </p:nvSpPr>
        <p:spPr>
          <a:xfrm>
            <a:off x="3348841" y="1852551"/>
            <a:ext cx="4156364" cy="2956955"/>
          </a:xfrm>
          <a:prstGeom prst="wedgeRoundRectCallout">
            <a:avLst>
              <a:gd name="adj1" fmla="val -69752"/>
              <a:gd name="adj2" fmla="val -1100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Well, I found one of the words.  And I see two more in the bottom line.  Can you find the rest?  They are all words from our scripture passage.  There’s help available at </a:t>
            </a:r>
            <a:r>
              <a:rPr lang="en-US" dirty="0">
                <a:latin typeface="Comic Sans MS" panose="030F0702030302020204" pitchFamily="66" charset="0"/>
                <a:hlinkClick r:id="rId4"/>
              </a:rPr>
              <a:t>https://tinyurl.com/4nebb3rx</a:t>
            </a:r>
            <a:r>
              <a:rPr lang="en-US" dirty="0">
                <a:latin typeface="Comic Sans MS" panose="030F0702030302020204" pitchFamily="66" charset="0"/>
              </a:rPr>
              <a:t> And a color page and other engaging activities can also be found. </a:t>
            </a:r>
          </a:p>
        </p:txBody>
      </p:sp>
    </p:spTree>
    <p:extLst>
      <p:ext uri="{BB962C8B-B14F-4D97-AF65-F5344CB8AC3E}">
        <p14:creationId xmlns:p14="http://schemas.microsoft.com/office/powerpoint/2010/main" val="248796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Life of Victory</a:t>
            </a:r>
          </a:p>
        </p:txBody>
      </p:sp>
      <p:sp>
        <p:nvSpPr>
          <p:cNvPr id="3" name="Subtitle 2"/>
          <p:cNvSpPr>
            <a:spLocks noGrp="1"/>
          </p:cNvSpPr>
          <p:nvPr>
            <p:ph type="subTitle" idx="1"/>
          </p:nvPr>
        </p:nvSpPr>
        <p:spPr>
          <a:xfrm>
            <a:off x="1524000" y="4003588"/>
            <a:ext cx="9144000" cy="1254211"/>
          </a:xfrm>
        </p:spPr>
        <p:txBody>
          <a:bodyPr/>
          <a:lstStyle/>
          <a:p>
            <a:r>
              <a:rPr lang="en-US" dirty="0"/>
              <a:t>April 10</a:t>
            </a:r>
          </a:p>
        </p:txBody>
      </p:sp>
    </p:spTree>
    <p:extLst>
      <p:ext uri="{BB962C8B-B14F-4D97-AF65-F5344CB8AC3E}">
        <p14:creationId xmlns:p14="http://schemas.microsoft.com/office/powerpoint/2010/main" val="4141013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80156F-55DB-4630-A1B3-D0C5D9EA652C}"/>
              </a:ext>
            </a:extLst>
          </p:cNvPr>
          <p:cNvSpPr>
            <a:spLocks noGrp="1"/>
          </p:cNvSpPr>
          <p:nvPr>
            <p:ph type="title"/>
          </p:nvPr>
        </p:nvSpPr>
        <p:spPr/>
        <p:txBody>
          <a:bodyPr/>
          <a:lstStyle/>
          <a:p>
            <a:r>
              <a:rPr lang="en-US" dirty="0"/>
              <a:t>Brag a little …</a:t>
            </a:r>
          </a:p>
        </p:txBody>
      </p:sp>
      <p:sp>
        <p:nvSpPr>
          <p:cNvPr id="4" name="Content Placeholder 3">
            <a:extLst>
              <a:ext uri="{FF2B5EF4-FFF2-40B4-BE49-F238E27FC236}">
                <a16:creationId xmlns:a16="http://schemas.microsoft.com/office/drawing/2014/main" id="{089379BD-2B53-491D-A93E-03D4D6E2000B}"/>
              </a:ext>
            </a:extLst>
          </p:cNvPr>
          <p:cNvSpPr>
            <a:spLocks noGrp="1"/>
          </p:cNvSpPr>
          <p:nvPr>
            <p:ph idx="1"/>
          </p:nvPr>
        </p:nvSpPr>
        <p:spPr/>
        <p:txBody>
          <a:bodyPr/>
          <a:lstStyle/>
          <a:p>
            <a:r>
              <a:rPr lang="en-US" dirty="0"/>
              <a:t>Describe a victory you’ve experienced recently.</a:t>
            </a:r>
          </a:p>
          <a:p>
            <a:endParaRPr lang="en-US" dirty="0"/>
          </a:p>
          <a:p>
            <a:r>
              <a:rPr lang="en-US" dirty="0">
                <a:solidFill>
                  <a:srgbClr val="C00000"/>
                </a:solidFill>
              </a:rPr>
              <a:t>Some victories are surprises, some are hard earned.</a:t>
            </a:r>
          </a:p>
          <a:p>
            <a:pPr lvl="1"/>
            <a:r>
              <a:rPr lang="en-US" dirty="0">
                <a:solidFill>
                  <a:srgbClr val="C00000"/>
                </a:solidFill>
              </a:rPr>
              <a:t>Today we consider how in Christ, we can  have victory over anything the world throws at us. </a:t>
            </a:r>
          </a:p>
          <a:p>
            <a:endParaRPr lang="en-US" dirty="0"/>
          </a:p>
        </p:txBody>
      </p:sp>
      <p:grpSp>
        <p:nvGrpSpPr>
          <p:cNvPr id="5" name="Group 4">
            <a:extLst>
              <a:ext uri="{FF2B5EF4-FFF2-40B4-BE49-F238E27FC236}">
                <a16:creationId xmlns:a16="http://schemas.microsoft.com/office/drawing/2014/main" id="{62792F21-9BCE-4951-91C6-A5F56453CD44}"/>
              </a:ext>
            </a:extLst>
          </p:cNvPr>
          <p:cNvGrpSpPr/>
          <p:nvPr/>
        </p:nvGrpSpPr>
        <p:grpSpPr>
          <a:xfrm>
            <a:off x="1363362" y="2903837"/>
            <a:ext cx="9759370" cy="2646405"/>
            <a:chOff x="1363362" y="2903837"/>
            <a:chExt cx="9759370" cy="2646405"/>
          </a:xfrm>
        </p:grpSpPr>
        <p:pic>
          <p:nvPicPr>
            <p:cNvPr id="1026" name="Picture 2" descr="Graduation, College, Graduate, University, School">
              <a:extLst>
                <a:ext uri="{FF2B5EF4-FFF2-40B4-BE49-F238E27FC236}">
                  <a16:creationId xmlns:a16="http://schemas.microsoft.com/office/drawing/2014/main" id="{C57C4B45-C491-47CD-B128-C82165ADA0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5973" y="2903837"/>
              <a:ext cx="3132439" cy="20882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Team, Grass, Cheer, Field, Game, Sport, Young, Happy">
              <a:extLst>
                <a:ext uri="{FF2B5EF4-FFF2-40B4-BE49-F238E27FC236}">
                  <a16:creationId xmlns:a16="http://schemas.microsoft.com/office/drawing/2014/main" id="{4B7F46F5-8239-493D-8866-4CDDF1BF07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3362" y="3731739"/>
              <a:ext cx="2727755" cy="1818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ompetition, Game, Interplay, Victory, Board Game">
              <a:extLst>
                <a:ext uri="{FF2B5EF4-FFF2-40B4-BE49-F238E27FC236}">
                  <a16:creationId xmlns:a16="http://schemas.microsoft.com/office/drawing/2014/main" id="{453FA849-848A-4B82-AB6E-FB3333CB6B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7379" y="3597704"/>
              <a:ext cx="3275353" cy="1818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8137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F1CE-E8C3-4AD7-B594-E084D0E175E3}"/>
              </a:ext>
            </a:extLst>
          </p:cNvPr>
          <p:cNvSpPr>
            <a:spLocks noGrp="1"/>
          </p:cNvSpPr>
          <p:nvPr>
            <p:ph type="title"/>
          </p:nvPr>
        </p:nvSpPr>
        <p:spPr/>
        <p:txBody>
          <a:bodyPr/>
          <a:lstStyle/>
          <a:p>
            <a:pPr algn="l"/>
            <a:r>
              <a:rPr lang="en-US" dirty="0"/>
              <a:t>Listen for Jesus’ reassurance.</a:t>
            </a:r>
          </a:p>
        </p:txBody>
      </p:sp>
      <p:sp>
        <p:nvSpPr>
          <p:cNvPr id="3" name="Content Placeholder 2">
            <a:extLst>
              <a:ext uri="{FF2B5EF4-FFF2-40B4-BE49-F238E27FC236}">
                <a16:creationId xmlns:a16="http://schemas.microsoft.com/office/drawing/2014/main" id="{7F766390-DCA8-435B-B7A0-5C337DCE0413}"/>
              </a:ext>
            </a:extLst>
          </p:cNvPr>
          <p:cNvSpPr>
            <a:spLocks noGrp="1"/>
          </p:cNvSpPr>
          <p:nvPr>
            <p:ph idx="1"/>
          </p:nvPr>
        </p:nvSpPr>
        <p:spPr>
          <a:xfrm>
            <a:off x="1107793" y="1976096"/>
            <a:ext cx="9976413" cy="4351338"/>
          </a:xfrm>
        </p:spPr>
        <p:txBody>
          <a:bodyPr/>
          <a:lstStyle/>
          <a:p>
            <a:pPr marL="0" indent="0" algn="ctr">
              <a:buNone/>
            </a:pPr>
            <a:r>
              <a:rPr lang="en-US" dirty="0"/>
              <a:t>John 16:19-22 (NIV)  Jesus saw that they wanted to ask him about this, so he said to them, "Are you asking one another what I meant when I said, 'In a little while you will see me no more, and then after a little while you will see me'? 20  I tell you the truth, you will weep </a:t>
            </a:r>
          </a:p>
        </p:txBody>
      </p:sp>
    </p:spTree>
    <p:extLst>
      <p:ext uri="{BB962C8B-B14F-4D97-AF65-F5344CB8AC3E}">
        <p14:creationId xmlns:p14="http://schemas.microsoft.com/office/powerpoint/2010/main" val="142585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F1CE-E8C3-4AD7-B594-E084D0E175E3}"/>
              </a:ext>
            </a:extLst>
          </p:cNvPr>
          <p:cNvSpPr>
            <a:spLocks noGrp="1"/>
          </p:cNvSpPr>
          <p:nvPr>
            <p:ph type="title"/>
          </p:nvPr>
        </p:nvSpPr>
        <p:spPr/>
        <p:txBody>
          <a:bodyPr/>
          <a:lstStyle/>
          <a:p>
            <a:pPr algn="l"/>
            <a:r>
              <a:rPr lang="en-US" dirty="0"/>
              <a:t>Listen for Jesus’ reassurance.</a:t>
            </a:r>
          </a:p>
        </p:txBody>
      </p:sp>
      <p:sp>
        <p:nvSpPr>
          <p:cNvPr id="3" name="Content Placeholder 2">
            <a:extLst>
              <a:ext uri="{FF2B5EF4-FFF2-40B4-BE49-F238E27FC236}">
                <a16:creationId xmlns:a16="http://schemas.microsoft.com/office/drawing/2014/main" id="{7F766390-DCA8-435B-B7A0-5C337DCE0413}"/>
              </a:ext>
            </a:extLst>
          </p:cNvPr>
          <p:cNvSpPr>
            <a:spLocks noGrp="1"/>
          </p:cNvSpPr>
          <p:nvPr>
            <p:ph idx="1"/>
          </p:nvPr>
        </p:nvSpPr>
        <p:spPr>
          <a:xfrm>
            <a:off x="1192192" y="2045544"/>
            <a:ext cx="9486900" cy="4351338"/>
          </a:xfrm>
        </p:spPr>
        <p:txBody>
          <a:bodyPr/>
          <a:lstStyle/>
          <a:p>
            <a:pPr marL="0" indent="0" algn="ctr">
              <a:buNone/>
            </a:pPr>
            <a:r>
              <a:rPr lang="en-US" dirty="0"/>
              <a:t>and mourn while the world rejoices. You will grieve, but your grief will turn to joy. 21  A woman giving birth to a child has pain because her time has come; but when her baby is born she forgets</a:t>
            </a:r>
          </a:p>
        </p:txBody>
      </p:sp>
    </p:spTree>
    <p:extLst>
      <p:ext uri="{BB962C8B-B14F-4D97-AF65-F5344CB8AC3E}">
        <p14:creationId xmlns:p14="http://schemas.microsoft.com/office/powerpoint/2010/main" val="82302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F1CE-E8C3-4AD7-B594-E084D0E175E3}"/>
              </a:ext>
            </a:extLst>
          </p:cNvPr>
          <p:cNvSpPr>
            <a:spLocks noGrp="1"/>
          </p:cNvSpPr>
          <p:nvPr>
            <p:ph type="title"/>
          </p:nvPr>
        </p:nvSpPr>
        <p:spPr/>
        <p:txBody>
          <a:bodyPr/>
          <a:lstStyle/>
          <a:p>
            <a:pPr algn="l"/>
            <a:r>
              <a:rPr lang="en-US" dirty="0"/>
              <a:t>Listen for Jesus’ reassurance.</a:t>
            </a:r>
          </a:p>
        </p:txBody>
      </p:sp>
      <p:sp>
        <p:nvSpPr>
          <p:cNvPr id="3" name="Content Placeholder 2">
            <a:extLst>
              <a:ext uri="{FF2B5EF4-FFF2-40B4-BE49-F238E27FC236}">
                <a16:creationId xmlns:a16="http://schemas.microsoft.com/office/drawing/2014/main" id="{7F766390-DCA8-435B-B7A0-5C337DCE0413}"/>
              </a:ext>
            </a:extLst>
          </p:cNvPr>
          <p:cNvSpPr>
            <a:spLocks noGrp="1"/>
          </p:cNvSpPr>
          <p:nvPr>
            <p:ph idx="1"/>
          </p:nvPr>
        </p:nvSpPr>
        <p:spPr>
          <a:xfrm>
            <a:off x="1757664" y="1848775"/>
            <a:ext cx="8676672" cy="4351338"/>
          </a:xfrm>
        </p:spPr>
        <p:txBody>
          <a:bodyPr/>
          <a:lstStyle/>
          <a:p>
            <a:pPr marL="0" indent="0" algn="ctr">
              <a:buNone/>
            </a:pPr>
            <a:r>
              <a:rPr lang="en-US" dirty="0"/>
              <a:t>the anguish because of her joy that a child is born into the world. 22  So with you: Now is your time of grief, but I will see you again and you will rejoice, and no one will take away your joy.</a:t>
            </a:r>
          </a:p>
        </p:txBody>
      </p:sp>
      <p:pic>
        <p:nvPicPr>
          <p:cNvPr id="5" name="Picture 4">
            <a:extLst>
              <a:ext uri="{FF2B5EF4-FFF2-40B4-BE49-F238E27FC236}">
                <a16:creationId xmlns:a16="http://schemas.microsoft.com/office/drawing/2014/main" id="{AB34D1A2-B03E-4607-8F0A-FB40AA161969}"/>
              </a:ext>
            </a:extLst>
          </p:cNvPr>
          <p:cNvPicPr>
            <a:picLocks noChangeAspect="1"/>
          </p:cNvPicPr>
          <p:nvPr/>
        </p:nvPicPr>
        <p:blipFill>
          <a:blip r:embed="rId2"/>
          <a:stretch>
            <a:fillRect/>
          </a:stretch>
        </p:blipFill>
        <p:spPr>
          <a:xfrm>
            <a:off x="5062737" y="5093184"/>
            <a:ext cx="2228571" cy="352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4530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FCCD-0839-491E-9AA2-E4A0C02DD5BD}"/>
              </a:ext>
            </a:extLst>
          </p:cNvPr>
          <p:cNvSpPr>
            <a:spLocks noGrp="1"/>
          </p:cNvSpPr>
          <p:nvPr>
            <p:ph type="title"/>
          </p:nvPr>
        </p:nvSpPr>
        <p:spPr/>
        <p:txBody>
          <a:bodyPr/>
          <a:lstStyle/>
          <a:p>
            <a:r>
              <a:rPr lang="en-US" dirty="0"/>
              <a:t>Jesus’ Resurrection Brings Joy</a:t>
            </a:r>
          </a:p>
        </p:txBody>
      </p:sp>
      <p:sp>
        <p:nvSpPr>
          <p:cNvPr id="3" name="Content Placeholder 2">
            <a:extLst>
              <a:ext uri="{FF2B5EF4-FFF2-40B4-BE49-F238E27FC236}">
                <a16:creationId xmlns:a16="http://schemas.microsoft.com/office/drawing/2014/main" id="{B3431597-C008-4F04-B41B-415A32857E1C}"/>
              </a:ext>
            </a:extLst>
          </p:cNvPr>
          <p:cNvSpPr>
            <a:spLocks noGrp="1"/>
          </p:cNvSpPr>
          <p:nvPr>
            <p:ph idx="1"/>
          </p:nvPr>
        </p:nvSpPr>
        <p:spPr/>
        <p:txBody>
          <a:bodyPr/>
          <a:lstStyle/>
          <a:p>
            <a:r>
              <a:rPr lang="en-US" dirty="0"/>
              <a:t>What human emotions did Jesus place in contrast, and who had which and why? </a:t>
            </a:r>
          </a:p>
          <a:p>
            <a:r>
              <a:rPr lang="en-US" dirty="0"/>
              <a:t>To what events does Jesus allude that would cause sorrow?</a:t>
            </a:r>
          </a:p>
          <a:p>
            <a:r>
              <a:rPr lang="en-US" dirty="0"/>
              <a:t>What did Jesus use to illustrate His point? Why is it appropriate? </a:t>
            </a:r>
          </a:p>
          <a:p>
            <a:endParaRPr lang="en-US" dirty="0"/>
          </a:p>
        </p:txBody>
      </p:sp>
    </p:spTree>
    <p:extLst>
      <p:ext uri="{BB962C8B-B14F-4D97-AF65-F5344CB8AC3E}">
        <p14:creationId xmlns:p14="http://schemas.microsoft.com/office/powerpoint/2010/main" val="93249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70DD-259A-424C-A99D-D7C8B4645F4F}"/>
              </a:ext>
            </a:extLst>
          </p:cNvPr>
          <p:cNvSpPr>
            <a:spLocks noGrp="1"/>
          </p:cNvSpPr>
          <p:nvPr>
            <p:ph type="title"/>
          </p:nvPr>
        </p:nvSpPr>
        <p:spPr/>
        <p:txBody>
          <a:bodyPr/>
          <a:lstStyle/>
          <a:p>
            <a:r>
              <a:rPr lang="en-US" dirty="0"/>
              <a:t>Jesus’ Resurrection Brings Joy</a:t>
            </a:r>
          </a:p>
        </p:txBody>
      </p:sp>
      <p:sp>
        <p:nvSpPr>
          <p:cNvPr id="3" name="Content Placeholder 2">
            <a:extLst>
              <a:ext uri="{FF2B5EF4-FFF2-40B4-BE49-F238E27FC236}">
                <a16:creationId xmlns:a16="http://schemas.microsoft.com/office/drawing/2014/main" id="{6A8E394F-163E-4132-8522-AF2AEA914F52}"/>
              </a:ext>
            </a:extLst>
          </p:cNvPr>
          <p:cNvSpPr>
            <a:spLocks noGrp="1"/>
          </p:cNvSpPr>
          <p:nvPr>
            <p:ph idx="1"/>
          </p:nvPr>
        </p:nvSpPr>
        <p:spPr/>
        <p:txBody>
          <a:bodyPr/>
          <a:lstStyle/>
          <a:p>
            <a:r>
              <a:rPr lang="en-US" dirty="0"/>
              <a:t>What is the reassuring promise found in verse 22? </a:t>
            </a:r>
          </a:p>
          <a:p>
            <a:r>
              <a:rPr lang="en-US" dirty="0"/>
              <a:t>When have you seen a difficulty in life turn into something positive?  What grief or sorrow in your life has God turned to joy? </a:t>
            </a:r>
          </a:p>
          <a:p>
            <a:r>
              <a:rPr lang="en-US" dirty="0"/>
              <a:t>What hope might this passage give you in times of sorrow? </a:t>
            </a:r>
          </a:p>
        </p:txBody>
      </p:sp>
    </p:spTree>
    <p:extLst>
      <p:ext uri="{BB962C8B-B14F-4D97-AF65-F5344CB8AC3E}">
        <p14:creationId xmlns:p14="http://schemas.microsoft.com/office/powerpoint/2010/main" val="429349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A0D6-4DFC-4143-8224-0E70AE9B11BD}"/>
              </a:ext>
            </a:extLst>
          </p:cNvPr>
          <p:cNvSpPr>
            <a:spLocks noGrp="1"/>
          </p:cNvSpPr>
          <p:nvPr>
            <p:ph type="title"/>
          </p:nvPr>
        </p:nvSpPr>
        <p:spPr/>
        <p:txBody>
          <a:bodyPr/>
          <a:lstStyle/>
          <a:p>
            <a:pPr algn="l"/>
            <a:r>
              <a:rPr lang="en-US" dirty="0"/>
              <a:t>Listen for a reminder of God’s love.</a:t>
            </a:r>
          </a:p>
        </p:txBody>
      </p:sp>
      <p:sp>
        <p:nvSpPr>
          <p:cNvPr id="3" name="Content Placeholder 2">
            <a:extLst>
              <a:ext uri="{FF2B5EF4-FFF2-40B4-BE49-F238E27FC236}">
                <a16:creationId xmlns:a16="http://schemas.microsoft.com/office/drawing/2014/main" id="{43A55D30-783F-4E63-942C-EAFF2DC8B659}"/>
              </a:ext>
            </a:extLst>
          </p:cNvPr>
          <p:cNvSpPr>
            <a:spLocks noGrp="1"/>
          </p:cNvSpPr>
          <p:nvPr>
            <p:ph idx="1"/>
          </p:nvPr>
        </p:nvSpPr>
        <p:spPr>
          <a:xfrm>
            <a:off x="1493817" y="1801875"/>
            <a:ext cx="9204366" cy="4351338"/>
          </a:xfrm>
        </p:spPr>
        <p:txBody>
          <a:bodyPr/>
          <a:lstStyle/>
          <a:p>
            <a:pPr marL="0" indent="0" algn="ctr">
              <a:buNone/>
            </a:pPr>
            <a:r>
              <a:rPr lang="en-US" dirty="0"/>
              <a:t>John 16:27-30 (NIV)  No, the Father himself loves you because you have loved me and have believed that I came from God. 28  I came from the Father and entered the world; now I am leaving the world and going back to the Father." </a:t>
            </a:r>
          </a:p>
        </p:txBody>
      </p:sp>
    </p:spTree>
    <p:extLst>
      <p:ext uri="{BB962C8B-B14F-4D97-AF65-F5344CB8AC3E}">
        <p14:creationId xmlns:p14="http://schemas.microsoft.com/office/powerpoint/2010/main" val="197953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106</TotalTime>
  <Words>1007</Words>
  <Application>Microsoft Office PowerPoint</Application>
  <PresentationFormat>Widescreen</PresentationFormat>
  <Paragraphs>79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A Life of Victory</vt:lpstr>
      <vt:lpstr>Video Introduction</vt:lpstr>
      <vt:lpstr>Brag a little …</vt:lpstr>
      <vt:lpstr>Listen for Jesus’ reassurance.</vt:lpstr>
      <vt:lpstr>Listen for Jesus’ reassurance.</vt:lpstr>
      <vt:lpstr>Listen for Jesus’ reassurance.</vt:lpstr>
      <vt:lpstr>Jesus’ Resurrection Brings Joy</vt:lpstr>
      <vt:lpstr>Jesus’ Resurrection Brings Joy</vt:lpstr>
      <vt:lpstr>Listen for a reminder of God’s love.</vt:lpstr>
      <vt:lpstr>Listen for a reminder of God’s love.</vt:lpstr>
      <vt:lpstr>Victory in Jesus</vt:lpstr>
      <vt:lpstr>Victory in Jesus</vt:lpstr>
      <vt:lpstr>Victory in Jesus</vt:lpstr>
      <vt:lpstr>Victory in Jesus</vt:lpstr>
      <vt:lpstr>Victory in Jesus</vt:lpstr>
      <vt:lpstr>Listen for a final word of comfort.</vt:lpstr>
      <vt:lpstr>Listen for a final word of comfort.</vt:lpstr>
      <vt:lpstr>Live in Peace and Courage</vt:lpstr>
      <vt:lpstr>Live in Peace and Courage</vt:lpstr>
      <vt:lpstr>Application</vt:lpstr>
      <vt:lpstr>Application</vt:lpstr>
      <vt:lpstr>Application</vt:lpstr>
      <vt:lpstr>Family Activities</vt:lpstr>
      <vt:lpstr>A Life of Victory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Life of Victory</dc:title>
  <dc:creator>Steve Armstrong</dc:creator>
  <cp:lastModifiedBy>Steve Armstrong</cp:lastModifiedBy>
  <cp:revision>4</cp:revision>
  <dcterms:created xsi:type="dcterms:W3CDTF">2022-03-25T12:44:11Z</dcterms:created>
  <dcterms:modified xsi:type="dcterms:W3CDTF">2022-03-25T14:30:57Z</dcterms:modified>
</cp:coreProperties>
</file>