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3" d="100"/>
          <a:sy n="83" d="100"/>
        </p:scale>
        <p:origin x="2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7/8/2022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7/8/2022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7/8/2022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2000" b="-67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7/8/2022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hyperlink" Target="https://tinyurl.com/ekrx3jhhf"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Who Is Your Neighbor?</a:t>
            </a:r>
          </a:p>
        </p:txBody>
      </p:sp>
      <p:sp>
        <p:nvSpPr>
          <p:cNvPr id="3" name="Subtitle 2"/>
          <p:cNvSpPr>
            <a:spLocks noGrp="1"/>
          </p:cNvSpPr>
          <p:nvPr>
            <p:ph type="subTitle" idx="1"/>
          </p:nvPr>
        </p:nvSpPr>
        <p:spPr>
          <a:xfrm>
            <a:off x="1524000" y="3918856"/>
            <a:ext cx="9144000" cy="1338943"/>
          </a:xfrm>
        </p:spPr>
        <p:txBody>
          <a:bodyPr/>
          <a:lstStyle/>
          <a:p>
            <a:r>
              <a:rPr lang="en-US" dirty="0"/>
              <a:t>July 24</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7C7D2-4032-AE8B-DCC4-4BC5B8EC0980}"/>
              </a:ext>
            </a:extLst>
          </p:cNvPr>
          <p:cNvSpPr>
            <a:spLocks noGrp="1"/>
          </p:cNvSpPr>
          <p:nvPr>
            <p:ph type="title"/>
          </p:nvPr>
        </p:nvSpPr>
        <p:spPr/>
        <p:txBody>
          <a:bodyPr/>
          <a:lstStyle/>
          <a:p>
            <a:pPr algn="l"/>
            <a:r>
              <a:rPr lang="en-US" dirty="0"/>
              <a:t>Listen for characters in Jesus’ parable.</a:t>
            </a:r>
          </a:p>
        </p:txBody>
      </p:sp>
      <p:sp>
        <p:nvSpPr>
          <p:cNvPr id="3" name="Content Placeholder 2">
            <a:extLst>
              <a:ext uri="{FF2B5EF4-FFF2-40B4-BE49-F238E27FC236}">
                <a16:creationId xmlns:a16="http://schemas.microsoft.com/office/drawing/2014/main" id="{9493ED72-7747-2E74-CCA1-862E87DB0B06}"/>
              </a:ext>
            </a:extLst>
          </p:cNvPr>
          <p:cNvSpPr>
            <a:spLocks noGrp="1"/>
          </p:cNvSpPr>
          <p:nvPr>
            <p:ph idx="1"/>
          </p:nvPr>
        </p:nvSpPr>
        <p:spPr>
          <a:xfrm>
            <a:off x="1527857" y="1825625"/>
            <a:ext cx="9536575" cy="4351338"/>
          </a:xfrm>
        </p:spPr>
        <p:txBody>
          <a:bodyPr/>
          <a:lstStyle/>
          <a:p>
            <a:pPr marL="0" indent="0" algn="ctr">
              <a:buNone/>
            </a:pPr>
            <a:r>
              <a:rPr lang="en-US" dirty="0"/>
              <a:t>and went away, leaving him half dead. 31  A priest happened to be going down the same road, and when he saw the man, he passed by on the other side. 32  So too, a Levite, when he came to the place and saw him, passed by on the other side.</a:t>
            </a:r>
          </a:p>
        </p:txBody>
      </p:sp>
      <p:pic>
        <p:nvPicPr>
          <p:cNvPr id="4" name="Picture 3">
            <a:extLst>
              <a:ext uri="{FF2B5EF4-FFF2-40B4-BE49-F238E27FC236}">
                <a16:creationId xmlns:a16="http://schemas.microsoft.com/office/drawing/2014/main" id="{6F59180F-1FAF-FF45-544E-8B45B832862D}"/>
              </a:ext>
            </a:extLst>
          </p:cNvPr>
          <p:cNvPicPr>
            <a:picLocks noChangeAspect="1"/>
          </p:cNvPicPr>
          <p:nvPr/>
        </p:nvPicPr>
        <p:blipFill>
          <a:blip r:embed="rId2"/>
          <a:stretch>
            <a:fillRect/>
          </a:stretch>
        </p:blipFill>
        <p:spPr>
          <a:xfrm>
            <a:off x="5276952" y="5309661"/>
            <a:ext cx="1638095" cy="2666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45570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C19E2-3983-95BD-A7D3-3629742B2C16}"/>
              </a:ext>
            </a:extLst>
          </p:cNvPr>
          <p:cNvSpPr>
            <a:spLocks noGrp="1"/>
          </p:cNvSpPr>
          <p:nvPr>
            <p:ph type="title"/>
          </p:nvPr>
        </p:nvSpPr>
        <p:spPr/>
        <p:txBody>
          <a:bodyPr/>
          <a:lstStyle/>
          <a:p>
            <a:r>
              <a:rPr lang="en-US" dirty="0"/>
              <a:t>Love Does Not Ignore Others</a:t>
            </a:r>
          </a:p>
        </p:txBody>
      </p:sp>
      <p:sp>
        <p:nvSpPr>
          <p:cNvPr id="3" name="Content Placeholder 2">
            <a:extLst>
              <a:ext uri="{FF2B5EF4-FFF2-40B4-BE49-F238E27FC236}">
                <a16:creationId xmlns:a16="http://schemas.microsoft.com/office/drawing/2014/main" id="{40F3CCC2-1722-2A15-4A64-1A422E3DF36F}"/>
              </a:ext>
            </a:extLst>
          </p:cNvPr>
          <p:cNvSpPr>
            <a:spLocks noGrp="1"/>
          </p:cNvSpPr>
          <p:nvPr>
            <p:ph idx="1"/>
          </p:nvPr>
        </p:nvSpPr>
        <p:spPr/>
        <p:txBody>
          <a:bodyPr/>
          <a:lstStyle/>
          <a:p>
            <a:r>
              <a:rPr lang="en-US" dirty="0"/>
              <a:t>Why do you think the lawyer felt a need to justify himself? How do you understand the intent of his question “And who is my neighbor?” </a:t>
            </a:r>
          </a:p>
          <a:p>
            <a:r>
              <a:rPr lang="en-US" dirty="0"/>
              <a:t>Put yourself in the position of the priest or Levite.  What would be the pros and cons of stopping to help this man?</a:t>
            </a:r>
          </a:p>
        </p:txBody>
      </p:sp>
    </p:spTree>
    <p:extLst>
      <p:ext uri="{BB962C8B-B14F-4D97-AF65-F5344CB8AC3E}">
        <p14:creationId xmlns:p14="http://schemas.microsoft.com/office/powerpoint/2010/main" val="3154435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1CE8D-5B1F-6C7C-79F1-B80971E2AE62}"/>
              </a:ext>
            </a:extLst>
          </p:cNvPr>
          <p:cNvSpPr>
            <a:spLocks noGrp="1"/>
          </p:cNvSpPr>
          <p:nvPr>
            <p:ph type="title"/>
          </p:nvPr>
        </p:nvSpPr>
        <p:spPr/>
        <p:txBody>
          <a:bodyPr/>
          <a:lstStyle/>
          <a:p>
            <a:r>
              <a:rPr lang="en-US" dirty="0"/>
              <a:t>Love Does Not Ignore Others</a:t>
            </a:r>
          </a:p>
        </p:txBody>
      </p:sp>
      <p:sp>
        <p:nvSpPr>
          <p:cNvPr id="3" name="Content Placeholder 2">
            <a:extLst>
              <a:ext uri="{FF2B5EF4-FFF2-40B4-BE49-F238E27FC236}">
                <a16:creationId xmlns:a16="http://schemas.microsoft.com/office/drawing/2014/main" id="{CE402F02-804E-F388-9AEF-6EB1AECEE95E}"/>
              </a:ext>
            </a:extLst>
          </p:cNvPr>
          <p:cNvSpPr>
            <a:spLocks noGrp="1"/>
          </p:cNvSpPr>
          <p:nvPr>
            <p:ph idx="1"/>
          </p:nvPr>
        </p:nvSpPr>
        <p:spPr/>
        <p:txBody>
          <a:bodyPr/>
          <a:lstStyle/>
          <a:p>
            <a:r>
              <a:rPr lang="en-US" dirty="0"/>
              <a:t>What natural inclinations make it easier for you to act like the priest and the Levite in the story than like the Samaritan?  In what ways do we sometimes justify not helping others in need?</a:t>
            </a:r>
          </a:p>
          <a:p>
            <a:r>
              <a:rPr lang="en-US" dirty="0"/>
              <a:t>How do we overcome barriers like these?</a:t>
            </a:r>
          </a:p>
        </p:txBody>
      </p:sp>
    </p:spTree>
    <p:extLst>
      <p:ext uri="{BB962C8B-B14F-4D97-AF65-F5344CB8AC3E}">
        <p14:creationId xmlns:p14="http://schemas.microsoft.com/office/powerpoint/2010/main" val="1042049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65BF5-F779-BE26-2BF3-780D35EC4F66}"/>
              </a:ext>
            </a:extLst>
          </p:cNvPr>
          <p:cNvSpPr>
            <a:spLocks noGrp="1"/>
          </p:cNvSpPr>
          <p:nvPr>
            <p:ph type="title"/>
          </p:nvPr>
        </p:nvSpPr>
        <p:spPr/>
        <p:txBody>
          <a:bodyPr/>
          <a:lstStyle/>
          <a:p>
            <a:pPr algn="l"/>
            <a:r>
              <a:rPr lang="en-US" dirty="0"/>
              <a:t>Listen for who is the unlikely hero.</a:t>
            </a:r>
          </a:p>
        </p:txBody>
      </p:sp>
      <p:sp>
        <p:nvSpPr>
          <p:cNvPr id="3" name="Content Placeholder 2">
            <a:extLst>
              <a:ext uri="{FF2B5EF4-FFF2-40B4-BE49-F238E27FC236}">
                <a16:creationId xmlns:a16="http://schemas.microsoft.com/office/drawing/2014/main" id="{D811E50E-2AAB-FAE0-D070-A6E68B19D441}"/>
              </a:ext>
            </a:extLst>
          </p:cNvPr>
          <p:cNvSpPr>
            <a:spLocks noGrp="1"/>
          </p:cNvSpPr>
          <p:nvPr>
            <p:ph idx="1"/>
          </p:nvPr>
        </p:nvSpPr>
        <p:spPr>
          <a:xfrm>
            <a:off x="1296364" y="1779326"/>
            <a:ext cx="9791218" cy="4351338"/>
          </a:xfrm>
        </p:spPr>
        <p:txBody>
          <a:bodyPr/>
          <a:lstStyle/>
          <a:p>
            <a:pPr marL="0" indent="0" algn="ctr">
              <a:buNone/>
            </a:pPr>
            <a:r>
              <a:rPr lang="en-US" dirty="0"/>
              <a:t>Luke 10:33-37 (NIV)  But a Samaritan, as he traveled, came where the man was; and when he saw him, he took pity on him. 34  He went to him and bandaged his wounds, pouring on oil and wine. Then he put the man on his own donkey, took him to an inn and took care of him. 35  The next day he took out two silver coins and gave them to the </a:t>
            </a:r>
          </a:p>
        </p:txBody>
      </p:sp>
    </p:spTree>
    <p:extLst>
      <p:ext uri="{BB962C8B-B14F-4D97-AF65-F5344CB8AC3E}">
        <p14:creationId xmlns:p14="http://schemas.microsoft.com/office/powerpoint/2010/main" val="307356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65BF5-F779-BE26-2BF3-780D35EC4F66}"/>
              </a:ext>
            </a:extLst>
          </p:cNvPr>
          <p:cNvSpPr>
            <a:spLocks noGrp="1"/>
          </p:cNvSpPr>
          <p:nvPr>
            <p:ph type="title"/>
          </p:nvPr>
        </p:nvSpPr>
        <p:spPr/>
        <p:txBody>
          <a:bodyPr/>
          <a:lstStyle/>
          <a:p>
            <a:pPr algn="l"/>
            <a:r>
              <a:rPr lang="en-US" dirty="0"/>
              <a:t>Listen for who is the unlikely hero.</a:t>
            </a:r>
          </a:p>
        </p:txBody>
      </p:sp>
      <p:sp>
        <p:nvSpPr>
          <p:cNvPr id="3" name="Content Placeholder 2">
            <a:extLst>
              <a:ext uri="{FF2B5EF4-FFF2-40B4-BE49-F238E27FC236}">
                <a16:creationId xmlns:a16="http://schemas.microsoft.com/office/drawing/2014/main" id="{D811E50E-2AAB-FAE0-D070-A6E68B19D441}"/>
              </a:ext>
            </a:extLst>
          </p:cNvPr>
          <p:cNvSpPr>
            <a:spLocks noGrp="1"/>
          </p:cNvSpPr>
          <p:nvPr>
            <p:ph idx="1"/>
          </p:nvPr>
        </p:nvSpPr>
        <p:spPr>
          <a:xfrm>
            <a:off x="1587660" y="1690688"/>
            <a:ext cx="9016679" cy="4351338"/>
          </a:xfrm>
        </p:spPr>
        <p:txBody>
          <a:bodyPr/>
          <a:lstStyle/>
          <a:p>
            <a:pPr marL="0" indent="0" algn="ctr">
              <a:buNone/>
            </a:pPr>
            <a:r>
              <a:rPr lang="en-US" dirty="0"/>
              <a:t>innkeeper. 'Look after him,' he said, 'and when I return, I will reimburse you for any extra expense you may have.' 36  "Which of these three do you think was a neighbor to the man who fell into the hands of robbers?" 37  The expert in the law replied, "The one who had mercy on him." Jesus told him, "Go and do likewise."</a:t>
            </a:r>
          </a:p>
        </p:txBody>
      </p:sp>
      <p:pic>
        <p:nvPicPr>
          <p:cNvPr id="4" name="Picture 3">
            <a:extLst>
              <a:ext uri="{FF2B5EF4-FFF2-40B4-BE49-F238E27FC236}">
                <a16:creationId xmlns:a16="http://schemas.microsoft.com/office/drawing/2014/main" id="{E6779242-DADE-8558-1260-811D6368C4CD}"/>
              </a:ext>
            </a:extLst>
          </p:cNvPr>
          <p:cNvPicPr>
            <a:picLocks noChangeAspect="1"/>
          </p:cNvPicPr>
          <p:nvPr/>
        </p:nvPicPr>
        <p:blipFill>
          <a:blip r:embed="rId2"/>
          <a:stretch>
            <a:fillRect/>
          </a:stretch>
        </p:blipFill>
        <p:spPr>
          <a:xfrm>
            <a:off x="5103332" y="5908692"/>
            <a:ext cx="1638095" cy="2666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446186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9B2A9-0C82-065C-ACD8-3E4BEB2D4CCA}"/>
              </a:ext>
            </a:extLst>
          </p:cNvPr>
          <p:cNvSpPr>
            <a:spLocks noGrp="1"/>
          </p:cNvSpPr>
          <p:nvPr>
            <p:ph type="title"/>
          </p:nvPr>
        </p:nvSpPr>
        <p:spPr/>
        <p:txBody>
          <a:bodyPr/>
          <a:lstStyle/>
          <a:p>
            <a:r>
              <a:rPr lang="en-US" dirty="0"/>
              <a:t>Going Out of Your Way to Help</a:t>
            </a:r>
          </a:p>
        </p:txBody>
      </p:sp>
      <p:sp>
        <p:nvSpPr>
          <p:cNvPr id="3" name="Content Placeholder 2">
            <a:extLst>
              <a:ext uri="{FF2B5EF4-FFF2-40B4-BE49-F238E27FC236}">
                <a16:creationId xmlns:a16="http://schemas.microsoft.com/office/drawing/2014/main" id="{CF7DE126-299B-3DB3-1856-18C9F2BF36AA}"/>
              </a:ext>
            </a:extLst>
          </p:cNvPr>
          <p:cNvSpPr>
            <a:spLocks noGrp="1"/>
          </p:cNvSpPr>
          <p:nvPr>
            <p:ph idx="1"/>
          </p:nvPr>
        </p:nvSpPr>
        <p:spPr/>
        <p:txBody>
          <a:bodyPr/>
          <a:lstStyle/>
          <a:p>
            <a:r>
              <a:rPr lang="en-US" dirty="0"/>
              <a:t>Why would a Samaritan be considered an unlikely hero in the story?</a:t>
            </a:r>
          </a:p>
          <a:p>
            <a:r>
              <a:rPr lang="en-US" dirty="0"/>
              <a:t>What all did the traveling Samaritan do for the injured man?</a:t>
            </a:r>
          </a:p>
          <a:p>
            <a:r>
              <a:rPr lang="en-US" dirty="0"/>
              <a:t>What attitude differentiated the Samaritan’s response from that of the priest and Levite? </a:t>
            </a:r>
          </a:p>
        </p:txBody>
      </p:sp>
    </p:spTree>
    <p:extLst>
      <p:ext uri="{BB962C8B-B14F-4D97-AF65-F5344CB8AC3E}">
        <p14:creationId xmlns:p14="http://schemas.microsoft.com/office/powerpoint/2010/main" val="3424406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052DF-299E-285A-28C5-3D3629AE066B}"/>
              </a:ext>
            </a:extLst>
          </p:cNvPr>
          <p:cNvSpPr>
            <a:spLocks noGrp="1"/>
          </p:cNvSpPr>
          <p:nvPr>
            <p:ph type="title"/>
          </p:nvPr>
        </p:nvSpPr>
        <p:spPr/>
        <p:txBody>
          <a:bodyPr/>
          <a:lstStyle/>
          <a:p>
            <a:r>
              <a:rPr lang="en-US" dirty="0"/>
              <a:t>Going Out of Your Way to Help</a:t>
            </a:r>
          </a:p>
        </p:txBody>
      </p:sp>
      <p:sp>
        <p:nvSpPr>
          <p:cNvPr id="3" name="Content Placeholder 2">
            <a:extLst>
              <a:ext uri="{FF2B5EF4-FFF2-40B4-BE49-F238E27FC236}">
                <a16:creationId xmlns:a16="http://schemas.microsoft.com/office/drawing/2014/main" id="{618FA7A4-FAE9-3BC0-CC56-56C97FEF497E}"/>
              </a:ext>
            </a:extLst>
          </p:cNvPr>
          <p:cNvSpPr>
            <a:spLocks noGrp="1"/>
          </p:cNvSpPr>
          <p:nvPr>
            <p:ph idx="1"/>
          </p:nvPr>
        </p:nvSpPr>
        <p:spPr/>
        <p:txBody>
          <a:bodyPr/>
          <a:lstStyle/>
          <a:p>
            <a:r>
              <a:rPr lang="en-US" dirty="0"/>
              <a:t>What can we intentionally do as individual Christians or as a church to help remove the attitudes that prevent God’s love and message of compassion from reaching all people?</a:t>
            </a:r>
          </a:p>
        </p:txBody>
      </p:sp>
      <p:pic>
        <p:nvPicPr>
          <p:cNvPr id="1026" name="Picture 2" descr="Human, People, Frame, Border, Person, Symbol, Abstract">
            <a:extLst>
              <a:ext uri="{FF2B5EF4-FFF2-40B4-BE49-F238E27FC236}">
                <a16:creationId xmlns:a16="http://schemas.microsoft.com/office/drawing/2014/main" id="{994CB14F-8553-4145-51A8-EF6EC5405AB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244317" y="4001294"/>
            <a:ext cx="2707789" cy="24931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People, Hands, Frame, Border, Caring, Silhouette">
            <a:extLst>
              <a:ext uri="{FF2B5EF4-FFF2-40B4-BE49-F238E27FC236}">
                <a16:creationId xmlns:a16="http://schemas.microsoft.com/office/drawing/2014/main" id="{E2432FDD-098C-0CE2-8C1C-D34C509C84A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4814" y="4018682"/>
            <a:ext cx="2486179" cy="24931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612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603744A-6681-4306-171A-BE6A010C226B}"/>
              </a:ext>
            </a:extLst>
          </p:cNvPr>
          <p:cNvPicPr>
            <a:picLocks noChangeAspect="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6829067" y="2688219"/>
            <a:ext cx="5131435" cy="3101340"/>
          </a:xfrm>
          <a:prstGeom prst="rect">
            <a:avLst/>
          </a:prstGeom>
          <a:ln>
            <a:noFill/>
          </a:ln>
          <a:effectLst>
            <a:outerShdw blurRad="292100" dist="139700" dir="2700000" algn="tl" rotWithShape="0">
              <a:srgbClr val="333333">
                <a:alpha val="65000"/>
              </a:srgbClr>
            </a:outerShdw>
          </a:effectLst>
          <a:scene3d>
            <a:camera prst="perspectiveHeroicExtremeLeftFacing"/>
            <a:lightRig rig="threePt" dir="t"/>
          </a:scene3d>
        </p:spPr>
      </p:pic>
      <p:sp>
        <p:nvSpPr>
          <p:cNvPr id="6" name="Title 5">
            <a:extLst>
              <a:ext uri="{FF2B5EF4-FFF2-40B4-BE49-F238E27FC236}">
                <a16:creationId xmlns:a16="http://schemas.microsoft.com/office/drawing/2014/main" id="{F8E787AB-DBFC-4C8B-846A-756F272826A4}"/>
              </a:ext>
            </a:extLst>
          </p:cNvPr>
          <p:cNvSpPr>
            <a:spLocks noGrp="1"/>
          </p:cNvSpPr>
          <p:nvPr>
            <p:ph type="title"/>
          </p:nvPr>
        </p:nvSpPr>
        <p:spPr>
          <a:xfrm>
            <a:off x="838200" y="365126"/>
            <a:ext cx="10515600" cy="1116434"/>
          </a:xfrm>
        </p:spPr>
        <p:txBody>
          <a:bodyPr/>
          <a:lstStyle/>
          <a:p>
            <a:r>
              <a:rPr lang="en-US" dirty="0"/>
              <a:t>Family Activities</a:t>
            </a:r>
          </a:p>
        </p:txBody>
      </p:sp>
      <p:pic>
        <p:nvPicPr>
          <p:cNvPr id="8" name="Picture 7">
            <a:extLst>
              <a:ext uri="{FF2B5EF4-FFF2-40B4-BE49-F238E27FC236}">
                <a16:creationId xmlns:a16="http://schemas.microsoft.com/office/drawing/2014/main" id="{88B2ADBD-D727-A1EF-37A8-2838E8BA64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342631"/>
            <a:ext cx="3333750" cy="3971925"/>
          </a:xfrm>
          <a:prstGeom prst="rect">
            <a:avLst/>
          </a:prstGeom>
          <a:ln>
            <a:noFill/>
          </a:ln>
          <a:effectLst>
            <a:outerShdw blurRad="292100" dist="139700" dir="2700000" algn="tl" rotWithShape="0">
              <a:srgbClr val="333333">
                <a:alpha val="65000"/>
              </a:srgbClr>
            </a:outerShdw>
          </a:effectLst>
        </p:spPr>
      </p:pic>
      <p:sp>
        <p:nvSpPr>
          <p:cNvPr id="9" name="Speech Bubble: Rectangle with Corners Rounded 8">
            <a:extLst>
              <a:ext uri="{FF2B5EF4-FFF2-40B4-BE49-F238E27FC236}">
                <a16:creationId xmlns:a16="http://schemas.microsoft.com/office/drawing/2014/main" id="{C208C4A9-E1B9-2F98-B861-E60A43711036}"/>
              </a:ext>
            </a:extLst>
          </p:cNvPr>
          <p:cNvSpPr/>
          <p:nvPr/>
        </p:nvSpPr>
        <p:spPr>
          <a:xfrm>
            <a:off x="3303545" y="1370151"/>
            <a:ext cx="4118777" cy="2636136"/>
          </a:xfrm>
          <a:prstGeom prst="wedgeRoundRectCallout">
            <a:avLst>
              <a:gd name="adj1" fmla="val -70084"/>
              <a:gd name="adj2" fmla="val 35049"/>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latin typeface="Comic Sans MS" panose="030F0702030302020204" pitchFamily="66" charset="0"/>
              </a:rPr>
              <a:t>Something is wrong with this story.  It looks like some incorrect words got stuck in there. Maybe friends from our church Bible study can help us.  We might also look at </a:t>
            </a:r>
            <a:r>
              <a:rPr lang="en-US" sz="1800" u="sng" dirty="0">
                <a:solidFill>
                  <a:srgbClr val="0563C1"/>
                </a:solidFill>
                <a:effectLst/>
                <a:latin typeface="Comic Sans MS" panose="030F0702030302020204" pitchFamily="66" charset="0"/>
                <a:ea typeface="Calibri" panose="020F0502020204030204" pitchFamily="34" charset="0"/>
                <a:cs typeface="Times New Roman" panose="02020603050405020304" pitchFamily="18" charset="0"/>
                <a:hlinkClick r:id="rId4"/>
              </a:rPr>
              <a:t>https://tinyurl.com/ekrx3jhh</a:t>
            </a:r>
            <a:r>
              <a:rPr lang="en-US" sz="2000" dirty="0">
                <a:latin typeface="Comic Sans MS" panose="030F0702030302020204" pitchFamily="66" charset="0"/>
                <a:hlinkClick r:id="rId4"/>
              </a:rPr>
              <a:t>f</a:t>
            </a:r>
            <a:r>
              <a:rPr lang="en-US" sz="2000" dirty="0">
                <a:latin typeface="Comic Sans MS" panose="030F0702030302020204" pitchFamily="66" charset="0"/>
              </a:rPr>
              <a:t> for more fun things to do</a:t>
            </a:r>
          </a:p>
        </p:txBody>
      </p:sp>
    </p:spTree>
    <p:extLst>
      <p:ext uri="{BB962C8B-B14F-4D97-AF65-F5344CB8AC3E}">
        <p14:creationId xmlns:p14="http://schemas.microsoft.com/office/powerpoint/2010/main" val="1704849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Who Is Your Neighbor?</a:t>
            </a:r>
          </a:p>
        </p:txBody>
      </p:sp>
      <p:sp>
        <p:nvSpPr>
          <p:cNvPr id="3" name="Subtitle 2"/>
          <p:cNvSpPr>
            <a:spLocks noGrp="1"/>
          </p:cNvSpPr>
          <p:nvPr>
            <p:ph type="subTitle" idx="1"/>
          </p:nvPr>
        </p:nvSpPr>
        <p:spPr>
          <a:xfrm>
            <a:off x="1524000" y="3918856"/>
            <a:ext cx="9144000" cy="1338943"/>
          </a:xfrm>
        </p:spPr>
        <p:txBody>
          <a:bodyPr/>
          <a:lstStyle/>
          <a:p>
            <a:r>
              <a:rPr lang="en-US" dirty="0"/>
              <a:t>July 24</a:t>
            </a:r>
          </a:p>
        </p:txBody>
      </p:sp>
    </p:spTree>
    <p:extLst>
      <p:ext uri="{BB962C8B-B14F-4D97-AF65-F5344CB8AC3E}">
        <p14:creationId xmlns:p14="http://schemas.microsoft.com/office/powerpoint/2010/main" val="1421229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3A6286-2B18-D60E-75D6-AA8E0718925D}"/>
              </a:ext>
            </a:extLst>
          </p:cNvPr>
          <p:cNvSpPr>
            <a:spLocks noGrp="1"/>
          </p:cNvSpPr>
          <p:nvPr>
            <p:ph type="title"/>
          </p:nvPr>
        </p:nvSpPr>
        <p:spPr/>
        <p:txBody>
          <a:bodyPr/>
          <a:lstStyle/>
          <a:p>
            <a:r>
              <a:rPr lang="en-US" dirty="0"/>
              <a:t>Video Introduction</a:t>
            </a:r>
          </a:p>
        </p:txBody>
      </p:sp>
      <p:grpSp>
        <p:nvGrpSpPr>
          <p:cNvPr id="9" name="Group 8">
            <a:extLst>
              <a:ext uri="{FF2B5EF4-FFF2-40B4-BE49-F238E27FC236}">
                <a16:creationId xmlns:a16="http://schemas.microsoft.com/office/drawing/2014/main" id="{7F8FD69E-F620-DE19-439F-9CDB6748DBF6}"/>
              </a:ext>
            </a:extLst>
          </p:cNvPr>
          <p:cNvGrpSpPr/>
          <p:nvPr/>
        </p:nvGrpSpPr>
        <p:grpSpPr>
          <a:xfrm>
            <a:off x="2849598" y="1828800"/>
            <a:ext cx="6492803" cy="3859481"/>
            <a:chOff x="2849598" y="1828800"/>
            <a:chExt cx="6492803" cy="3859481"/>
          </a:xfrm>
        </p:grpSpPr>
        <p:pic>
          <p:nvPicPr>
            <p:cNvPr id="6" name="Picture 5" descr="A picture containing text, building, outdoor, sign&#10;&#10;Description automatically generated">
              <a:extLst>
                <a:ext uri="{FF2B5EF4-FFF2-40B4-BE49-F238E27FC236}">
                  <a16:creationId xmlns:a16="http://schemas.microsoft.com/office/drawing/2014/main" id="{5DCBB55A-CEDA-BB4A-95C1-02A1269C61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2033587"/>
              <a:ext cx="5715000" cy="2790825"/>
            </a:xfrm>
            <a:prstGeom prst="rect">
              <a:avLst/>
            </a:prstGeom>
            <a:ln>
              <a:noFill/>
            </a:ln>
            <a:effectLst>
              <a:outerShdw blurRad="292100" dist="139700" dir="2700000" algn="tl" rotWithShape="0">
                <a:srgbClr val="333333">
                  <a:alpha val="65000"/>
                </a:srgbClr>
              </a:outerShdw>
            </a:effectLst>
          </p:spPr>
        </p:pic>
        <p:pic>
          <p:nvPicPr>
            <p:cNvPr id="8" name="Picture 7" descr="Shape&#10;&#10;Description automatically generated with medium confidence">
              <a:extLst>
                <a:ext uri="{FF2B5EF4-FFF2-40B4-BE49-F238E27FC236}">
                  <a16:creationId xmlns:a16="http://schemas.microsoft.com/office/drawing/2014/main" id="{AE6C45ED-BD10-F3B7-1FF1-317255BCBB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9598" y="1828800"/>
              <a:ext cx="6492803" cy="3859481"/>
            </a:xfrm>
            <a:prstGeom prst="rect">
              <a:avLst/>
            </a:prstGeom>
            <a:ln>
              <a:noFill/>
            </a:ln>
            <a:effectLst>
              <a:outerShdw blurRad="292100" dist="139700" dir="2700000" algn="tl" rotWithShape="0">
                <a:srgbClr val="333333">
                  <a:alpha val="65000"/>
                </a:srgbClr>
              </a:outerShdw>
            </a:effectLst>
          </p:spPr>
        </p:pic>
      </p:grpSp>
      <p:sp>
        <p:nvSpPr>
          <p:cNvPr id="10" name="TextBox 9">
            <a:extLst>
              <a:ext uri="{FF2B5EF4-FFF2-40B4-BE49-F238E27FC236}">
                <a16:creationId xmlns:a16="http://schemas.microsoft.com/office/drawing/2014/main" id="{42A4F2B4-D59A-CB40-7F64-6C3046E73760}"/>
              </a:ext>
            </a:extLst>
          </p:cNvPr>
          <p:cNvSpPr txBox="1"/>
          <p:nvPr/>
        </p:nvSpPr>
        <p:spPr>
          <a:xfrm>
            <a:off x="4453247" y="5771408"/>
            <a:ext cx="3265714" cy="369332"/>
          </a:xfrm>
          <a:prstGeom prst="rect">
            <a:avLst/>
          </a:prstGeom>
          <a:noFill/>
        </p:spPr>
        <p:txBody>
          <a:bodyPr wrap="square" rtlCol="0">
            <a:spAutoFit/>
          </a:bodyPr>
          <a:lstStyle/>
          <a:p>
            <a:pPr algn="ctr"/>
            <a:r>
              <a:rPr lang="en-US" dirty="0"/>
              <a:t>View Video</a:t>
            </a:r>
          </a:p>
        </p:txBody>
      </p:sp>
    </p:spTree>
    <p:extLst>
      <p:ext uri="{BB962C8B-B14F-4D97-AF65-F5344CB8AC3E}">
        <p14:creationId xmlns:p14="http://schemas.microsoft.com/office/powerpoint/2010/main" val="32173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5DD1A9-E7DB-8C1E-3CD9-149658493A69}"/>
              </a:ext>
            </a:extLst>
          </p:cNvPr>
          <p:cNvSpPr>
            <a:spLocks noGrp="1"/>
          </p:cNvSpPr>
          <p:nvPr>
            <p:ph type="title"/>
          </p:nvPr>
        </p:nvSpPr>
        <p:spPr/>
        <p:txBody>
          <a:bodyPr/>
          <a:lstStyle/>
          <a:p>
            <a:r>
              <a:rPr lang="en-US" dirty="0"/>
              <a:t>Remember how it was?</a:t>
            </a:r>
          </a:p>
        </p:txBody>
      </p:sp>
      <p:sp>
        <p:nvSpPr>
          <p:cNvPr id="4" name="Content Placeholder 3">
            <a:extLst>
              <a:ext uri="{FF2B5EF4-FFF2-40B4-BE49-F238E27FC236}">
                <a16:creationId xmlns:a16="http://schemas.microsoft.com/office/drawing/2014/main" id="{852BF72A-44D3-844E-4760-027B4870073B}"/>
              </a:ext>
            </a:extLst>
          </p:cNvPr>
          <p:cNvSpPr>
            <a:spLocks noGrp="1"/>
          </p:cNvSpPr>
          <p:nvPr>
            <p:ph idx="1"/>
          </p:nvPr>
        </p:nvSpPr>
        <p:spPr/>
        <p:txBody>
          <a:bodyPr/>
          <a:lstStyle/>
          <a:p>
            <a:r>
              <a:rPr lang="en-US" dirty="0"/>
              <a:t>Growing up, what type of chore or school assignment would you do “just enough” to get by?</a:t>
            </a:r>
          </a:p>
          <a:p>
            <a:endParaRPr lang="en-US" dirty="0"/>
          </a:p>
          <a:p>
            <a:r>
              <a:rPr lang="en-US" dirty="0">
                <a:solidFill>
                  <a:srgbClr val="C00000"/>
                </a:solidFill>
              </a:rPr>
              <a:t>Love compels us to be the neighbor Jesus spoke of.</a:t>
            </a:r>
          </a:p>
          <a:p>
            <a:pPr lvl="1"/>
            <a:r>
              <a:rPr lang="en-US" dirty="0">
                <a:solidFill>
                  <a:srgbClr val="C00000"/>
                </a:solidFill>
              </a:rPr>
              <a:t>Today we look at how loving God will be demonstrated in how we love others.</a:t>
            </a:r>
          </a:p>
          <a:p>
            <a:endParaRPr lang="en-US" dirty="0"/>
          </a:p>
        </p:txBody>
      </p:sp>
      <p:grpSp>
        <p:nvGrpSpPr>
          <p:cNvPr id="15" name="Group 14">
            <a:extLst>
              <a:ext uri="{FF2B5EF4-FFF2-40B4-BE49-F238E27FC236}">
                <a16:creationId xmlns:a16="http://schemas.microsoft.com/office/drawing/2014/main" id="{B801DD2A-1F81-6537-D427-BA42005F441A}"/>
              </a:ext>
            </a:extLst>
          </p:cNvPr>
          <p:cNvGrpSpPr/>
          <p:nvPr/>
        </p:nvGrpSpPr>
        <p:grpSpPr>
          <a:xfrm>
            <a:off x="1706791" y="2833928"/>
            <a:ext cx="8778418" cy="2688796"/>
            <a:chOff x="1890841" y="2968832"/>
            <a:chExt cx="8778418" cy="2688796"/>
          </a:xfrm>
        </p:grpSpPr>
        <p:pic>
          <p:nvPicPr>
            <p:cNvPr id="8" name="Picture 7" descr="A picture containing text&#10;&#10;Description automatically generated">
              <a:extLst>
                <a:ext uri="{FF2B5EF4-FFF2-40B4-BE49-F238E27FC236}">
                  <a16:creationId xmlns:a16="http://schemas.microsoft.com/office/drawing/2014/main" id="{0DEC40B7-6BA7-A405-3283-656E5BBA39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62941" y="3429000"/>
              <a:ext cx="3306318" cy="1972770"/>
            </a:xfrm>
            <a:prstGeom prst="rect">
              <a:avLst/>
            </a:prstGeom>
            <a:ln>
              <a:noFill/>
            </a:ln>
            <a:effectLst>
              <a:outerShdw blurRad="292100" dist="139700" dir="2700000" algn="tl" rotWithShape="0">
                <a:srgbClr val="333333">
                  <a:alpha val="65000"/>
                </a:srgbClr>
              </a:outerShdw>
            </a:effectLst>
          </p:spPr>
        </p:pic>
        <p:pic>
          <p:nvPicPr>
            <p:cNvPr id="10" name="Picture 9" descr="A picture containing lawn mower, transport&#10;&#10;Description automatically generated">
              <a:extLst>
                <a:ext uri="{FF2B5EF4-FFF2-40B4-BE49-F238E27FC236}">
                  <a16:creationId xmlns:a16="http://schemas.microsoft.com/office/drawing/2014/main" id="{FCC8D76D-4539-4F00-360D-3A8E07A085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4630" y="2968832"/>
              <a:ext cx="4033193" cy="2688796"/>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1B8582E4-BCB2-4BE4-B35B-7C7852C28A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890841" y="3249348"/>
              <a:ext cx="1539054" cy="2408280"/>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646744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A6333-C3E1-5B86-07F9-F242CF4C2CE5}"/>
              </a:ext>
            </a:extLst>
          </p:cNvPr>
          <p:cNvSpPr>
            <a:spLocks noGrp="1"/>
          </p:cNvSpPr>
          <p:nvPr>
            <p:ph type="title"/>
          </p:nvPr>
        </p:nvSpPr>
        <p:spPr/>
        <p:txBody>
          <a:bodyPr/>
          <a:lstStyle/>
          <a:p>
            <a:pPr algn="l"/>
            <a:r>
              <a:rPr lang="en-US" dirty="0"/>
              <a:t>Listen for how Jesus answers.</a:t>
            </a:r>
          </a:p>
        </p:txBody>
      </p:sp>
      <p:sp>
        <p:nvSpPr>
          <p:cNvPr id="3" name="Content Placeholder 2">
            <a:extLst>
              <a:ext uri="{FF2B5EF4-FFF2-40B4-BE49-F238E27FC236}">
                <a16:creationId xmlns:a16="http://schemas.microsoft.com/office/drawing/2014/main" id="{D9D11E3D-8BEF-C725-37BC-6920753D6ADB}"/>
              </a:ext>
            </a:extLst>
          </p:cNvPr>
          <p:cNvSpPr>
            <a:spLocks noGrp="1"/>
          </p:cNvSpPr>
          <p:nvPr>
            <p:ph idx="1"/>
          </p:nvPr>
        </p:nvSpPr>
        <p:spPr>
          <a:xfrm>
            <a:off x="1840373" y="1825625"/>
            <a:ext cx="8795795" cy="4351338"/>
          </a:xfrm>
        </p:spPr>
        <p:txBody>
          <a:bodyPr/>
          <a:lstStyle/>
          <a:p>
            <a:pPr marL="0" indent="0" algn="ctr">
              <a:buNone/>
            </a:pPr>
            <a:r>
              <a:rPr lang="en-US" dirty="0"/>
              <a:t>Luke 10:25-28 (NIV)   On one occasion an expert in the law stood up to test Jesus. "Teacher," he asked, "what must I do to inherit eternal life?" 26  "What is written in the Law?" he replied. "How do you read it?" 27  He answered: </a:t>
            </a:r>
          </a:p>
        </p:txBody>
      </p:sp>
    </p:spTree>
    <p:extLst>
      <p:ext uri="{BB962C8B-B14F-4D97-AF65-F5344CB8AC3E}">
        <p14:creationId xmlns:p14="http://schemas.microsoft.com/office/powerpoint/2010/main" val="2598458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A6333-C3E1-5B86-07F9-F242CF4C2CE5}"/>
              </a:ext>
            </a:extLst>
          </p:cNvPr>
          <p:cNvSpPr>
            <a:spLocks noGrp="1"/>
          </p:cNvSpPr>
          <p:nvPr>
            <p:ph type="title"/>
          </p:nvPr>
        </p:nvSpPr>
        <p:spPr/>
        <p:txBody>
          <a:bodyPr/>
          <a:lstStyle/>
          <a:p>
            <a:pPr algn="l"/>
            <a:r>
              <a:rPr lang="en-US" dirty="0"/>
              <a:t>Listen for how Jesus answers.</a:t>
            </a:r>
          </a:p>
        </p:txBody>
      </p:sp>
      <p:sp>
        <p:nvSpPr>
          <p:cNvPr id="3" name="Content Placeholder 2">
            <a:extLst>
              <a:ext uri="{FF2B5EF4-FFF2-40B4-BE49-F238E27FC236}">
                <a16:creationId xmlns:a16="http://schemas.microsoft.com/office/drawing/2014/main" id="{D9D11E3D-8BEF-C725-37BC-6920753D6ADB}"/>
              </a:ext>
            </a:extLst>
          </p:cNvPr>
          <p:cNvSpPr>
            <a:spLocks noGrp="1"/>
          </p:cNvSpPr>
          <p:nvPr>
            <p:ph idx="1"/>
          </p:nvPr>
        </p:nvSpPr>
        <p:spPr>
          <a:xfrm>
            <a:off x="1840373" y="1825625"/>
            <a:ext cx="8795795" cy="4351338"/>
          </a:xfrm>
        </p:spPr>
        <p:txBody>
          <a:bodyPr/>
          <a:lstStyle/>
          <a:p>
            <a:pPr marL="0" indent="0" algn="ctr">
              <a:buNone/>
            </a:pPr>
            <a:r>
              <a:rPr lang="en-US" dirty="0"/>
              <a:t>"'Love the Lord your God with all your heart and with all your soul and with all your strength and with all your mind'; and, 'Love your neighbor as yourself.'" 28  "You have answered correctly," Jesus replied. "Do this and you will live."</a:t>
            </a:r>
          </a:p>
        </p:txBody>
      </p:sp>
      <p:pic>
        <p:nvPicPr>
          <p:cNvPr id="5" name="Picture 4">
            <a:extLst>
              <a:ext uri="{FF2B5EF4-FFF2-40B4-BE49-F238E27FC236}">
                <a16:creationId xmlns:a16="http://schemas.microsoft.com/office/drawing/2014/main" id="{7BE182B7-CC00-671E-BD46-F8145CD9E875}"/>
              </a:ext>
            </a:extLst>
          </p:cNvPr>
          <p:cNvPicPr>
            <a:picLocks noChangeAspect="1"/>
          </p:cNvPicPr>
          <p:nvPr/>
        </p:nvPicPr>
        <p:blipFill>
          <a:blip r:embed="rId2"/>
          <a:stretch>
            <a:fillRect/>
          </a:stretch>
        </p:blipFill>
        <p:spPr>
          <a:xfrm>
            <a:off x="5276952" y="5309661"/>
            <a:ext cx="1638095" cy="2666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96397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9EEB3-E650-38AB-F8AB-4CD3319173D1}"/>
              </a:ext>
            </a:extLst>
          </p:cNvPr>
          <p:cNvSpPr>
            <a:spLocks noGrp="1"/>
          </p:cNvSpPr>
          <p:nvPr>
            <p:ph type="title"/>
          </p:nvPr>
        </p:nvSpPr>
        <p:spPr/>
        <p:txBody>
          <a:bodyPr/>
          <a:lstStyle/>
          <a:p>
            <a:r>
              <a:rPr lang="en-US" dirty="0"/>
              <a:t>Love for God ↔ Love for Others</a:t>
            </a:r>
          </a:p>
        </p:txBody>
      </p:sp>
      <p:sp>
        <p:nvSpPr>
          <p:cNvPr id="3" name="Content Placeholder 2">
            <a:extLst>
              <a:ext uri="{FF2B5EF4-FFF2-40B4-BE49-F238E27FC236}">
                <a16:creationId xmlns:a16="http://schemas.microsoft.com/office/drawing/2014/main" id="{532DA78E-A66A-C257-7B62-10CF779DB0F1}"/>
              </a:ext>
            </a:extLst>
          </p:cNvPr>
          <p:cNvSpPr>
            <a:spLocks noGrp="1"/>
          </p:cNvSpPr>
          <p:nvPr>
            <p:ph idx="1"/>
          </p:nvPr>
        </p:nvSpPr>
        <p:spPr/>
        <p:txBody>
          <a:bodyPr/>
          <a:lstStyle/>
          <a:p>
            <a:r>
              <a:rPr lang="en-US" dirty="0"/>
              <a:t>What different motivations do people have for asking questions about God and of God? </a:t>
            </a:r>
          </a:p>
          <a:p>
            <a:r>
              <a:rPr lang="en-US" dirty="0">
                <a:solidFill>
                  <a:srgbClr val="C00000"/>
                </a:solidFill>
              </a:rPr>
              <a:t>The question asked of Jesus was “What must I do to inherit eternal life?”  This question is arguably the most important question any person can ask ! </a:t>
            </a:r>
          </a:p>
          <a:p>
            <a:endParaRPr lang="en-US" dirty="0">
              <a:solidFill>
                <a:srgbClr val="C00000"/>
              </a:solidFill>
            </a:endParaRPr>
          </a:p>
        </p:txBody>
      </p:sp>
    </p:spTree>
    <p:extLst>
      <p:ext uri="{BB962C8B-B14F-4D97-AF65-F5344CB8AC3E}">
        <p14:creationId xmlns:p14="http://schemas.microsoft.com/office/powerpoint/2010/main" val="2286595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C6F1D-01F2-F4AD-C1D4-D864731959A0}"/>
              </a:ext>
            </a:extLst>
          </p:cNvPr>
          <p:cNvSpPr>
            <a:spLocks noGrp="1"/>
          </p:cNvSpPr>
          <p:nvPr>
            <p:ph type="title"/>
          </p:nvPr>
        </p:nvSpPr>
        <p:spPr/>
        <p:txBody>
          <a:bodyPr/>
          <a:lstStyle/>
          <a:p>
            <a:r>
              <a:rPr lang="en-US" dirty="0"/>
              <a:t>Love for God ↔ Love for Others</a:t>
            </a:r>
          </a:p>
        </p:txBody>
      </p:sp>
      <p:sp>
        <p:nvSpPr>
          <p:cNvPr id="3" name="Content Placeholder 2">
            <a:extLst>
              <a:ext uri="{FF2B5EF4-FFF2-40B4-BE49-F238E27FC236}">
                <a16:creationId xmlns:a16="http://schemas.microsoft.com/office/drawing/2014/main" id="{D817B3F4-78A4-5CE1-F5FB-3476A12632E7}"/>
              </a:ext>
            </a:extLst>
          </p:cNvPr>
          <p:cNvSpPr>
            <a:spLocks noGrp="1"/>
          </p:cNvSpPr>
          <p:nvPr>
            <p:ph idx="1"/>
          </p:nvPr>
        </p:nvSpPr>
        <p:spPr/>
        <p:txBody>
          <a:bodyPr/>
          <a:lstStyle/>
          <a:p>
            <a:r>
              <a:rPr lang="en-US" dirty="0"/>
              <a:t>Give your opinion why you think the lawyer </a:t>
            </a:r>
            <a:r>
              <a:rPr lang="en-US" i="1" dirty="0"/>
              <a:t>was</a:t>
            </a:r>
            <a:r>
              <a:rPr lang="en-US" dirty="0"/>
              <a:t> or </a:t>
            </a:r>
            <a:r>
              <a:rPr lang="en-US" i="1" dirty="0"/>
              <a:t>was not </a:t>
            </a:r>
            <a:r>
              <a:rPr lang="en-US" dirty="0"/>
              <a:t>sincere in asking it.</a:t>
            </a:r>
          </a:p>
          <a:p>
            <a:r>
              <a:rPr lang="en-US" dirty="0"/>
              <a:t>If it was </a:t>
            </a:r>
            <a:r>
              <a:rPr lang="en-US" i="1" dirty="0"/>
              <a:t>not</a:t>
            </a:r>
            <a:r>
              <a:rPr lang="en-US" dirty="0"/>
              <a:t> a sincere question, but a test … what kind of test do you think this was?</a:t>
            </a:r>
          </a:p>
          <a:p>
            <a:r>
              <a:rPr lang="en-US" dirty="0"/>
              <a:t>Note that Jesus responds with a question of His own (a good teaching technique).  How did the legal expert summarize the demands of the Law?</a:t>
            </a:r>
          </a:p>
        </p:txBody>
      </p:sp>
      <p:graphicFrame>
        <p:nvGraphicFramePr>
          <p:cNvPr id="4" name="Table 4">
            <a:extLst>
              <a:ext uri="{FF2B5EF4-FFF2-40B4-BE49-F238E27FC236}">
                <a16:creationId xmlns:a16="http://schemas.microsoft.com/office/drawing/2014/main" id="{CD0585D2-C822-0BA9-A64D-04E9009AE43C}"/>
              </a:ext>
            </a:extLst>
          </p:cNvPr>
          <p:cNvGraphicFramePr>
            <a:graphicFrameLocks noGrp="1"/>
          </p:cNvGraphicFramePr>
          <p:nvPr>
            <p:extLst>
              <p:ext uri="{D42A27DB-BD31-4B8C-83A1-F6EECF244321}">
                <p14:modId xmlns:p14="http://schemas.microsoft.com/office/powerpoint/2010/main" val="753976236"/>
              </p:ext>
            </p:extLst>
          </p:nvPr>
        </p:nvGraphicFramePr>
        <p:xfrm>
          <a:off x="1254888" y="3167617"/>
          <a:ext cx="9959372" cy="1463040"/>
        </p:xfrm>
        <a:graphic>
          <a:graphicData uri="http://schemas.openxmlformats.org/drawingml/2006/table">
            <a:tbl>
              <a:tblPr firstRow="1" bandRow="1">
                <a:tableStyleId>{5C22544A-7EE6-4342-B048-85BDC9FD1C3A}</a:tableStyleId>
              </a:tblPr>
              <a:tblGrid>
                <a:gridCol w="4979686">
                  <a:extLst>
                    <a:ext uri="{9D8B030D-6E8A-4147-A177-3AD203B41FA5}">
                      <a16:colId xmlns:a16="http://schemas.microsoft.com/office/drawing/2014/main" val="389717584"/>
                    </a:ext>
                  </a:extLst>
                </a:gridCol>
                <a:gridCol w="4979686">
                  <a:extLst>
                    <a:ext uri="{9D8B030D-6E8A-4147-A177-3AD203B41FA5}">
                      <a16:colId xmlns:a16="http://schemas.microsoft.com/office/drawing/2014/main" val="1862153776"/>
                    </a:ext>
                  </a:extLst>
                </a:gridCol>
              </a:tblGrid>
              <a:tr h="370840">
                <a:tc>
                  <a:txBody>
                    <a:bodyPr/>
                    <a:lstStyle/>
                    <a:p>
                      <a:pPr algn="ctr"/>
                      <a:r>
                        <a:rPr lang="en-US" sz="2800" dirty="0"/>
                        <a:t>Sincere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Not Sincere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180909"/>
                  </a:ext>
                </a:extLst>
              </a:tr>
              <a:tr h="370840">
                <a:tc>
                  <a:txBody>
                    <a:bodyPr/>
                    <a:lstStyle/>
                    <a:p>
                      <a:endParaRPr lang="en-US" sz="2800" dirty="0"/>
                    </a:p>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7982323"/>
                  </a:ext>
                </a:extLst>
              </a:tr>
            </a:tbl>
          </a:graphicData>
        </a:graphic>
      </p:graphicFrame>
    </p:spTree>
    <p:extLst>
      <p:ext uri="{BB962C8B-B14F-4D97-AF65-F5344CB8AC3E}">
        <p14:creationId xmlns:p14="http://schemas.microsoft.com/office/powerpoint/2010/main" val="1150538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DC548-332E-2F3B-B714-CCEF97C8313A}"/>
              </a:ext>
            </a:extLst>
          </p:cNvPr>
          <p:cNvSpPr>
            <a:spLocks noGrp="1"/>
          </p:cNvSpPr>
          <p:nvPr>
            <p:ph type="title"/>
          </p:nvPr>
        </p:nvSpPr>
        <p:spPr/>
        <p:txBody>
          <a:bodyPr/>
          <a:lstStyle/>
          <a:p>
            <a:r>
              <a:rPr lang="en-US" dirty="0"/>
              <a:t>Love for God ↔ Love for Others</a:t>
            </a:r>
          </a:p>
        </p:txBody>
      </p:sp>
      <p:sp>
        <p:nvSpPr>
          <p:cNvPr id="3" name="Content Placeholder 2">
            <a:extLst>
              <a:ext uri="{FF2B5EF4-FFF2-40B4-BE49-F238E27FC236}">
                <a16:creationId xmlns:a16="http://schemas.microsoft.com/office/drawing/2014/main" id="{698B3727-A054-5D3A-398D-F86FDE911B7E}"/>
              </a:ext>
            </a:extLst>
          </p:cNvPr>
          <p:cNvSpPr>
            <a:spLocks noGrp="1"/>
          </p:cNvSpPr>
          <p:nvPr>
            <p:ph idx="1"/>
          </p:nvPr>
        </p:nvSpPr>
        <p:spPr/>
        <p:txBody>
          <a:bodyPr/>
          <a:lstStyle/>
          <a:p>
            <a:r>
              <a:rPr lang="en-US" dirty="0"/>
              <a:t>What does it mean to “love your neighbor as yourself”?</a:t>
            </a:r>
          </a:p>
          <a:p>
            <a:r>
              <a:rPr lang="en-US" dirty="0"/>
              <a:t>What conditions do we sometimes put on giving love to one another?</a:t>
            </a:r>
          </a:p>
          <a:p>
            <a:r>
              <a:rPr lang="en-US" dirty="0"/>
              <a:t>This man was an expert on scripture and the Mosaic Law.  How might spending too much time simply studying the Bible lead to an unbalanced spiritual life?</a:t>
            </a:r>
          </a:p>
        </p:txBody>
      </p:sp>
      <p:grpSp>
        <p:nvGrpSpPr>
          <p:cNvPr id="7" name="Group 6">
            <a:extLst>
              <a:ext uri="{FF2B5EF4-FFF2-40B4-BE49-F238E27FC236}">
                <a16:creationId xmlns:a16="http://schemas.microsoft.com/office/drawing/2014/main" id="{4DF88257-C4C1-91C8-FA8E-6A21AE097A0E}"/>
              </a:ext>
            </a:extLst>
          </p:cNvPr>
          <p:cNvGrpSpPr/>
          <p:nvPr/>
        </p:nvGrpSpPr>
        <p:grpSpPr>
          <a:xfrm>
            <a:off x="567158" y="208344"/>
            <a:ext cx="10637134" cy="6858000"/>
            <a:chOff x="567158" y="208344"/>
            <a:chExt cx="10637134" cy="6858000"/>
          </a:xfrm>
        </p:grpSpPr>
        <p:pic>
          <p:nvPicPr>
            <p:cNvPr id="5" name="Picture 4" descr="A picture containing white&#10;&#10;Description automatically generated">
              <a:extLst>
                <a:ext uri="{FF2B5EF4-FFF2-40B4-BE49-F238E27FC236}">
                  <a16:creationId xmlns:a16="http://schemas.microsoft.com/office/drawing/2014/main" id="{888071FF-4B7B-DAD1-E32C-7BAC1E7A23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158" y="208344"/>
              <a:ext cx="10637134" cy="6858000"/>
            </a:xfrm>
            <a:prstGeom prst="rect">
              <a:avLst/>
            </a:prstGeom>
          </p:spPr>
        </p:pic>
        <p:sp>
          <p:nvSpPr>
            <p:cNvPr id="6" name="TextBox 5">
              <a:extLst>
                <a:ext uri="{FF2B5EF4-FFF2-40B4-BE49-F238E27FC236}">
                  <a16:creationId xmlns:a16="http://schemas.microsoft.com/office/drawing/2014/main" id="{EFFB7F6F-262C-6CFB-C305-E56DE8FFB603}"/>
                </a:ext>
              </a:extLst>
            </p:cNvPr>
            <p:cNvSpPr txBox="1"/>
            <p:nvPr/>
          </p:nvSpPr>
          <p:spPr>
            <a:xfrm>
              <a:off x="2812647" y="1899816"/>
              <a:ext cx="6146157" cy="3046988"/>
            </a:xfrm>
            <a:prstGeom prst="rect">
              <a:avLst/>
            </a:prstGeom>
            <a:noFill/>
          </p:spPr>
          <p:txBody>
            <a:bodyPr wrap="square" rtlCol="0">
              <a:spAutoFit/>
            </a:bodyPr>
            <a:lstStyle/>
            <a:p>
              <a:pPr algn="ctr"/>
              <a:r>
                <a:rPr lang="en-US" sz="3200" dirty="0">
                  <a:effectLst/>
                  <a:latin typeface="Comic Sans MS" panose="030F0702030302020204" pitchFamily="66" charset="0"/>
                  <a:ea typeface="Calibri" panose="020F0502020204030204" pitchFamily="34" charset="0"/>
                  <a:cs typeface="Arial" panose="020B0604020202020204" pitchFamily="34" charset="0"/>
                </a:rPr>
                <a:t>Actually, too many of us do </a:t>
              </a:r>
              <a:r>
                <a:rPr lang="en-US" sz="3200" i="1" dirty="0">
                  <a:effectLst/>
                  <a:latin typeface="Comic Sans MS" panose="030F0702030302020204" pitchFamily="66" charset="0"/>
                  <a:ea typeface="Calibri" panose="020F0502020204030204" pitchFamily="34" charset="0"/>
                  <a:cs typeface="Arial" panose="020B0604020202020204" pitchFamily="34" charset="0"/>
                </a:rPr>
                <a:t>not</a:t>
              </a:r>
              <a:r>
                <a:rPr lang="en-US" sz="3200" dirty="0">
                  <a:effectLst/>
                  <a:latin typeface="Comic Sans MS" panose="030F0702030302020204" pitchFamily="66" charset="0"/>
                  <a:ea typeface="Calibri" panose="020F0502020204030204" pitchFamily="34" charset="0"/>
                  <a:cs typeface="Arial" panose="020B0604020202020204" pitchFamily="34" charset="0"/>
                </a:rPr>
                <a:t> spend time in scripture – extremes in either direction (too little scripture study or too much </a:t>
              </a:r>
              <a:r>
                <a:rPr lang="en-US" sz="3200" i="1" dirty="0">
                  <a:effectLst/>
                  <a:latin typeface="Comic Sans MS" panose="030F0702030302020204" pitchFamily="66" charset="0"/>
                  <a:ea typeface="Calibri" panose="020F0502020204030204" pitchFamily="34" charset="0"/>
                  <a:cs typeface="Arial" panose="020B0604020202020204" pitchFamily="34" charset="0"/>
                </a:rPr>
                <a:t>only</a:t>
              </a:r>
              <a:r>
                <a:rPr lang="en-US" sz="3200" dirty="0">
                  <a:effectLst/>
                  <a:latin typeface="Comic Sans MS" panose="030F0702030302020204" pitchFamily="66" charset="0"/>
                  <a:ea typeface="Calibri" panose="020F0502020204030204" pitchFamily="34" charset="0"/>
                  <a:cs typeface="Arial" panose="020B0604020202020204" pitchFamily="34" charset="0"/>
                </a:rPr>
                <a:t> study) are unhealthy.</a:t>
              </a:r>
              <a:endParaRPr lang="en-US" sz="3200" dirty="0">
                <a:latin typeface="Comic Sans MS" panose="030F0702030302020204" pitchFamily="66" charset="0"/>
                <a:cs typeface="Arial" panose="020B0604020202020204" pitchFamily="34" charset="0"/>
              </a:endParaRPr>
            </a:p>
          </p:txBody>
        </p:sp>
      </p:grpSp>
    </p:spTree>
    <p:extLst>
      <p:ext uri="{BB962C8B-B14F-4D97-AF65-F5344CB8AC3E}">
        <p14:creationId xmlns:p14="http://schemas.microsoft.com/office/powerpoint/2010/main" val="40039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7C7D2-4032-AE8B-DCC4-4BC5B8EC0980}"/>
              </a:ext>
            </a:extLst>
          </p:cNvPr>
          <p:cNvSpPr>
            <a:spLocks noGrp="1"/>
          </p:cNvSpPr>
          <p:nvPr>
            <p:ph type="title"/>
          </p:nvPr>
        </p:nvSpPr>
        <p:spPr/>
        <p:txBody>
          <a:bodyPr/>
          <a:lstStyle/>
          <a:p>
            <a:pPr algn="l"/>
            <a:r>
              <a:rPr lang="en-US" dirty="0"/>
              <a:t>Listen for characters in Jesus’ parable.</a:t>
            </a:r>
          </a:p>
        </p:txBody>
      </p:sp>
      <p:sp>
        <p:nvSpPr>
          <p:cNvPr id="3" name="Content Placeholder 2">
            <a:extLst>
              <a:ext uri="{FF2B5EF4-FFF2-40B4-BE49-F238E27FC236}">
                <a16:creationId xmlns:a16="http://schemas.microsoft.com/office/drawing/2014/main" id="{9493ED72-7747-2E74-CCA1-862E87DB0B06}"/>
              </a:ext>
            </a:extLst>
          </p:cNvPr>
          <p:cNvSpPr>
            <a:spLocks noGrp="1"/>
          </p:cNvSpPr>
          <p:nvPr>
            <p:ph idx="1"/>
          </p:nvPr>
        </p:nvSpPr>
        <p:spPr/>
        <p:txBody>
          <a:bodyPr/>
          <a:lstStyle/>
          <a:p>
            <a:pPr marL="0" indent="0" algn="ctr">
              <a:buNone/>
            </a:pPr>
            <a:r>
              <a:rPr lang="en-US" dirty="0"/>
              <a:t>Luke 10:29-32 (NIV)   But he wanted to justify himself, so he asked Jesus, "And who is my neighbor?" 30  In reply Jesus said: "A man was going down from Jerusalem to Jericho, when he fell into the hands of robbers. They stripped him of his clothes, beat him </a:t>
            </a:r>
          </a:p>
        </p:txBody>
      </p:sp>
    </p:spTree>
    <p:extLst>
      <p:ext uri="{BB962C8B-B14F-4D97-AF65-F5344CB8AC3E}">
        <p14:creationId xmlns:p14="http://schemas.microsoft.com/office/powerpoint/2010/main" val="405359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224</TotalTime>
  <Words>964</Words>
  <Application>Microsoft Office PowerPoint</Application>
  <PresentationFormat>Widescreen</PresentationFormat>
  <Paragraphs>51</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Comic Sans MS</vt:lpstr>
      <vt:lpstr>Office Theme</vt:lpstr>
      <vt:lpstr>Who Is Your Neighbor?</vt:lpstr>
      <vt:lpstr>Video Introduction</vt:lpstr>
      <vt:lpstr>Remember how it was?</vt:lpstr>
      <vt:lpstr>Listen for how Jesus answers.</vt:lpstr>
      <vt:lpstr>Listen for how Jesus answers.</vt:lpstr>
      <vt:lpstr>Love for God ↔ Love for Others</vt:lpstr>
      <vt:lpstr>Love for God ↔ Love for Others</vt:lpstr>
      <vt:lpstr>Love for God ↔ Love for Others</vt:lpstr>
      <vt:lpstr>Listen for characters in Jesus’ parable.</vt:lpstr>
      <vt:lpstr>Listen for characters in Jesus’ parable.</vt:lpstr>
      <vt:lpstr>Love Does Not Ignore Others</vt:lpstr>
      <vt:lpstr>Love Does Not Ignore Others</vt:lpstr>
      <vt:lpstr>Listen for who is the unlikely hero.</vt:lpstr>
      <vt:lpstr>Listen for who is the unlikely hero.</vt:lpstr>
      <vt:lpstr>Going Out of Your Way to Help</vt:lpstr>
      <vt:lpstr>Going Out of Your Way to Help</vt:lpstr>
      <vt:lpstr>Family Activities</vt:lpstr>
      <vt:lpstr>Who Is Your Neighbor?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Is Your Neighbor?</dc:title>
  <dc:creator>Steve Armstrong</dc:creator>
  <cp:lastModifiedBy>Steve Armstrong</cp:lastModifiedBy>
  <cp:revision>3</cp:revision>
  <dcterms:created xsi:type="dcterms:W3CDTF">2022-07-08T13:06:27Z</dcterms:created>
  <dcterms:modified xsi:type="dcterms:W3CDTF">2022-07-08T16:50:34Z</dcterms:modified>
</cp:coreProperties>
</file>