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5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5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6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2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9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0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6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 userDrawn="1"/>
        </p:nvSpPr>
        <p:spPr>
          <a:xfrm>
            <a:off x="656216" y="249382"/>
            <a:ext cx="11015831" cy="6377329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82000"/>
                </a:schemeClr>
              </a:gs>
              <a:gs pos="64000">
                <a:schemeClr val="accent1">
                  <a:lumMod val="45000"/>
                  <a:lumOff val="55000"/>
                  <a:alpha val="83000"/>
                </a:schemeClr>
              </a:gs>
              <a:gs pos="83000">
                <a:schemeClr val="accent1">
                  <a:lumMod val="45000"/>
                  <a:lumOff val="55000"/>
                  <a:alpha val="82000"/>
                </a:schemeClr>
              </a:gs>
              <a:gs pos="100000">
                <a:schemeClr val="accent1">
                  <a:lumMod val="30000"/>
                  <a:lumOff val="70000"/>
                  <a:alpha val="87000"/>
                </a:schemeClr>
              </a:gs>
            </a:gsLst>
            <a:lin ang="3600000" scaled="0"/>
          </a:gradFill>
          <a:ln>
            <a:noFill/>
          </a:ln>
          <a:effectLst>
            <a:outerShdw blurRad="1651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EC0C-D973-4240-BF21-13D918BC7DA9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7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tinyurl.com/ycurlj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tch.liberty.edu/media/1_h8qohb2e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Weathering the Blues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36020"/>
            <a:ext cx="9144000" cy="1421780"/>
          </a:xfrm>
        </p:spPr>
        <p:txBody>
          <a:bodyPr/>
          <a:lstStyle/>
          <a:p>
            <a:r>
              <a:rPr lang="en-US" dirty="0"/>
              <a:t>January 10</a:t>
            </a:r>
          </a:p>
        </p:txBody>
      </p:sp>
    </p:spTree>
    <p:extLst>
      <p:ext uri="{BB962C8B-B14F-4D97-AF65-F5344CB8AC3E}">
        <p14:creationId xmlns:p14="http://schemas.microsoft.com/office/powerpoint/2010/main" val="2752842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343EC-613D-4BD1-9556-9A95CE720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David’s response.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396AE-A691-442F-BC55-88C9742C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5231" y="1690688"/>
            <a:ext cx="985067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Psalm 31:5-8 (NIV)   Into your hands I commit my spirit; redeem me, O LORD, the God of truth.  6  I hate those who cling to worthless idols; I trust in the LORD.  7  I will be glad and rejoice in your love, for you saw my affliction and knew the anguish of my soul.  8  You have not handed me over to the enemy but have set my feet in a spacious place.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34B1FB-1DBD-4018-85A0-A0FCD43959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01470" y="5922135"/>
            <a:ext cx="2103326" cy="314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736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9711-7A5A-4E19-AE36-6FE361118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God to Carry You 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D915E-2ADE-4688-9F0E-FA7FDE804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additional affirmations of trust are found in verse 5? </a:t>
            </a:r>
          </a:p>
          <a:p>
            <a:r>
              <a:rPr lang="en-US" dirty="0"/>
              <a:t>What were some of the manifestations of God’s mercy the psalmist identified in verses 7-8? </a:t>
            </a:r>
          </a:p>
          <a:p>
            <a:r>
              <a:rPr lang="en-US" dirty="0"/>
              <a:t>Whereas he had the blues over his circumstances in life, what emotions characterized his disposition upon thinking about God’s mercy? </a:t>
            </a:r>
          </a:p>
        </p:txBody>
      </p:sp>
    </p:spTree>
    <p:extLst>
      <p:ext uri="{BB962C8B-B14F-4D97-AF65-F5344CB8AC3E}">
        <p14:creationId xmlns:p14="http://schemas.microsoft.com/office/powerpoint/2010/main" val="69824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8C52E-7886-4CD0-93E8-286F322F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God to Carry You 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C392D-F646-4ACE-A8B9-0FD93CCAE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our culture encourage us to put our trust when we need protection?</a:t>
            </a:r>
          </a:p>
          <a:p>
            <a:r>
              <a:rPr lang="en-US" dirty="0"/>
              <a:t>What are some words that describe how you feel to know that </a:t>
            </a:r>
            <a:r>
              <a:rPr lang="en-US" b="1" dirty="0"/>
              <a:t>God</a:t>
            </a:r>
            <a:r>
              <a:rPr lang="en-US" dirty="0"/>
              <a:t> </a:t>
            </a:r>
            <a:r>
              <a:rPr lang="en-US" b="1" dirty="0"/>
              <a:t>sees</a:t>
            </a:r>
            <a:r>
              <a:rPr lang="en-US" dirty="0"/>
              <a:t> your affliction and </a:t>
            </a:r>
            <a:r>
              <a:rPr lang="en-US" b="1" dirty="0"/>
              <a:t>knows</a:t>
            </a:r>
            <a:r>
              <a:rPr lang="en-US" dirty="0"/>
              <a:t> the troubles of your soul? </a:t>
            </a:r>
          </a:p>
        </p:txBody>
      </p:sp>
    </p:spTree>
    <p:extLst>
      <p:ext uri="{BB962C8B-B14F-4D97-AF65-F5344CB8AC3E}">
        <p14:creationId xmlns:p14="http://schemas.microsoft.com/office/powerpoint/2010/main" val="337116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B568-C6BE-479F-B898-3F0DE8AA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9886A-4D92-46E5-8F6F-AE5E72ED0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Worship. </a:t>
            </a:r>
          </a:p>
          <a:p>
            <a:pPr lvl="1"/>
            <a:r>
              <a:rPr lang="en-US" dirty="0"/>
              <a:t>Trust is expressed as you worship because it keeps you focused on Christ. </a:t>
            </a:r>
          </a:p>
          <a:p>
            <a:pPr lvl="1"/>
            <a:r>
              <a:rPr lang="en-US" dirty="0"/>
              <a:t>Make the decision to actively engage in worship both with your church and in your private devotional life.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97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B568-C6BE-479F-B898-3F0DE8AA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9886A-4D92-46E5-8F6F-AE5E72ED0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2367"/>
            <a:ext cx="10515600" cy="3834596"/>
          </a:xfrm>
        </p:spPr>
        <p:txBody>
          <a:bodyPr/>
          <a:lstStyle/>
          <a:p>
            <a:r>
              <a:rPr lang="en-US" dirty="0"/>
              <a:t>Study. </a:t>
            </a:r>
          </a:p>
          <a:p>
            <a:pPr lvl="1"/>
            <a:r>
              <a:rPr lang="en-US" dirty="0"/>
              <a:t>Identify Bible verses that teach what God says about the issue of depression and sadness in our lives </a:t>
            </a:r>
          </a:p>
          <a:p>
            <a:pPr lvl="1"/>
            <a:r>
              <a:rPr lang="en-US" dirty="0"/>
              <a:t>Then you can share them with others.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30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B568-C6BE-479F-B898-3F0DE8AA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9886A-4D92-46E5-8F6F-AE5E72ED0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9215"/>
            <a:ext cx="10515600" cy="4147747"/>
          </a:xfrm>
        </p:spPr>
        <p:txBody>
          <a:bodyPr/>
          <a:lstStyle/>
          <a:p>
            <a:r>
              <a:rPr lang="en-US" dirty="0"/>
              <a:t>Seek help. </a:t>
            </a:r>
          </a:p>
          <a:p>
            <a:pPr lvl="1"/>
            <a:r>
              <a:rPr lang="en-US" dirty="0"/>
              <a:t>Do a serious personal evaluation about what causes depression in your life. </a:t>
            </a:r>
          </a:p>
          <a:p>
            <a:pPr lvl="1"/>
            <a:r>
              <a:rPr lang="en-US" dirty="0"/>
              <a:t>Admit that it is real and it is serious. </a:t>
            </a:r>
          </a:p>
          <a:p>
            <a:pPr lvl="1"/>
            <a:r>
              <a:rPr lang="en-US" dirty="0"/>
              <a:t>It might be time to talk with a close friend, pastor, or counselor about 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06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3DACFE-0510-4C30-A8F8-11AC933C1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Activities</a:t>
            </a: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6D05B471-3256-4748-8BE7-376496A73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4" t="5347" r="27242" b="8279"/>
          <a:stretch>
            <a:fillRect/>
          </a:stretch>
        </p:blipFill>
        <p:spPr bwMode="auto">
          <a:xfrm>
            <a:off x="8254652" y="2630464"/>
            <a:ext cx="2466376" cy="2292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CF863442-0996-45B7-A5C2-53A8C60A06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906" y="2951447"/>
            <a:ext cx="1611935" cy="2544526"/>
          </a:xfrm>
          <a:prstGeom prst="rect">
            <a:avLst/>
          </a:prstGeom>
        </p:spPr>
      </p:pic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811DF44E-A006-4A9A-BDDF-078C93354795}"/>
              </a:ext>
            </a:extLst>
          </p:cNvPr>
          <p:cNvSpPr/>
          <p:nvPr/>
        </p:nvSpPr>
        <p:spPr>
          <a:xfrm>
            <a:off x="4346532" y="1515649"/>
            <a:ext cx="3908120" cy="3832966"/>
          </a:xfrm>
          <a:prstGeom prst="wedgeRoundRectCallout">
            <a:avLst>
              <a:gd name="adj1" fmla="val -78191"/>
              <a:gd name="adj2" fmla="val 3040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Humph!  How are you supposed to solve a clueless crossword?  If you’re given the words, how does that help?  My sister says “count </a:t>
            </a:r>
            <a:r>
              <a:rPr lang="en-US">
                <a:latin typeface="Comic Sans MS" panose="030F0702030302020204" pitchFamily="66" charset="0"/>
              </a:rPr>
              <a:t>the words.”  </a:t>
            </a:r>
            <a:r>
              <a:rPr lang="en-US" dirty="0">
                <a:latin typeface="Comic Sans MS" panose="030F0702030302020204" pitchFamily="66" charset="0"/>
              </a:rPr>
              <a:t>Bet she’s as clueless as this puzzle.  Well she says there’s help at </a:t>
            </a:r>
            <a:r>
              <a:rPr lang="en-US" dirty="0">
                <a:latin typeface="Comic Sans MS" panose="030F0702030302020204" pitchFamily="66" charset="0"/>
                <a:hlinkClick r:id="rId4"/>
              </a:rPr>
              <a:t>https://tinyurl.com/ycurljdu</a:t>
            </a:r>
            <a:r>
              <a:rPr lang="en-US" dirty="0">
                <a:latin typeface="Comic Sans MS" panose="030F0702030302020204" pitchFamily="66" charset="0"/>
              </a:rPr>
              <a:t>  and there are other possible educational activities.  Humph!  Double credit on your book reports if you complete all of them!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721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990564-D8A0-4A82-9FAE-DCB62473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Introduction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77A61ED-89DF-4A3A-824D-A262A7010BE0}"/>
              </a:ext>
            </a:extLst>
          </p:cNvPr>
          <p:cNvGrpSpPr/>
          <p:nvPr/>
        </p:nvGrpSpPr>
        <p:grpSpPr>
          <a:xfrm>
            <a:off x="2923747" y="1515323"/>
            <a:ext cx="6344506" cy="4384435"/>
            <a:chOff x="2849599" y="1690687"/>
            <a:chExt cx="6344506" cy="4384435"/>
          </a:xfrm>
        </p:grpSpPr>
        <p:pic>
          <p:nvPicPr>
            <p:cNvPr id="6" name="Picture 5" descr="A person smoking a cigarette&#10;&#10;Description automatically generated with medium confidence">
              <a:extLst>
                <a:ext uri="{FF2B5EF4-FFF2-40B4-BE49-F238E27FC236}">
                  <a16:creationId xmlns:a16="http://schemas.microsoft.com/office/drawing/2014/main" id="{5F810F29-6456-4070-84CE-D0BE5560D6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3136" y="2006448"/>
              <a:ext cx="5715000" cy="30956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8" name="Picture 7" descr="Shape&#10;&#10;Description automatically generated with medium confidence">
              <a:hlinkClick r:id="rId3"/>
              <a:extLst>
                <a:ext uri="{FF2B5EF4-FFF2-40B4-BE49-F238E27FC236}">
                  <a16:creationId xmlns:a16="http://schemas.microsoft.com/office/drawing/2014/main" id="{4901A48B-FEA1-4022-89FD-81BC8C691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9599" y="1690687"/>
              <a:ext cx="6344506" cy="438443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0" name="TextBox 9">
            <a:hlinkClick r:id="rId3"/>
            <a:extLst>
              <a:ext uri="{FF2B5EF4-FFF2-40B4-BE49-F238E27FC236}">
                <a16:creationId xmlns:a16="http://schemas.microsoft.com/office/drawing/2014/main" id="{87A99AE7-10C3-42EE-B182-023E182EBC6B}"/>
              </a:ext>
            </a:extLst>
          </p:cNvPr>
          <p:cNvSpPr txBox="1"/>
          <p:nvPr/>
        </p:nvSpPr>
        <p:spPr>
          <a:xfrm>
            <a:off x="3741106" y="5899758"/>
            <a:ext cx="4709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hlinkClick r:id="rId3"/>
              </a:rPr>
              <a:t>View Video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865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E8C3B-8015-4654-B2DF-3B4DE46DB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Admit it, now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E297B-E59F-491A-B522-906D31485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have you felt like singing the blues?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Many things in these unprecedented times can cause us to “</a:t>
            </a:r>
            <a:r>
              <a:rPr lang="en-US" dirty="0">
                <a:solidFill>
                  <a:srgbClr val="0070C0"/>
                </a:solidFill>
              </a:rPr>
              <a:t>feel blue</a:t>
            </a:r>
            <a:r>
              <a:rPr lang="en-US" dirty="0">
                <a:solidFill>
                  <a:srgbClr val="C00000"/>
                </a:solidFill>
              </a:rPr>
              <a:t>” or send us into a “</a:t>
            </a:r>
            <a:r>
              <a:rPr lang="en-US" dirty="0">
                <a:solidFill>
                  <a:srgbClr val="0070C0"/>
                </a:solidFill>
              </a:rPr>
              <a:t>blue funk</a:t>
            </a:r>
            <a:r>
              <a:rPr lang="en-US" dirty="0">
                <a:solidFill>
                  <a:srgbClr val="C00000"/>
                </a:solidFill>
              </a:rPr>
              <a:t>”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But we can cling to the reality that God will us up when we feel down.</a:t>
            </a:r>
          </a:p>
          <a:p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587713-AE88-4BE0-B8E5-E58DB2089D9E}"/>
              </a:ext>
            </a:extLst>
          </p:cNvPr>
          <p:cNvGrpSpPr/>
          <p:nvPr/>
        </p:nvGrpSpPr>
        <p:grpSpPr>
          <a:xfrm>
            <a:off x="1295325" y="2938641"/>
            <a:ext cx="8589385" cy="2685693"/>
            <a:chOff x="1727125" y="2956669"/>
            <a:chExt cx="8589385" cy="2685693"/>
          </a:xfrm>
        </p:grpSpPr>
        <p:pic>
          <p:nvPicPr>
            <p:cNvPr id="7" name="Picture 6" descr="Logo&#10;&#10;Description automatically generated with low confidence">
              <a:extLst>
                <a:ext uri="{FF2B5EF4-FFF2-40B4-BE49-F238E27FC236}">
                  <a16:creationId xmlns:a16="http://schemas.microsoft.com/office/drawing/2014/main" id="{4564F1BD-BA0A-4D69-831A-603674285F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5117" y="2956669"/>
              <a:ext cx="3123210" cy="202846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0F7E106-7344-4484-8A13-7153ADC1F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53002" y="3366614"/>
              <a:ext cx="1763508" cy="180872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25AD31DE-DD8C-4796-AAF9-098D6BFDF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727125" y="2956669"/>
              <a:ext cx="1510702" cy="2685693"/>
            </a:xfrm>
            <a:prstGeom prst="rect">
              <a:avLst/>
            </a:prstGeom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31987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E0D3B-821C-48CC-AD48-7FC6978AD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David’s plea.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BC389-5CFA-4867-AEF8-F25C27A51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900" y="1978025"/>
            <a:ext cx="8902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Psalm 31:1-2 (NIV) In you, O LORD, I have taken refuge; let me never be put to shame;  deliver me in your righteousness.  2  Turn your ear to me, come quickly to my rescue; be my rock of refuge, a strong fortress to save me.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3646B4-561A-4F66-98E6-FA5AB8D2870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64100" y="5492766"/>
            <a:ext cx="2103326" cy="314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332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A2E1E-47D7-424F-BD53-AB7DE9CF8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and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8DCD7-E8FC-4265-8FCF-DC4F72A45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whom did David affirm his trust</a:t>
            </a:r>
          </a:p>
          <a:p>
            <a:r>
              <a:rPr lang="en-US" dirty="0"/>
              <a:t>What words or phrases did he use to describe what he desired for the Lord to be for him during this life situation? </a:t>
            </a:r>
          </a:p>
          <a:p>
            <a:r>
              <a:rPr lang="en-US" dirty="0"/>
              <a:t>What is the background for the imagery? What do you know about the problems for which David would have needed God’s rescue?</a:t>
            </a:r>
          </a:p>
        </p:txBody>
      </p:sp>
    </p:spTree>
    <p:extLst>
      <p:ext uri="{BB962C8B-B14F-4D97-AF65-F5344CB8AC3E}">
        <p14:creationId xmlns:p14="http://schemas.microsoft.com/office/powerpoint/2010/main" val="387442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6679D-5BA4-4843-84C7-EA8266AAE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and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D85EE-5FC8-4077-B416-F1D6C2342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circumstances that tend to bring you down? </a:t>
            </a:r>
          </a:p>
          <a:p>
            <a:r>
              <a:rPr lang="en-US" dirty="0"/>
              <a:t>How do complaint and blame do nothing for one's situation and can even make the it  worse?</a:t>
            </a:r>
          </a:p>
          <a:p>
            <a:r>
              <a:rPr lang="en-US" dirty="0"/>
              <a:t> How do David’s words give </a:t>
            </a:r>
            <a:r>
              <a:rPr lang="en-US" i="1" dirty="0"/>
              <a:t>us</a:t>
            </a:r>
            <a:r>
              <a:rPr lang="en-US" dirty="0"/>
              <a:t> hope in our distress?</a:t>
            </a:r>
          </a:p>
        </p:txBody>
      </p:sp>
    </p:spTree>
    <p:extLst>
      <p:ext uri="{BB962C8B-B14F-4D97-AF65-F5344CB8AC3E}">
        <p14:creationId xmlns:p14="http://schemas.microsoft.com/office/powerpoint/2010/main" val="199089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ACFD9-5171-4FC2-A86D-7F323AC0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specific ways God rescues.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B72BF-AD5D-444C-891D-F0B378485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798" y="2038567"/>
            <a:ext cx="8034403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Psalm 31:3-4 (NIV)   Since you are my rock and my fortress, for the sake of your name lead and guide me.  4  Free me from the trap that is set for me, for you are my refuge.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3564BB-B6CC-46D4-B4F3-23E1B55D34F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901678" y="5217194"/>
            <a:ext cx="2103326" cy="314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449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C4EBB-D4B2-435D-A275-9CCF668DC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Your Concerns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F5BF8-45AA-4E7D-B78A-833D176DC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again, David refers to God as a rock, his refuge and fortress.  Why do you suppose David is repeating himself?</a:t>
            </a:r>
          </a:p>
          <a:p>
            <a:r>
              <a:rPr lang="en-US" dirty="0"/>
              <a:t>What is stated in verse 4 that may be a hint of what was causing his emotional upheaval? </a:t>
            </a:r>
          </a:p>
          <a:p>
            <a:r>
              <a:rPr lang="en-US" dirty="0"/>
              <a:t>What are some secret nets or traps we fall prey to? </a:t>
            </a:r>
          </a:p>
        </p:txBody>
      </p:sp>
    </p:spTree>
    <p:extLst>
      <p:ext uri="{BB962C8B-B14F-4D97-AF65-F5344CB8AC3E}">
        <p14:creationId xmlns:p14="http://schemas.microsoft.com/office/powerpoint/2010/main" val="364922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B0DB0-6978-4C88-8947-280430547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Your Concerns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EF005-A2AB-4DEA-A469-4E12675C1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ways that God sends help when we turn to Him for rescue from traps, snares, and the enemies’ attacks? </a:t>
            </a:r>
          </a:p>
        </p:txBody>
      </p:sp>
    </p:spTree>
    <p:extLst>
      <p:ext uri="{BB962C8B-B14F-4D97-AF65-F5344CB8AC3E}">
        <p14:creationId xmlns:p14="http://schemas.microsoft.com/office/powerpoint/2010/main" val="238956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E5AA1F7-6FBE-4C82-8877-B892F7286642}" vid="{58E30FAA-7D03-45B4-AB81-753AF28EFC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ss4</Template>
  <TotalTime>331</TotalTime>
  <Words>744</Words>
  <Application>Microsoft Office PowerPoint</Application>
  <PresentationFormat>Widescreen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Weathering the Blues</vt:lpstr>
      <vt:lpstr>Video Introduction</vt:lpstr>
      <vt:lpstr>Admit it, now …</vt:lpstr>
      <vt:lpstr>Listen for David’s plea.</vt:lpstr>
      <vt:lpstr>Problems and Concerns</vt:lpstr>
      <vt:lpstr>Problems and Concerns</vt:lpstr>
      <vt:lpstr>Listen for specific ways God rescues.</vt:lpstr>
      <vt:lpstr>Take Your Concerns to God</vt:lpstr>
      <vt:lpstr>Take Your Concerns to God</vt:lpstr>
      <vt:lpstr>Listen for David’s response.</vt:lpstr>
      <vt:lpstr>Trust God to Carry You Through</vt:lpstr>
      <vt:lpstr>Trust God to Carry You Through</vt:lpstr>
      <vt:lpstr>Application</vt:lpstr>
      <vt:lpstr>Application</vt:lpstr>
      <vt:lpstr>Application</vt:lpstr>
      <vt:lpstr>Family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Weathering the Blues</dc:title>
  <dc:creator>Armstrong, Stephen (General Math and Science)</dc:creator>
  <cp:lastModifiedBy>Armstrong, Stephen (General Math and Science)</cp:lastModifiedBy>
  <cp:revision>8</cp:revision>
  <dcterms:created xsi:type="dcterms:W3CDTF">2020-12-25T15:15:11Z</dcterms:created>
  <dcterms:modified xsi:type="dcterms:W3CDTF">2020-12-25T20:46:30Z</dcterms:modified>
</cp:coreProperties>
</file>