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tinyurl.com/yb644nc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mszaj37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Are Joined Together</a:t>
            </a:r>
          </a:p>
        </p:txBody>
      </p:sp>
      <p:sp>
        <p:nvSpPr>
          <p:cNvPr id="3" name="Subtitle 2"/>
          <p:cNvSpPr>
            <a:spLocks noGrp="1"/>
          </p:cNvSpPr>
          <p:nvPr>
            <p:ph type="subTitle" idx="1"/>
          </p:nvPr>
        </p:nvSpPr>
        <p:spPr>
          <a:xfrm>
            <a:off x="1524000" y="3802566"/>
            <a:ext cx="9144000" cy="1455234"/>
          </a:xfrm>
        </p:spPr>
        <p:txBody>
          <a:bodyPr/>
          <a:lstStyle/>
          <a:p>
            <a:r>
              <a:rPr lang="en-US" dirty="0"/>
              <a:t>July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403B-D2CB-4BD5-8A33-5B1151EF173F}"/>
              </a:ext>
            </a:extLst>
          </p:cNvPr>
          <p:cNvSpPr>
            <a:spLocks noGrp="1"/>
          </p:cNvSpPr>
          <p:nvPr>
            <p:ph type="title"/>
          </p:nvPr>
        </p:nvSpPr>
        <p:spPr/>
        <p:txBody>
          <a:bodyPr/>
          <a:lstStyle/>
          <a:p>
            <a:r>
              <a:rPr lang="en-US" dirty="0"/>
              <a:t>God’s Grace</a:t>
            </a:r>
          </a:p>
        </p:txBody>
      </p:sp>
      <p:sp>
        <p:nvSpPr>
          <p:cNvPr id="3" name="Content Placeholder 2">
            <a:extLst>
              <a:ext uri="{FF2B5EF4-FFF2-40B4-BE49-F238E27FC236}">
                <a16:creationId xmlns:a16="http://schemas.microsoft.com/office/drawing/2014/main" id="{2B44824A-C5AF-4D4E-8C81-2EA6136D5916}"/>
              </a:ext>
            </a:extLst>
          </p:cNvPr>
          <p:cNvSpPr>
            <a:spLocks noGrp="1"/>
          </p:cNvSpPr>
          <p:nvPr>
            <p:ph idx="1"/>
          </p:nvPr>
        </p:nvSpPr>
        <p:spPr>
          <a:xfrm>
            <a:off x="838200" y="1966585"/>
            <a:ext cx="10515600" cy="4210377"/>
          </a:xfrm>
        </p:spPr>
        <p:txBody>
          <a:bodyPr/>
          <a:lstStyle/>
          <a:p>
            <a:r>
              <a:rPr lang="en-US" dirty="0"/>
              <a:t> List the critical words you see in verse 8.</a:t>
            </a:r>
          </a:p>
          <a:p>
            <a:r>
              <a:rPr lang="en-US" dirty="0"/>
              <a:t>How do they relate to each other in the salvation experience?</a:t>
            </a:r>
          </a:p>
          <a:p>
            <a:r>
              <a:rPr lang="en-US" dirty="0"/>
              <a:t> For what purpose have we been saved?</a:t>
            </a:r>
          </a:p>
          <a:p>
            <a:endParaRPr lang="en-US" dirty="0"/>
          </a:p>
        </p:txBody>
      </p:sp>
    </p:spTree>
    <p:extLst>
      <p:ext uri="{BB962C8B-B14F-4D97-AF65-F5344CB8AC3E}">
        <p14:creationId xmlns:p14="http://schemas.microsoft.com/office/powerpoint/2010/main" val="109682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6467-DDBE-43A4-A68A-7849BEC204C4}"/>
              </a:ext>
            </a:extLst>
          </p:cNvPr>
          <p:cNvSpPr>
            <a:spLocks noGrp="1"/>
          </p:cNvSpPr>
          <p:nvPr>
            <p:ph type="title"/>
          </p:nvPr>
        </p:nvSpPr>
        <p:spPr/>
        <p:txBody>
          <a:bodyPr/>
          <a:lstStyle/>
          <a:p>
            <a:r>
              <a:rPr lang="en-US" dirty="0"/>
              <a:t>God’s Grace</a:t>
            </a:r>
          </a:p>
        </p:txBody>
      </p:sp>
      <p:sp>
        <p:nvSpPr>
          <p:cNvPr id="3" name="Content Placeholder 2">
            <a:extLst>
              <a:ext uri="{FF2B5EF4-FFF2-40B4-BE49-F238E27FC236}">
                <a16:creationId xmlns:a16="http://schemas.microsoft.com/office/drawing/2014/main" id="{E93D96AE-1E7C-42DE-9690-478E1F191A2A}"/>
              </a:ext>
            </a:extLst>
          </p:cNvPr>
          <p:cNvSpPr>
            <a:spLocks noGrp="1"/>
          </p:cNvSpPr>
          <p:nvPr>
            <p:ph idx="1"/>
          </p:nvPr>
        </p:nvSpPr>
        <p:spPr/>
        <p:txBody>
          <a:bodyPr/>
          <a:lstStyle/>
          <a:p>
            <a:r>
              <a:rPr lang="en-US" dirty="0"/>
              <a:t>What do these verses teach us about God’s grace?</a:t>
            </a:r>
          </a:p>
          <a:p>
            <a:r>
              <a:rPr lang="en-US" dirty="0"/>
              <a:t>Why is it important for us to know that we are God’s workmanship, God’s work of art? </a:t>
            </a:r>
          </a:p>
        </p:txBody>
      </p:sp>
    </p:spTree>
    <p:extLst>
      <p:ext uri="{BB962C8B-B14F-4D97-AF65-F5344CB8AC3E}">
        <p14:creationId xmlns:p14="http://schemas.microsoft.com/office/powerpoint/2010/main" val="4239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F495-F259-462E-8324-CE767BD064E8}"/>
              </a:ext>
            </a:extLst>
          </p:cNvPr>
          <p:cNvSpPr>
            <a:spLocks noGrp="1"/>
          </p:cNvSpPr>
          <p:nvPr>
            <p:ph type="title"/>
          </p:nvPr>
        </p:nvSpPr>
        <p:spPr/>
        <p:txBody>
          <a:bodyPr/>
          <a:lstStyle/>
          <a:p>
            <a:pPr algn="l"/>
            <a:r>
              <a:rPr lang="en-US" dirty="0"/>
              <a:t>Listen for who we are in Christ.</a:t>
            </a:r>
          </a:p>
        </p:txBody>
      </p:sp>
      <p:sp>
        <p:nvSpPr>
          <p:cNvPr id="3" name="Content Placeholder 2">
            <a:extLst>
              <a:ext uri="{FF2B5EF4-FFF2-40B4-BE49-F238E27FC236}">
                <a16:creationId xmlns:a16="http://schemas.microsoft.com/office/drawing/2014/main" id="{54108F54-CD3F-40B9-A08A-557C6663CE3C}"/>
              </a:ext>
            </a:extLst>
          </p:cNvPr>
          <p:cNvSpPr>
            <a:spLocks noGrp="1"/>
          </p:cNvSpPr>
          <p:nvPr>
            <p:ph idx="1"/>
          </p:nvPr>
        </p:nvSpPr>
        <p:spPr>
          <a:xfrm>
            <a:off x="1515649" y="1900781"/>
            <a:ext cx="8986381" cy="4351338"/>
          </a:xfrm>
        </p:spPr>
        <p:txBody>
          <a:bodyPr/>
          <a:lstStyle/>
          <a:p>
            <a:pPr marL="0" indent="0" algn="ctr">
              <a:buNone/>
            </a:pPr>
            <a:r>
              <a:rPr lang="en-US" dirty="0"/>
              <a:t>Ephesians 2:19-22 (NIV)   Consequently, you are no longer foreigners and aliens, but fellow citizens with God's people and members of God's household, 20  built on the foundation of the apostles and prophets, with Christ Jesus himself as </a:t>
            </a:r>
          </a:p>
        </p:txBody>
      </p:sp>
    </p:spTree>
    <p:extLst>
      <p:ext uri="{BB962C8B-B14F-4D97-AF65-F5344CB8AC3E}">
        <p14:creationId xmlns:p14="http://schemas.microsoft.com/office/powerpoint/2010/main" val="361379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F495-F259-462E-8324-CE767BD064E8}"/>
              </a:ext>
            </a:extLst>
          </p:cNvPr>
          <p:cNvSpPr>
            <a:spLocks noGrp="1"/>
          </p:cNvSpPr>
          <p:nvPr>
            <p:ph type="title"/>
          </p:nvPr>
        </p:nvSpPr>
        <p:spPr/>
        <p:txBody>
          <a:bodyPr/>
          <a:lstStyle/>
          <a:p>
            <a:pPr algn="l"/>
            <a:r>
              <a:rPr lang="en-US" dirty="0"/>
              <a:t>Listen for who we are in Christ.</a:t>
            </a:r>
          </a:p>
        </p:txBody>
      </p:sp>
      <p:sp>
        <p:nvSpPr>
          <p:cNvPr id="3" name="Content Placeholder 2">
            <a:extLst>
              <a:ext uri="{FF2B5EF4-FFF2-40B4-BE49-F238E27FC236}">
                <a16:creationId xmlns:a16="http://schemas.microsoft.com/office/drawing/2014/main" id="{54108F54-CD3F-40B9-A08A-557C6663CE3C}"/>
              </a:ext>
            </a:extLst>
          </p:cNvPr>
          <p:cNvSpPr>
            <a:spLocks noGrp="1"/>
          </p:cNvSpPr>
          <p:nvPr>
            <p:ph idx="1"/>
          </p:nvPr>
        </p:nvSpPr>
        <p:spPr>
          <a:xfrm>
            <a:off x="1941534" y="1900781"/>
            <a:ext cx="8535444" cy="4351338"/>
          </a:xfrm>
        </p:spPr>
        <p:txBody>
          <a:bodyPr/>
          <a:lstStyle/>
          <a:p>
            <a:pPr marL="0" indent="0" algn="ctr">
              <a:buNone/>
            </a:pPr>
            <a:r>
              <a:rPr lang="en-US" dirty="0"/>
              <a:t>the chief cornerstone. 21  In him the whole building is joined together and rises to become a holy temple in the Lord. 22  And in him you too are being built together to become a dwelling in which God lives by his Spirit.</a:t>
            </a:r>
          </a:p>
        </p:txBody>
      </p:sp>
      <p:pic>
        <p:nvPicPr>
          <p:cNvPr id="5" name="Picture 4">
            <a:extLst>
              <a:ext uri="{FF2B5EF4-FFF2-40B4-BE49-F238E27FC236}">
                <a16:creationId xmlns:a16="http://schemas.microsoft.com/office/drawing/2014/main" id="{AAB98A6C-AD07-4E14-8F33-41BA5C3972BD}"/>
              </a:ext>
            </a:extLst>
          </p:cNvPr>
          <p:cNvPicPr>
            <a:picLocks noChangeAspect="1"/>
          </p:cNvPicPr>
          <p:nvPr/>
        </p:nvPicPr>
        <p:blipFill>
          <a:blip r:embed="rId2"/>
          <a:stretch>
            <a:fillRect/>
          </a:stretch>
        </p:blipFill>
        <p:spPr>
          <a:xfrm>
            <a:off x="5264262" y="5448300"/>
            <a:ext cx="2130206" cy="328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30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0512-C130-4ECA-92CE-E3C56031535C}"/>
              </a:ext>
            </a:extLst>
          </p:cNvPr>
          <p:cNvSpPr>
            <a:spLocks noGrp="1"/>
          </p:cNvSpPr>
          <p:nvPr>
            <p:ph type="title"/>
          </p:nvPr>
        </p:nvSpPr>
        <p:spPr/>
        <p:txBody>
          <a:bodyPr/>
          <a:lstStyle/>
          <a:p>
            <a:r>
              <a:rPr lang="en-US" dirty="0"/>
              <a:t>Members Together in God’s Household</a:t>
            </a:r>
          </a:p>
        </p:txBody>
      </p:sp>
      <p:sp>
        <p:nvSpPr>
          <p:cNvPr id="3" name="Content Placeholder 2">
            <a:extLst>
              <a:ext uri="{FF2B5EF4-FFF2-40B4-BE49-F238E27FC236}">
                <a16:creationId xmlns:a16="http://schemas.microsoft.com/office/drawing/2014/main" id="{4A29EFED-DD40-4237-9D73-03A0AAAF6558}"/>
              </a:ext>
            </a:extLst>
          </p:cNvPr>
          <p:cNvSpPr>
            <a:spLocks noGrp="1"/>
          </p:cNvSpPr>
          <p:nvPr>
            <p:ph idx="1"/>
          </p:nvPr>
        </p:nvSpPr>
        <p:spPr/>
        <p:txBody>
          <a:bodyPr/>
          <a:lstStyle/>
          <a:p>
            <a:r>
              <a:rPr lang="en-US" dirty="0"/>
              <a:t>What images did Paul use to describe the union of all believers in Christ? </a:t>
            </a:r>
          </a:p>
          <a:p>
            <a:r>
              <a:rPr lang="en-US" dirty="0"/>
              <a:t>Whom does he identify as the foundation of God’s holy building?</a:t>
            </a:r>
          </a:p>
          <a:p>
            <a:r>
              <a:rPr lang="en-US" dirty="0"/>
              <a:t>What do you think is the significance of Christ as the corner stone?</a:t>
            </a:r>
          </a:p>
          <a:p>
            <a:endParaRPr lang="en-US" dirty="0"/>
          </a:p>
        </p:txBody>
      </p:sp>
    </p:spTree>
    <p:extLst>
      <p:ext uri="{BB962C8B-B14F-4D97-AF65-F5344CB8AC3E}">
        <p14:creationId xmlns:p14="http://schemas.microsoft.com/office/powerpoint/2010/main" val="330176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7A02-40D0-4B61-94CD-8E96A0743EA5}"/>
              </a:ext>
            </a:extLst>
          </p:cNvPr>
          <p:cNvSpPr>
            <a:spLocks noGrp="1"/>
          </p:cNvSpPr>
          <p:nvPr>
            <p:ph type="title"/>
          </p:nvPr>
        </p:nvSpPr>
        <p:spPr/>
        <p:txBody>
          <a:bodyPr/>
          <a:lstStyle/>
          <a:p>
            <a:r>
              <a:rPr lang="en-US" dirty="0"/>
              <a:t>Members Together in God’s Household</a:t>
            </a:r>
          </a:p>
        </p:txBody>
      </p:sp>
      <p:sp>
        <p:nvSpPr>
          <p:cNvPr id="3" name="Content Placeholder 2">
            <a:extLst>
              <a:ext uri="{FF2B5EF4-FFF2-40B4-BE49-F238E27FC236}">
                <a16:creationId xmlns:a16="http://schemas.microsoft.com/office/drawing/2014/main" id="{73DEDAA7-340B-4CDD-A879-27C637E3733D}"/>
              </a:ext>
            </a:extLst>
          </p:cNvPr>
          <p:cNvSpPr>
            <a:spLocks noGrp="1"/>
          </p:cNvSpPr>
          <p:nvPr>
            <p:ph idx="1"/>
          </p:nvPr>
        </p:nvSpPr>
        <p:spPr/>
        <p:txBody>
          <a:bodyPr/>
          <a:lstStyle/>
          <a:p>
            <a:r>
              <a:rPr lang="en-US" dirty="0"/>
              <a:t>What can we do to continually align ourselves with Christ, the Cornerstone?</a:t>
            </a:r>
          </a:p>
          <a:p>
            <a:r>
              <a:rPr lang="en-US" dirty="0"/>
              <a:t>Consider the importance of “fitting together” of different elements of the structure of a building  … prevents leaks, shifting, collapse.  What kinds of attitudes or actions sometimes need to be adjusted in our lives so that we “fit together” with other believers?</a:t>
            </a:r>
          </a:p>
        </p:txBody>
      </p:sp>
    </p:spTree>
    <p:extLst>
      <p:ext uri="{BB962C8B-B14F-4D97-AF65-F5344CB8AC3E}">
        <p14:creationId xmlns:p14="http://schemas.microsoft.com/office/powerpoint/2010/main" val="22894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EBBF-0FCF-4C2D-8BFD-EE0F323B789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3959840-E32C-444B-A98A-59D7B9D7D0D5}"/>
              </a:ext>
            </a:extLst>
          </p:cNvPr>
          <p:cNvSpPr>
            <a:spLocks noGrp="1"/>
          </p:cNvSpPr>
          <p:nvPr>
            <p:ph idx="1"/>
          </p:nvPr>
        </p:nvSpPr>
        <p:spPr>
          <a:xfrm>
            <a:off x="838200" y="2054267"/>
            <a:ext cx="10515600" cy="4122695"/>
          </a:xfrm>
        </p:spPr>
        <p:txBody>
          <a:bodyPr/>
          <a:lstStyle/>
          <a:p>
            <a:r>
              <a:rPr lang="en-US" dirty="0"/>
              <a:t>Confess. </a:t>
            </a:r>
          </a:p>
          <a:p>
            <a:pPr lvl="1"/>
            <a:r>
              <a:rPr lang="en-US" dirty="0"/>
              <a:t>Adopt a right mindset of your part in Christ’s church. </a:t>
            </a:r>
          </a:p>
          <a:p>
            <a:pPr lvl="1"/>
            <a:r>
              <a:rPr lang="en-US" dirty="0"/>
              <a:t>Confess any wrong attitudes you hold (or have previously held) about individuals in your local church.</a:t>
            </a:r>
          </a:p>
          <a:p>
            <a:endParaRPr lang="en-US" dirty="0"/>
          </a:p>
        </p:txBody>
      </p:sp>
    </p:spTree>
    <p:extLst>
      <p:ext uri="{BB962C8B-B14F-4D97-AF65-F5344CB8AC3E}">
        <p14:creationId xmlns:p14="http://schemas.microsoft.com/office/powerpoint/2010/main" val="253929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EBBF-0FCF-4C2D-8BFD-EE0F323B789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3959840-E32C-444B-A98A-59D7B9D7D0D5}"/>
              </a:ext>
            </a:extLst>
          </p:cNvPr>
          <p:cNvSpPr>
            <a:spLocks noGrp="1"/>
          </p:cNvSpPr>
          <p:nvPr>
            <p:ph idx="1"/>
          </p:nvPr>
        </p:nvSpPr>
        <p:spPr>
          <a:xfrm>
            <a:off x="838200" y="2229633"/>
            <a:ext cx="10515600" cy="3947330"/>
          </a:xfrm>
        </p:spPr>
        <p:txBody>
          <a:bodyPr/>
          <a:lstStyle/>
          <a:p>
            <a:r>
              <a:rPr lang="en-US" dirty="0"/>
              <a:t>Submit. </a:t>
            </a:r>
          </a:p>
          <a:p>
            <a:pPr lvl="1"/>
            <a:r>
              <a:rPr lang="en-US" dirty="0"/>
              <a:t>Read Ephesians 1:20-23 again and reflect upon the power and authority of Jesus Christ. </a:t>
            </a:r>
          </a:p>
          <a:p>
            <a:pPr lvl="1"/>
            <a:r>
              <a:rPr lang="en-US" dirty="0"/>
              <a:t>Submit your life to His authority and control</a:t>
            </a:r>
          </a:p>
          <a:p>
            <a:endParaRPr lang="en-US" dirty="0"/>
          </a:p>
        </p:txBody>
      </p:sp>
    </p:spTree>
    <p:extLst>
      <p:ext uri="{BB962C8B-B14F-4D97-AF65-F5344CB8AC3E}">
        <p14:creationId xmlns:p14="http://schemas.microsoft.com/office/powerpoint/2010/main" val="19085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EBBF-0FCF-4C2D-8BFD-EE0F323B789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3959840-E32C-444B-A98A-59D7B9D7D0D5}"/>
              </a:ext>
            </a:extLst>
          </p:cNvPr>
          <p:cNvSpPr>
            <a:spLocks noGrp="1"/>
          </p:cNvSpPr>
          <p:nvPr>
            <p:ph idx="1"/>
          </p:nvPr>
        </p:nvSpPr>
        <p:spPr/>
        <p:txBody>
          <a:bodyPr/>
          <a:lstStyle/>
          <a:p>
            <a:r>
              <a:rPr lang="en-US" dirty="0"/>
              <a:t>Commit. </a:t>
            </a:r>
          </a:p>
          <a:p>
            <a:pPr lvl="1"/>
            <a:r>
              <a:rPr lang="en-US" dirty="0"/>
              <a:t>If you’re not a member of a local church, pursue membership to begin experiencing the beauty of living together” in the household of God. </a:t>
            </a:r>
          </a:p>
          <a:p>
            <a:pPr lvl="1"/>
            <a:r>
              <a:rPr lang="en-US" dirty="0"/>
              <a:t>This might mean going through a membership class or talking to a pastor. </a:t>
            </a:r>
          </a:p>
          <a:p>
            <a:pPr lvl="1"/>
            <a:r>
              <a:rPr lang="en-US" dirty="0"/>
              <a:t>If you’re already a member, commit yourself anew to the covenant and mission of your church. </a:t>
            </a:r>
          </a:p>
          <a:p>
            <a:endParaRPr lang="en-US" dirty="0"/>
          </a:p>
        </p:txBody>
      </p:sp>
    </p:spTree>
    <p:extLst>
      <p:ext uri="{BB962C8B-B14F-4D97-AF65-F5344CB8AC3E}">
        <p14:creationId xmlns:p14="http://schemas.microsoft.com/office/powerpoint/2010/main" val="392314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4D2A-92C4-4F00-B027-6C51574B0543}"/>
              </a:ext>
            </a:extLst>
          </p:cNvPr>
          <p:cNvSpPr>
            <a:spLocks noGrp="1"/>
          </p:cNvSpPr>
          <p:nvPr>
            <p:ph type="title"/>
          </p:nvPr>
        </p:nvSpPr>
        <p:spPr/>
        <p:txBody>
          <a:bodyPr/>
          <a:lstStyle/>
          <a:p>
            <a:r>
              <a:rPr lang="en-US" dirty="0"/>
              <a:t>Family Activities</a:t>
            </a:r>
          </a:p>
        </p:txBody>
      </p:sp>
      <p:pic>
        <p:nvPicPr>
          <p:cNvPr id="1026" name="Picture 1">
            <a:extLst>
              <a:ext uri="{FF2B5EF4-FFF2-40B4-BE49-F238E27FC236}">
                <a16:creationId xmlns:a16="http://schemas.microsoft.com/office/drawing/2014/main" id="{3F5F2307-AB35-4A5B-8C0B-29DEA32A9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831" y="2850774"/>
            <a:ext cx="3471600" cy="184648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503BA608-7680-4E97-89CB-B4EA6D840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97024" y="3612259"/>
            <a:ext cx="2875144" cy="2988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id="{1A88D337-FB55-4F9C-97D5-3E6CCA7015BE}"/>
              </a:ext>
            </a:extLst>
          </p:cNvPr>
          <p:cNvSpPr/>
          <p:nvPr/>
        </p:nvSpPr>
        <p:spPr>
          <a:xfrm>
            <a:off x="3444658" y="1728592"/>
            <a:ext cx="3983276" cy="2041742"/>
          </a:xfrm>
          <a:prstGeom prst="wedgeRoundRectCallout">
            <a:avLst>
              <a:gd name="adj1" fmla="val -33726"/>
              <a:gd name="adj2" fmla="val 66181"/>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look at that … it’s the Fallen Phrases puzzle.  Let’s JOIN TOGETHER to solve it.  And there’s more cool things to do for your family at </a:t>
            </a:r>
            <a:r>
              <a:rPr lang="en-US" sz="1800" u="sng" dirty="0">
                <a:solidFill>
                  <a:srgbClr val="0563C1"/>
                </a:solidFill>
                <a:effectLst/>
                <a:latin typeface="Comic Sans MS" panose="030F0702030302020204" pitchFamily="66" charset="0"/>
                <a:ea typeface="Times New Roman" panose="02020603050405020304" pitchFamily="18" charset="0"/>
                <a:hlinkClick r:id="rId4"/>
              </a:rPr>
              <a:t>https://tinyurl.com/yb644nc4</a:t>
            </a:r>
            <a:r>
              <a:rPr lang="en-US" sz="1800" u="sng" dirty="0">
                <a:solidFill>
                  <a:srgbClr val="0563C1"/>
                </a:solidFill>
                <a:effectLst/>
                <a:latin typeface="Comic Sans MS" panose="030F0702030302020204" pitchFamily="66" charset="0"/>
                <a:ea typeface="Times New Roman" panose="02020603050405020304" pitchFamily="18" charset="0"/>
              </a:rPr>
              <a:t> </a:t>
            </a:r>
            <a:r>
              <a:rPr lang="en-US" dirty="0">
                <a:latin typeface="Comic Sans MS" panose="030F0702030302020204" pitchFamily="66" charset="0"/>
              </a:rPr>
              <a:t> </a:t>
            </a:r>
          </a:p>
        </p:txBody>
      </p:sp>
    </p:spTree>
    <p:extLst>
      <p:ext uri="{BB962C8B-B14F-4D97-AF65-F5344CB8AC3E}">
        <p14:creationId xmlns:p14="http://schemas.microsoft.com/office/powerpoint/2010/main" val="342002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071B-43D3-4C8A-9567-875A464495AE}"/>
              </a:ext>
            </a:extLst>
          </p:cNvPr>
          <p:cNvSpPr>
            <a:spLocks noGrp="1"/>
          </p:cNvSpPr>
          <p:nvPr>
            <p:ph type="title"/>
          </p:nvPr>
        </p:nvSpPr>
        <p:spPr/>
        <p:txBody>
          <a:bodyPr/>
          <a:lstStyle/>
          <a:p>
            <a:r>
              <a:rPr lang="en-US" dirty="0"/>
              <a:t>Video Introduction</a:t>
            </a:r>
          </a:p>
        </p:txBody>
      </p:sp>
      <p:pic>
        <p:nvPicPr>
          <p:cNvPr id="5" name="Picture 4">
            <a:hlinkClick r:id="rId2"/>
            <a:extLst>
              <a:ext uri="{FF2B5EF4-FFF2-40B4-BE49-F238E27FC236}">
                <a16:creationId xmlns:a16="http://schemas.microsoft.com/office/drawing/2014/main" id="{326BA2EF-7DFC-41D9-8038-33EA91E87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174" y="1265486"/>
            <a:ext cx="7084166" cy="5182049"/>
          </a:xfrm>
          <a:prstGeom prst="rect">
            <a:avLst/>
          </a:prstGeom>
        </p:spPr>
      </p:pic>
      <p:sp>
        <p:nvSpPr>
          <p:cNvPr id="6" name="TextBox 5">
            <a:extLst>
              <a:ext uri="{FF2B5EF4-FFF2-40B4-BE49-F238E27FC236}">
                <a16:creationId xmlns:a16="http://schemas.microsoft.com/office/drawing/2014/main" id="{218ED64F-04AE-4E2D-AEC4-9872715E15AE}"/>
              </a:ext>
            </a:extLst>
          </p:cNvPr>
          <p:cNvSpPr txBox="1"/>
          <p:nvPr/>
        </p:nvSpPr>
        <p:spPr>
          <a:xfrm>
            <a:off x="4631376" y="6008915"/>
            <a:ext cx="3515097"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60533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Are Joined Together</a:t>
            </a:r>
          </a:p>
        </p:txBody>
      </p:sp>
      <p:sp>
        <p:nvSpPr>
          <p:cNvPr id="3" name="Subtitle 2"/>
          <p:cNvSpPr>
            <a:spLocks noGrp="1"/>
          </p:cNvSpPr>
          <p:nvPr>
            <p:ph type="subTitle" idx="1"/>
          </p:nvPr>
        </p:nvSpPr>
        <p:spPr>
          <a:xfrm>
            <a:off x="1524000" y="3802566"/>
            <a:ext cx="9144000" cy="1455234"/>
          </a:xfrm>
        </p:spPr>
        <p:txBody>
          <a:bodyPr/>
          <a:lstStyle/>
          <a:p>
            <a:r>
              <a:rPr lang="en-US" dirty="0"/>
              <a:t>July 26</a:t>
            </a:r>
          </a:p>
        </p:txBody>
      </p:sp>
    </p:spTree>
    <p:extLst>
      <p:ext uri="{BB962C8B-B14F-4D97-AF65-F5344CB8AC3E}">
        <p14:creationId xmlns:p14="http://schemas.microsoft.com/office/powerpoint/2010/main" val="115920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EDAB5-BF56-4361-9694-7F726F3ADDA1}"/>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E0116FEE-18F8-4139-9D3C-21860CC905D3}"/>
              </a:ext>
            </a:extLst>
          </p:cNvPr>
          <p:cNvSpPr>
            <a:spLocks noGrp="1"/>
          </p:cNvSpPr>
          <p:nvPr>
            <p:ph idx="1"/>
          </p:nvPr>
        </p:nvSpPr>
        <p:spPr/>
        <p:txBody>
          <a:bodyPr/>
          <a:lstStyle/>
          <a:p>
            <a:r>
              <a:rPr lang="en-US" dirty="0"/>
              <a:t>When have you felt most at home with a group of people?</a:t>
            </a:r>
          </a:p>
          <a:p>
            <a:r>
              <a:rPr lang="en-US" dirty="0">
                <a:solidFill>
                  <a:srgbClr val="C00000"/>
                </a:solidFill>
              </a:rPr>
              <a:t>For people who have come to faith in Christ we belong to a unique group</a:t>
            </a:r>
          </a:p>
          <a:p>
            <a:pPr lvl="1"/>
            <a:r>
              <a:rPr lang="en-US" dirty="0">
                <a:solidFill>
                  <a:srgbClr val="C00000"/>
                </a:solidFill>
              </a:rPr>
              <a:t>Not only are we members of a local congregation …</a:t>
            </a:r>
          </a:p>
          <a:p>
            <a:pPr lvl="1"/>
            <a:r>
              <a:rPr lang="en-US" dirty="0">
                <a:solidFill>
                  <a:srgbClr val="C00000"/>
                </a:solidFill>
              </a:rPr>
              <a:t>We also become a part of the Body of Christ – that group of believers the world over.</a:t>
            </a:r>
          </a:p>
          <a:p>
            <a:endParaRPr lang="en-US" dirty="0"/>
          </a:p>
        </p:txBody>
      </p:sp>
      <p:grpSp>
        <p:nvGrpSpPr>
          <p:cNvPr id="11" name="Group 10">
            <a:extLst>
              <a:ext uri="{FF2B5EF4-FFF2-40B4-BE49-F238E27FC236}">
                <a16:creationId xmlns:a16="http://schemas.microsoft.com/office/drawing/2014/main" id="{BC4C1275-25B0-493A-B5A8-68FA0A5E5D76}"/>
              </a:ext>
            </a:extLst>
          </p:cNvPr>
          <p:cNvGrpSpPr/>
          <p:nvPr/>
        </p:nvGrpSpPr>
        <p:grpSpPr>
          <a:xfrm>
            <a:off x="1960444" y="3004457"/>
            <a:ext cx="8769876" cy="1953582"/>
            <a:chOff x="1960444" y="3004457"/>
            <a:chExt cx="8769876" cy="1953582"/>
          </a:xfrm>
        </p:grpSpPr>
        <p:pic>
          <p:nvPicPr>
            <p:cNvPr id="6" name="Picture 5">
              <a:extLst>
                <a:ext uri="{FF2B5EF4-FFF2-40B4-BE49-F238E27FC236}">
                  <a16:creationId xmlns:a16="http://schemas.microsoft.com/office/drawing/2014/main" id="{EB66479D-E209-401C-AA9A-F4179C86A3CE}"/>
                </a:ext>
              </a:extLst>
            </p:cNvPr>
            <p:cNvPicPr>
              <a:picLocks noChangeAspect="1"/>
            </p:cNvPicPr>
            <p:nvPr/>
          </p:nvPicPr>
          <p:blipFill>
            <a:blip r:embed="rId2"/>
            <a:stretch>
              <a:fillRect/>
            </a:stretch>
          </p:blipFill>
          <p:spPr>
            <a:xfrm>
              <a:off x="4929273" y="3004457"/>
              <a:ext cx="2670767" cy="192295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B06C4B4-CAC6-44DD-A53D-6CB16C1300B3}"/>
                </a:ext>
              </a:extLst>
            </p:cNvPr>
            <p:cNvPicPr>
              <a:picLocks noChangeAspect="1"/>
            </p:cNvPicPr>
            <p:nvPr/>
          </p:nvPicPr>
          <p:blipFill>
            <a:blip r:embed="rId3"/>
            <a:stretch>
              <a:fillRect/>
            </a:stretch>
          </p:blipFill>
          <p:spPr>
            <a:xfrm rot="21154627">
              <a:off x="1960444" y="3443753"/>
              <a:ext cx="2380952" cy="15142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31526-AD99-4174-9816-79D14145D866}"/>
                </a:ext>
              </a:extLst>
            </p:cNvPr>
            <p:cNvPicPr>
              <a:picLocks noChangeAspect="1"/>
            </p:cNvPicPr>
            <p:nvPr/>
          </p:nvPicPr>
          <p:blipFill>
            <a:blip r:embed="rId4"/>
            <a:stretch>
              <a:fillRect/>
            </a:stretch>
          </p:blipFill>
          <p:spPr>
            <a:xfrm rot="385376">
              <a:off x="8349368" y="3251337"/>
              <a:ext cx="2380952" cy="154285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021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83C9-0BC6-44F1-8D57-AD3484F4B371}"/>
              </a:ext>
            </a:extLst>
          </p:cNvPr>
          <p:cNvSpPr>
            <a:spLocks noGrp="1"/>
          </p:cNvSpPr>
          <p:nvPr>
            <p:ph type="title"/>
          </p:nvPr>
        </p:nvSpPr>
        <p:spPr/>
        <p:txBody>
          <a:bodyPr/>
          <a:lstStyle/>
          <a:p>
            <a:pPr algn="l"/>
            <a:r>
              <a:rPr lang="en-US" dirty="0"/>
              <a:t>Listen for Christ’s relationship to the Church.</a:t>
            </a:r>
          </a:p>
        </p:txBody>
      </p:sp>
      <p:sp>
        <p:nvSpPr>
          <p:cNvPr id="3" name="Content Placeholder 2">
            <a:extLst>
              <a:ext uri="{FF2B5EF4-FFF2-40B4-BE49-F238E27FC236}">
                <a16:creationId xmlns:a16="http://schemas.microsoft.com/office/drawing/2014/main" id="{7EC052D7-8C49-46BF-8B7F-CF9174327700}"/>
              </a:ext>
            </a:extLst>
          </p:cNvPr>
          <p:cNvSpPr>
            <a:spLocks noGrp="1"/>
          </p:cNvSpPr>
          <p:nvPr>
            <p:ph idx="1"/>
          </p:nvPr>
        </p:nvSpPr>
        <p:spPr>
          <a:xfrm>
            <a:off x="1803400" y="1952625"/>
            <a:ext cx="8991600" cy="4351338"/>
          </a:xfrm>
        </p:spPr>
        <p:txBody>
          <a:bodyPr/>
          <a:lstStyle/>
          <a:p>
            <a:pPr marL="0" indent="0" algn="ctr">
              <a:buNone/>
            </a:pPr>
            <a:r>
              <a:rPr lang="en-US" dirty="0"/>
              <a:t>Ephesians 1:20-23 (NIV)   which he exerted in Christ when he raised him from the dead and seated him at his right hand in the heavenly realms, 21  far above all rule and authority, power and dominion, and every title that can be given, </a:t>
            </a:r>
          </a:p>
        </p:txBody>
      </p:sp>
    </p:spTree>
    <p:extLst>
      <p:ext uri="{BB962C8B-B14F-4D97-AF65-F5344CB8AC3E}">
        <p14:creationId xmlns:p14="http://schemas.microsoft.com/office/powerpoint/2010/main" val="203433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83C9-0BC6-44F1-8D57-AD3484F4B371}"/>
              </a:ext>
            </a:extLst>
          </p:cNvPr>
          <p:cNvSpPr>
            <a:spLocks noGrp="1"/>
          </p:cNvSpPr>
          <p:nvPr>
            <p:ph type="title"/>
          </p:nvPr>
        </p:nvSpPr>
        <p:spPr/>
        <p:txBody>
          <a:bodyPr/>
          <a:lstStyle/>
          <a:p>
            <a:pPr algn="l"/>
            <a:r>
              <a:rPr lang="en-US" dirty="0"/>
              <a:t>Listen for Christ’s relationship to the Church.</a:t>
            </a:r>
          </a:p>
        </p:txBody>
      </p:sp>
      <p:sp>
        <p:nvSpPr>
          <p:cNvPr id="3" name="Content Placeholder 2">
            <a:extLst>
              <a:ext uri="{FF2B5EF4-FFF2-40B4-BE49-F238E27FC236}">
                <a16:creationId xmlns:a16="http://schemas.microsoft.com/office/drawing/2014/main" id="{7EC052D7-8C49-46BF-8B7F-CF9174327700}"/>
              </a:ext>
            </a:extLst>
          </p:cNvPr>
          <p:cNvSpPr>
            <a:spLocks noGrp="1"/>
          </p:cNvSpPr>
          <p:nvPr>
            <p:ph idx="1"/>
          </p:nvPr>
        </p:nvSpPr>
        <p:spPr>
          <a:xfrm>
            <a:off x="1803400" y="1952625"/>
            <a:ext cx="8991600" cy="4351338"/>
          </a:xfrm>
        </p:spPr>
        <p:txBody>
          <a:bodyPr/>
          <a:lstStyle/>
          <a:p>
            <a:pPr marL="0" indent="0" algn="ctr">
              <a:buNone/>
            </a:pPr>
            <a:r>
              <a:rPr lang="en-US" dirty="0"/>
              <a:t>not only in the present age but also in the one to come. 22  And God placed all things under his feet and appointed him to be head over everything for the church, 23  which is his body, the fullness of him who fills everything in every way.</a:t>
            </a:r>
          </a:p>
        </p:txBody>
      </p:sp>
      <p:pic>
        <p:nvPicPr>
          <p:cNvPr id="5" name="Picture 4">
            <a:extLst>
              <a:ext uri="{FF2B5EF4-FFF2-40B4-BE49-F238E27FC236}">
                <a16:creationId xmlns:a16="http://schemas.microsoft.com/office/drawing/2014/main" id="{DFA3AFF2-BFF9-415B-9DAA-AD6AF189A8E4}"/>
              </a:ext>
            </a:extLst>
          </p:cNvPr>
          <p:cNvPicPr>
            <a:picLocks noChangeAspect="1"/>
          </p:cNvPicPr>
          <p:nvPr/>
        </p:nvPicPr>
        <p:blipFill>
          <a:blip r:embed="rId2"/>
          <a:stretch>
            <a:fillRect/>
          </a:stretch>
        </p:blipFill>
        <p:spPr>
          <a:xfrm>
            <a:off x="5264262" y="5448300"/>
            <a:ext cx="2130206" cy="328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597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27E5-75B9-4F1A-96E0-3CE7C8C93CA0}"/>
              </a:ext>
            </a:extLst>
          </p:cNvPr>
          <p:cNvSpPr>
            <a:spLocks noGrp="1"/>
          </p:cNvSpPr>
          <p:nvPr>
            <p:ph type="title"/>
          </p:nvPr>
        </p:nvSpPr>
        <p:spPr/>
        <p:txBody>
          <a:bodyPr/>
          <a:lstStyle/>
          <a:p>
            <a:r>
              <a:rPr lang="en-US" dirty="0"/>
              <a:t>Christ Head of the Church</a:t>
            </a:r>
          </a:p>
        </p:txBody>
      </p:sp>
      <p:sp>
        <p:nvSpPr>
          <p:cNvPr id="3" name="Content Placeholder 2">
            <a:extLst>
              <a:ext uri="{FF2B5EF4-FFF2-40B4-BE49-F238E27FC236}">
                <a16:creationId xmlns:a16="http://schemas.microsoft.com/office/drawing/2014/main" id="{4124DE06-C298-4266-A78D-88348767D758}"/>
              </a:ext>
            </a:extLst>
          </p:cNvPr>
          <p:cNvSpPr>
            <a:spLocks noGrp="1"/>
          </p:cNvSpPr>
          <p:nvPr>
            <p:ph idx="1"/>
          </p:nvPr>
        </p:nvSpPr>
        <p:spPr/>
        <p:txBody>
          <a:bodyPr/>
          <a:lstStyle/>
          <a:p>
            <a:r>
              <a:rPr lang="en-US" dirty="0"/>
              <a:t>What two events related to Christ does Paul cite to describe the greatness of God’s power given to those who believe? </a:t>
            </a:r>
          </a:p>
          <a:p>
            <a:r>
              <a:rPr lang="en-US" dirty="0"/>
              <a:t>Over what realms and for what times has Christ been exalted?</a:t>
            </a:r>
          </a:p>
          <a:p>
            <a:r>
              <a:rPr lang="en-US" dirty="0"/>
              <a:t>What does it mean for Christ to be head over all things to the church? </a:t>
            </a:r>
          </a:p>
        </p:txBody>
      </p:sp>
    </p:spTree>
    <p:extLst>
      <p:ext uri="{BB962C8B-B14F-4D97-AF65-F5344CB8AC3E}">
        <p14:creationId xmlns:p14="http://schemas.microsoft.com/office/powerpoint/2010/main" val="14013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443E-AB8F-4328-B83D-8FE3D0139F92}"/>
              </a:ext>
            </a:extLst>
          </p:cNvPr>
          <p:cNvSpPr>
            <a:spLocks noGrp="1"/>
          </p:cNvSpPr>
          <p:nvPr>
            <p:ph type="title"/>
          </p:nvPr>
        </p:nvSpPr>
        <p:spPr/>
        <p:txBody>
          <a:bodyPr/>
          <a:lstStyle/>
          <a:p>
            <a:r>
              <a:rPr lang="en-US" dirty="0"/>
              <a:t>Christ Head of the Church</a:t>
            </a:r>
          </a:p>
        </p:txBody>
      </p:sp>
      <p:sp>
        <p:nvSpPr>
          <p:cNvPr id="3" name="Content Placeholder 2">
            <a:extLst>
              <a:ext uri="{FF2B5EF4-FFF2-40B4-BE49-F238E27FC236}">
                <a16:creationId xmlns:a16="http://schemas.microsoft.com/office/drawing/2014/main" id="{67FD8BDF-2ADB-48CC-A92C-8A5054AAE612}"/>
              </a:ext>
            </a:extLst>
          </p:cNvPr>
          <p:cNvSpPr>
            <a:spLocks noGrp="1"/>
          </p:cNvSpPr>
          <p:nvPr>
            <p:ph idx="1"/>
          </p:nvPr>
        </p:nvSpPr>
        <p:spPr/>
        <p:txBody>
          <a:bodyPr/>
          <a:lstStyle/>
          <a:p>
            <a:r>
              <a:rPr lang="en-US" dirty="0"/>
              <a:t>If Christ is the head and the church is His body, what implications does that have for how the church functions? </a:t>
            </a:r>
          </a:p>
          <a:p>
            <a:r>
              <a:rPr lang="en-US" dirty="0"/>
              <a:t>How is being a part of a church different from being a part of any other organization? </a:t>
            </a:r>
          </a:p>
          <a:p>
            <a:r>
              <a:rPr lang="en-US" dirty="0"/>
              <a:t>What happens when we forget that Christ is the head of the church?</a:t>
            </a:r>
          </a:p>
        </p:txBody>
      </p:sp>
    </p:spTree>
    <p:extLst>
      <p:ext uri="{BB962C8B-B14F-4D97-AF65-F5344CB8AC3E}">
        <p14:creationId xmlns:p14="http://schemas.microsoft.com/office/powerpoint/2010/main" val="409702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CB5E-C8A8-4FB4-8F1A-959E9A97168F}"/>
              </a:ext>
            </a:extLst>
          </p:cNvPr>
          <p:cNvSpPr>
            <a:spLocks noGrp="1"/>
          </p:cNvSpPr>
          <p:nvPr>
            <p:ph type="title"/>
          </p:nvPr>
        </p:nvSpPr>
        <p:spPr/>
        <p:txBody>
          <a:bodyPr/>
          <a:lstStyle/>
          <a:p>
            <a:r>
              <a:rPr lang="en-US" dirty="0"/>
              <a:t>Christ Head of the Church</a:t>
            </a:r>
          </a:p>
        </p:txBody>
      </p:sp>
      <p:sp>
        <p:nvSpPr>
          <p:cNvPr id="3" name="Content Placeholder 2">
            <a:extLst>
              <a:ext uri="{FF2B5EF4-FFF2-40B4-BE49-F238E27FC236}">
                <a16:creationId xmlns:a16="http://schemas.microsoft.com/office/drawing/2014/main" id="{0BA11309-2719-48F6-82FE-8355EFD62DC7}"/>
              </a:ext>
            </a:extLst>
          </p:cNvPr>
          <p:cNvSpPr>
            <a:spLocks noGrp="1"/>
          </p:cNvSpPr>
          <p:nvPr>
            <p:ph idx="1"/>
          </p:nvPr>
        </p:nvSpPr>
        <p:spPr/>
        <p:txBody>
          <a:bodyPr/>
          <a:lstStyle/>
          <a:p>
            <a:r>
              <a:rPr lang="en-US" dirty="0"/>
              <a:t>How does the knowledge of God’s authority and control make you secure? </a:t>
            </a:r>
          </a:p>
          <a:p>
            <a:r>
              <a:rPr lang="en-US" dirty="0"/>
              <a:t>How can we make Christ the Head of </a:t>
            </a:r>
            <a:r>
              <a:rPr lang="en-US" i="1" dirty="0"/>
              <a:t>our lives </a:t>
            </a:r>
            <a:r>
              <a:rPr lang="en-US" dirty="0"/>
              <a:t>as individuals?</a:t>
            </a:r>
          </a:p>
          <a:p>
            <a:r>
              <a:rPr lang="en-US" dirty="0"/>
              <a:t>When the Spirit of Christ fills our lives, how will our lives be different?</a:t>
            </a:r>
          </a:p>
        </p:txBody>
      </p:sp>
    </p:spTree>
    <p:extLst>
      <p:ext uri="{BB962C8B-B14F-4D97-AF65-F5344CB8AC3E}">
        <p14:creationId xmlns:p14="http://schemas.microsoft.com/office/powerpoint/2010/main" val="213846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05E9-0A74-4911-9382-24EA11D163D6}"/>
              </a:ext>
            </a:extLst>
          </p:cNvPr>
          <p:cNvSpPr>
            <a:spLocks noGrp="1"/>
          </p:cNvSpPr>
          <p:nvPr>
            <p:ph type="title"/>
          </p:nvPr>
        </p:nvSpPr>
        <p:spPr/>
        <p:txBody>
          <a:bodyPr/>
          <a:lstStyle/>
          <a:p>
            <a:pPr algn="l"/>
            <a:r>
              <a:rPr lang="en-US" dirty="0"/>
              <a:t>Listen for God’s gift.</a:t>
            </a:r>
          </a:p>
        </p:txBody>
      </p:sp>
      <p:sp>
        <p:nvSpPr>
          <p:cNvPr id="3" name="Content Placeholder 2">
            <a:extLst>
              <a:ext uri="{FF2B5EF4-FFF2-40B4-BE49-F238E27FC236}">
                <a16:creationId xmlns:a16="http://schemas.microsoft.com/office/drawing/2014/main" id="{14399141-9A3C-4679-A6B2-F23504A14E37}"/>
              </a:ext>
            </a:extLst>
          </p:cNvPr>
          <p:cNvSpPr>
            <a:spLocks noGrp="1"/>
          </p:cNvSpPr>
          <p:nvPr>
            <p:ph idx="1"/>
          </p:nvPr>
        </p:nvSpPr>
        <p:spPr>
          <a:xfrm>
            <a:off x="1615857" y="1825625"/>
            <a:ext cx="9299532" cy="4351338"/>
          </a:xfrm>
        </p:spPr>
        <p:txBody>
          <a:bodyPr/>
          <a:lstStyle/>
          <a:p>
            <a:pPr marL="0" indent="0" algn="ctr">
              <a:buNone/>
            </a:pPr>
            <a:r>
              <a:rPr lang="en-US" dirty="0"/>
              <a:t>Ephesians 2:8-10 (NIV)  For it is by grace you have been saved, through faith--and this not from yourselves, it is the gift of God-- 9  not by works, so that no one can boast. 10  For we are God's workmanship, created in Christ Jesus to do good works, which God prepared in advance for us to do.</a:t>
            </a:r>
          </a:p>
        </p:txBody>
      </p:sp>
      <p:pic>
        <p:nvPicPr>
          <p:cNvPr id="5" name="Picture 4">
            <a:extLst>
              <a:ext uri="{FF2B5EF4-FFF2-40B4-BE49-F238E27FC236}">
                <a16:creationId xmlns:a16="http://schemas.microsoft.com/office/drawing/2014/main" id="{3CCA4F82-DACD-4BAE-AA45-F7D73EBD6995}"/>
              </a:ext>
            </a:extLst>
          </p:cNvPr>
          <p:cNvPicPr>
            <a:picLocks noChangeAspect="1"/>
          </p:cNvPicPr>
          <p:nvPr/>
        </p:nvPicPr>
        <p:blipFill>
          <a:blip r:embed="rId2"/>
          <a:stretch>
            <a:fillRect/>
          </a:stretch>
        </p:blipFill>
        <p:spPr>
          <a:xfrm>
            <a:off x="5201631" y="5648717"/>
            <a:ext cx="2130206" cy="328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485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115</TotalTime>
  <Words>875</Words>
  <Application>Microsoft Office PowerPoint</Application>
  <PresentationFormat>Widescreen</PresentationFormat>
  <Paragraphs>62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We Are Joined Together</vt:lpstr>
      <vt:lpstr>Video Introduction</vt:lpstr>
      <vt:lpstr>Think about it …</vt:lpstr>
      <vt:lpstr>Listen for Christ’s relationship to the Church.</vt:lpstr>
      <vt:lpstr>Listen for Christ’s relationship to the Church.</vt:lpstr>
      <vt:lpstr>Christ Head of the Church</vt:lpstr>
      <vt:lpstr>Christ Head of the Church</vt:lpstr>
      <vt:lpstr>Christ Head of the Church</vt:lpstr>
      <vt:lpstr>Listen for God’s gift.</vt:lpstr>
      <vt:lpstr>God’s Grace</vt:lpstr>
      <vt:lpstr>God’s Grace</vt:lpstr>
      <vt:lpstr>Listen for who we are in Christ.</vt:lpstr>
      <vt:lpstr>Listen for who we are in Christ.</vt:lpstr>
      <vt:lpstr>Members Together in God’s Household</vt:lpstr>
      <vt:lpstr>Members Together in God’s Household</vt:lpstr>
      <vt:lpstr>Application</vt:lpstr>
      <vt:lpstr>Application</vt:lpstr>
      <vt:lpstr>Application</vt:lpstr>
      <vt:lpstr>Family Activities</vt:lpstr>
      <vt:lpstr>We Are Joined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Joined Together</dc:title>
  <dc:creator>Steve Armstrong</dc:creator>
  <cp:lastModifiedBy>Steve Armstrong</cp:lastModifiedBy>
  <cp:revision>4</cp:revision>
  <dcterms:created xsi:type="dcterms:W3CDTF">2020-07-10T11:24:14Z</dcterms:created>
  <dcterms:modified xsi:type="dcterms:W3CDTF">2020-07-10T13:20:01Z</dcterms:modified>
</cp:coreProperties>
</file>