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3mzw8kfj"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zjwylxc7"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83331"/>
          </a:xfrm>
        </p:spPr>
        <p:txBody>
          <a:bodyPr/>
          <a:lstStyle/>
          <a:p>
            <a:r>
              <a:rPr lang="en-US" dirty="0"/>
              <a:t>Our Commission</a:t>
            </a:r>
          </a:p>
        </p:txBody>
      </p:sp>
      <p:sp>
        <p:nvSpPr>
          <p:cNvPr id="3" name="Subtitle 2"/>
          <p:cNvSpPr>
            <a:spLocks noGrp="1"/>
          </p:cNvSpPr>
          <p:nvPr>
            <p:ph type="subTitle" idx="1"/>
          </p:nvPr>
        </p:nvSpPr>
        <p:spPr/>
        <p:txBody>
          <a:bodyPr/>
          <a:lstStyle/>
          <a:p>
            <a:r>
              <a:rPr lang="en-US" dirty="0"/>
              <a:t>April 25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12A8-26C5-423C-8E6B-AE6A73D4FAF0}"/>
              </a:ext>
            </a:extLst>
          </p:cNvPr>
          <p:cNvSpPr>
            <a:spLocks noGrp="1"/>
          </p:cNvSpPr>
          <p:nvPr>
            <p:ph type="title"/>
          </p:nvPr>
        </p:nvSpPr>
        <p:spPr/>
        <p:txBody>
          <a:bodyPr/>
          <a:lstStyle/>
          <a:p>
            <a:pPr algn="l"/>
            <a:r>
              <a:rPr lang="en-US" dirty="0"/>
              <a:t>Listen for what is new.</a:t>
            </a:r>
          </a:p>
        </p:txBody>
      </p:sp>
      <p:sp>
        <p:nvSpPr>
          <p:cNvPr id="3" name="Content Placeholder 2">
            <a:extLst>
              <a:ext uri="{FF2B5EF4-FFF2-40B4-BE49-F238E27FC236}">
                <a16:creationId xmlns:a16="http://schemas.microsoft.com/office/drawing/2014/main" id="{ABCCE78E-DA7C-4711-B525-278D179D41FF}"/>
              </a:ext>
            </a:extLst>
          </p:cNvPr>
          <p:cNvSpPr>
            <a:spLocks noGrp="1"/>
          </p:cNvSpPr>
          <p:nvPr>
            <p:ph idx="1"/>
          </p:nvPr>
        </p:nvSpPr>
        <p:spPr>
          <a:xfrm>
            <a:off x="1270870" y="1813099"/>
            <a:ext cx="9650260" cy="4351338"/>
          </a:xfrm>
        </p:spPr>
        <p:txBody>
          <a:bodyPr/>
          <a:lstStyle/>
          <a:p>
            <a:pPr marL="0" indent="0" algn="ctr">
              <a:buNone/>
            </a:pPr>
            <a:r>
              <a:rPr lang="en-US" dirty="0"/>
              <a:t>All this is from God, who reconciled us to himself through Christ and gave us the ministry of reconciliation: 19  that God was reconciling the world to himself in Christ, not counting men's sins against them. And he has committed to us the message of reconciliation.</a:t>
            </a:r>
          </a:p>
        </p:txBody>
      </p:sp>
      <p:pic>
        <p:nvPicPr>
          <p:cNvPr id="4" name="Picture 3">
            <a:extLst>
              <a:ext uri="{FF2B5EF4-FFF2-40B4-BE49-F238E27FC236}">
                <a16:creationId xmlns:a16="http://schemas.microsoft.com/office/drawing/2014/main" id="{C411BE94-F691-4FB0-B3D7-B83034F69B46}"/>
              </a:ext>
            </a:extLst>
          </p:cNvPr>
          <p:cNvPicPr>
            <a:picLocks noChangeAspect="1"/>
          </p:cNvPicPr>
          <p:nvPr/>
        </p:nvPicPr>
        <p:blipFill>
          <a:blip r:embed="rId2"/>
          <a:stretch>
            <a:fillRect/>
          </a:stretch>
        </p:blipFill>
        <p:spPr>
          <a:xfrm>
            <a:off x="4912514" y="5498927"/>
            <a:ext cx="2366972" cy="3681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745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3D88-3DE5-43F5-844C-7195CE392884}"/>
              </a:ext>
            </a:extLst>
          </p:cNvPr>
          <p:cNvSpPr>
            <a:spLocks noGrp="1"/>
          </p:cNvSpPr>
          <p:nvPr>
            <p:ph type="title"/>
          </p:nvPr>
        </p:nvSpPr>
        <p:spPr/>
        <p:txBody>
          <a:bodyPr/>
          <a:lstStyle/>
          <a:p>
            <a:r>
              <a:rPr lang="en-US" dirty="0"/>
              <a:t>Tell of Christ’s Work in Our Lives</a:t>
            </a:r>
          </a:p>
        </p:txBody>
      </p:sp>
      <p:sp>
        <p:nvSpPr>
          <p:cNvPr id="3" name="Content Placeholder 2">
            <a:extLst>
              <a:ext uri="{FF2B5EF4-FFF2-40B4-BE49-F238E27FC236}">
                <a16:creationId xmlns:a16="http://schemas.microsoft.com/office/drawing/2014/main" id="{5FCC1D67-7D8C-4F29-A80D-0509CB41BF10}"/>
              </a:ext>
            </a:extLst>
          </p:cNvPr>
          <p:cNvSpPr>
            <a:spLocks noGrp="1"/>
          </p:cNvSpPr>
          <p:nvPr>
            <p:ph idx="1"/>
          </p:nvPr>
        </p:nvSpPr>
        <p:spPr/>
        <p:txBody>
          <a:bodyPr/>
          <a:lstStyle/>
          <a:p>
            <a:r>
              <a:rPr lang="en-US" dirty="0"/>
              <a:t>What is the “worldly point of view” Paul mentions?</a:t>
            </a:r>
          </a:p>
          <a:p>
            <a:r>
              <a:rPr lang="en-US" dirty="0"/>
              <a:t>What did God do through Christ? </a:t>
            </a:r>
          </a:p>
          <a:p>
            <a:r>
              <a:rPr lang="en-US" dirty="0"/>
              <a:t>In what ways does God change our lives, make us a new “creation”?</a:t>
            </a:r>
          </a:p>
        </p:txBody>
      </p:sp>
    </p:spTree>
    <p:extLst>
      <p:ext uri="{BB962C8B-B14F-4D97-AF65-F5344CB8AC3E}">
        <p14:creationId xmlns:p14="http://schemas.microsoft.com/office/powerpoint/2010/main" val="154667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92AA-FE22-489D-A05D-4760FF62A8F7}"/>
              </a:ext>
            </a:extLst>
          </p:cNvPr>
          <p:cNvSpPr>
            <a:spLocks noGrp="1"/>
          </p:cNvSpPr>
          <p:nvPr>
            <p:ph type="title"/>
          </p:nvPr>
        </p:nvSpPr>
        <p:spPr/>
        <p:txBody>
          <a:bodyPr/>
          <a:lstStyle/>
          <a:p>
            <a:r>
              <a:rPr lang="en-US" dirty="0"/>
              <a:t>Tell of Christ’s Work in Our Lives</a:t>
            </a:r>
          </a:p>
        </p:txBody>
      </p:sp>
      <p:sp>
        <p:nvSpPr>
          <p:cNvPr id="3" name="Content Placeholder 2">
            <a:extLst>
              <a:ext uri="{FF2B5EF4-FFF2-40B4-BE49-F238E27FC236}">
                <a16:creationId xmlns:a16="http://schemas.microsoft.com/office/drawing/2014/main" id="{1B6EF047-0618-4395-B60D-F9A8D7DB1634}"/>
              </a:ext>
            </a:extLst>
          </p:cNvPr>
          <p:cNvSpPr>
            <a:spLocks noGrp="1"/>
          </p:cNvSpPr>
          <p:nvPr>
            <p:ph idx="1"/>
          </p:nvPr>
        </p:nvSpPr>
        <p:spPr/>
        <p:txBody>
          <a:bodyPr/>
          <a:lstStyle/>
          <a:p>
            <a:r>
              <a:rPr lang="en-US" dirty="0"/>
              <a:t>To what responsibility have we been appointed on behalf of Christ? </a:t>
            </a:r>
          </a:p>
          <a:p>
            <a:r>
              <a:rPr lang="en-US" dirty="0"/>
              <a:t>How can you personally be involved in the ministry of reconciliation? </a:t>
            </a:r>
          </a:p>
          <a:p>
            <a:endParaRPr lang="en-US" dirty="0"/>
          </a:p>
        </p:txBody>
      </p:sp>
    </p:spTree>
    <p:extLst>
      <p:ext uri="{BB962C8B-B14F-4D97-AF65-F5344CB8AC3E}">
        <p14:creationId xmlns:p14="http://schemas.microsoft.com/office/powerpoint/2010/main" val="386178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95C4-EDAD-4697-9017-C0CCB012F136}"/>
              </a:ext>
            </a:extLst>
          </p:cNvPr>
          <p:cNvSpPr>
            <a:spLocks noGrp="1"/>
          </p:cNvSpPr>
          <p:nvPr>
            <p:ph type="title"/>
          </p:nvPr>
        </p:nvSpPr>
        <p:spPr/>
        <p:txBody>
          <a:bodyPr/>
          <a:lstStyle/>
          <a:p>
            <a:pPr algn="l"/>
            <a:r>
              <a:rPr lang="en-US" dirty="0"/>
              <a:t>Listen for the role to which we are appointed.</a:t>
            </a:r>
          </a:p>
        </p:txBody>
      </p:sp>
      <p:sp>
        <p:nvSpPr>
          <p:cNvPr id="3" name="Content Placeholder 2">
            <a:extLst>
              <a:ext uri="{FF2B5EF4-FFF2-40B4-BE49-F238E27FC236}">
                <a16:creationId xmlns:a16="http://schemas.microsoft.com/office/drawing/2014/main" id="{AFC80723-DB2A-4ABE-8027-86B80C730F54}"/>
              </a:ext>
            </a:extLst>
          </p:cNvPr>
          <p:cNvSpPr>
            <a:spLocks noGrp="1"/>
          </p:cNvSpPr>
          <p:nvPr>
            <p:ph idx="1"/>
          </p:nvPr>
        </p:nvSpPr>
        <p:spPr>
          <a:xfrm>
            <a:off x="1082979" y="1800573"/>
            <a:ext cx="10026041" cy="4351338"/>
          </a:xfrm>
        </p:spPr>
        <p:txBody>
          <a:bodyPr/>
          <a:lstStyle/>
          <a:p>
            <a:pPr marL="0" indent="0" algn="ctr">
              <a:buNone/>
            </a:pPr>
            <a:r>
              <a:rPr lang="en-US" dirty="0"/>
              <a:t>2 Corinthians 5:20-21 (NIV)  We are therefore Christ's ambassadors, as though God were making his appeal through us. We implore you on Christ's behalf: Be reconciled to God.  21  God made him who had no sin to be sin for us, so that in him we might become the righteousness of God.</a:t>
            </a:r>
          </a:p>
        </p:txBody>
      </p:sp>
      <p:pic>
        <p:nvPicPr>
          <p:cNvPr id="4" name="Picture 3">
            <a:extLst>
              <a:ext uri="{FF2B5EF4-FFF2-40B4-BE49-F238E27FC236}">
                <a16:creationId xmlns:a16="http://schemas.microsoft.com/office/drawing/2014/main" id="{B979A496-B75A-4556-80B6-A4DFE221B334}"/>
              </a:ext>
            </a:extLst>
          </p:cNvPr>
          <p:cNvPicPr>
            <a:picLocks noChangeAspect="1"/>
          </p:cNvPicPr>
          <p:nvPr/>
        </p:nvPicPr>
        <p:blipFill>
          <a:blip r:embed="rId2"/>
          <a:stretch>
            <a:fillRect/>
          </a:stretch>
        </p:blipFill>
        <p:spPr>
          <a:xfrm>
            <a:off x="4912513" y="5649239"/>
            <a:ext cx="2366972" cy="3681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12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3570-FCEC-4C35-8D37-90CE873CD16E}"/>
              </a:ext>
            </a:extLst>
          </p:cNvPr>
          <p:cNvSpPr>
            <a:spLocks noGrp="1"/>
          </p:cNvSpPr>
          <p:nvPr>
            <p:ph type="title"/>
          </p:nvPr>
        </p:nvSpPr>
        <p:spPr/>
        <p:txBody>
          <a:bodyPr/>
          <a:lstStyle/>
          <a:p>
            <a:r>
              <a:rPr lang="en-US" dirty="0"/>
              <a:t>Ambassadors for Christ</a:t>
            </a:r>
          </a:p>
        </p:txBody>
      </p:sp>
      <p:sp>
        <p:nvSpPr>
          <p:cNvPr id="3" name="Content Placeholder 2">
            <a:extLst>
              <a:ext uri="{FF2B5EF4-FFF2-40B4-BE49-F238E27FC236}">
                <a16:creationId xmlns:a16="http://schemas.microsoft.com/office/drawing/2014/main" id="{63AB1636-F3D3-40B4-9C40-3AEF5A0ADDCD}"/>
              </a:ext>
            </a:extLst>
          </p:cNvPr>
          <p:cNvSpPr>
            <a:spLocks noGrp="1"/>
          </p:cNvSpPr>
          <p:nvPr>
            <p:ph idx="1"/>
          </p:nvPr>
        </p:nvSpPr>
        <p:spPr/>
        <p:txBody>
          <a:bodyPr/>
          <a:lstStyle/>
          <a:p>
            <a:r>
              <a:rPr lang="en-US" dirty="0"/>
              <a:t>What appeal was part of Paul’s message to the Corinthians?</a:t>
            </a:r>
          </a:p>
          <a:p>
            <a:r>
              <a:rPr lang="en-US" dirty="0"/>
              <a:t>To what position have we been appointed in relation to sharing the message of reconciliation? </a:t>
            </a:r>
          </a:p>
          <a:p>
            <a:r>
              <a:rPr lang="en-US" dirty="0"/>
              <a:t>What are some ways we act as ambassadors for Christ?  How is a Christian an ambassador?</a:t>
            </a:r>
          </a:p>
        </p:txBody>
      </p:sp>
    </p:spTree>
    <p:extLst>
      <p:ext uri="{BB962C8B-B14F-4D97-AF65-F5344CB8AC3E}">
        <p14:creationId xmlns:p14="http://schemas.microsoft.com/office/powerpoint/2010/main" val="93846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5E4F-05EB-49BB-96EE-5B3337E854D5}"/>
              </a:ext>
            </a:extLst>
          </p:cNvPr>
          <p:cNvSpPr>
            <a:spLocks noGrp="1"/>
          </p:cNvSpPr>
          <p:nvPr>
            <p:ph type="title"/>
          </p:nvPr>
        </p:nvSpPr>
        <p:spPr/>
        <p:txBody>
          <a:bodyPr/>
          <a:lstStyle/>
          <a:p>
            <a:r>
              <a:rPr lang="en-US" dirty="0"/>
              <a:t>Ambassadors for Christ</a:t>
            </a:r>
          </a:p>
        </p:txBody>
      </p:sp>
      <p:sp>
        <p:nvSpPr>
          <p:cNvPr id="3" name="Content Placeholder 2">
            <a:extLst>
              <a:ext uri="{FF2B5EF4-FFF2-40B4-BE49-F238E27FC236}">
                <a16:creationId xmlns:a16="http://schemas.microsoft.com/office/drawing/2014/main" id="{F4702FDB-2707-4CC0-865C-82F58BF5B8B5}"/>
              </a:ext>
            </a:extLst>
          </p:cNvPr>
          <p:cNvSpPr>
            <a:spLocks noGrp="1"/>
          </p:cNvSpPr>
          <p:nvPr>
            <p:ph idx="1"/>
          </p:nvPr>
        </p:nvSpPr>
        <p:spPr/>
        <p:txBody>
          <a:bodyPr/>
          <a:lstStyle/>
          <a:p>
            <a:r>
              <a:rPr lang="en-US" dirty="0"/>
              <a:t>The lyrics of a Gospel song declare that believers are the only “Jesus” that some will ever see.  What kinds of things in the life of a believer would </a:t>
            </a:r>
            <a:r>
              <a:rPr lang="en-US" i="1" dirty="0"/>
              <a:t>keep</a:t>
            </a:r>
            <a:r>
              <a:rPr lang="en-US" dirty="0"/>
              <a:t> others from seeing Jesus in their lives?</a:t>
            </a:r>
          </a:p>
          <a:p>
            <a:r>
              <a:rPr lang="en-US" dirty="0"/>
              <a:t>What steps can we take so people will be attracted to Jesus more clearly, so we are better ambassadors?</a:t>
            </a:r>
          </a:p>
        </p:txBody>
      </p:sp>
    </p:spTree>
    <p:extLst>
      <p:ext uri="{BB962C8B-B14F-4D97-AF65-F5344CB8AC3E}">
        <p14:creationId xmlns:p14="http://schemas.microsoft.com/office/powerpoint/2010/main" val="32259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2FD5-49D7-46D4-BB0E-E524DC6CB0A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FE7EF74-4C34-4001-8D1B-66AE63C1DF12}"/>
              </a:ext>
            </a:extLst>
          </p:cNvPr>
          <p:cNvSpPr>
            <a:spLocks noGrp="1"/>
          </p:cNvSpPr>
          <p:nvPr>
            <p:ph idx="1"/>
          </p:nvPr>
        </p:nvSpPr>
        <p:spPr>
          <a:xfrm>
            <a:off x="838200" y="2417523"/>
            <a:ext cx="10515600" cy="3759440"/>
          </a:xfrm>
        </p:spPr>
        <p:txBody>
          <a:bodyPr/>
          <a:lstStyle/>
          <a:p>
            <a:r>
              <a:rPr lang="en-US" dirty="0"/>
              <a:t>Thank Him. </a:t>
            </a:r>
          </a:p>
          <a:p>
            <a:pPr lvl="1"/>
            <a:r>
              <a:rPr lang="en-US" dirty="0"/>
              <a:t>Thank God for His authority </a:t>
            </a:r>
          </a:p>
          <a:p>
            <a:pPr lvl="1"/>
            <a:r>
              <a:rPr lang="en-US" dirty="0"/>
              <a:t>Express thanks for the commission He’s entrusted to you to represent Him and share His good news.</a:t>
            </a:r>
          </a:p>
          <a:p>
            <a:endParaRPr lang="en-US" dirty="0"/>
          </a:p>
        </p:txBody>
      </p:sp>
    </p:spTree>
    <p:extLst>
      <p:ext uri="{BB962C8B-B14F-4D97-AF65-F5344CB8AC3E}">
        <p14:creationId xmlns:p14="http://schemas.microsoft.com/office/powerpoint/2010/main" val="370223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2FD5-49D7-46D4-BB0E-E524DC6CB0A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FE7EF74-4C34-4001-8D1B-66AE63C1DF12}"/>
              </a:ext>
            </a:extLst>
          </p:cNvPr>
          <p:cNvSpPr>
            <a:spLocks noGrp="1"/>
          </p:cNvSpPr>
          <p:nvPr>
            <p:ph idx="1"/>
          </p:nvPr>
        </p:nvSpPr>
        <p:spPr/>
        <p:txBody>
          <a:bodyPr>
            <a:normAutofit/>
          </a:bodyPr>
          <a:lstStyle/>
          <a:p>
            <a:r>
              <a:rPr lang="en-US" dirty="0"/>
              <a:t>Trust Him. </a:t>
            </a:r>
          </a:p>
          <a:p>
            <a:pPr lvl="1"/>
            <a:r>
              <a:rPr lang="en-US" dirty="0"/>
              <a:t>We can overcome fears by giving them over to God. </a:t>
            </a:r>
          </a:p>
          <a:p>
            <a:pPr lvl="1"/>
            <a:r>
              <a:rPr lang="en-US" dirty="0"/>
              <a:t>If you’re challenged with sharing Jesus with others, pray and trust God to reveal and heal these areas. </a:t>
            </a:r>
          </a:p>
          <a:p>
            <a:pPr lvl="1"/>
            <a:r>
              <a:rPr lang="en-US" dirty="0"/>
              <a:t>Acknowledge and write down any fears, concerns, or needs you want Him to help you overcome. </a:t>
            </a:r>
          </a:p>
          <a:p>
            <a:pPr lvl="1"/>
            <a:r>
              <a:rPr lang="en-US" dirty="0"/>
              <a:t>Pray and trust Him to move.</a:t>
            </a:r>
          </a:p>
          <a:p>
            <a:endParaRPr lang="en-US" dirty="0"/>
          </a:p>
        </p:txBody>
      </p:sp>
    </p:spTree>
    <p:extLst>
      <p:ext uri="{BB962C8B-B14F-4D97-AF65-F5344CB8AC3E}">
        <p14:creationId xmlns:p14="http://schemas.microsoft.com/office/powerpoint/2010/main" val="1905090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2FD5-49D7-46D4-BB0E-E524DC6CB0A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FE7EF74-4C34-4001-8D1B-66AE63C1DF12}"/>
              </a:ext>
            </a:extLst>
          </p:cNvPr>
          <p:cNvSpPr>
            <a:spLocks noGrp="1"/>
          </p:cNvSpPr>
          <p:nvPr>
            <p:ph idx="1"/>
          </p:nvPr>
        </p:nvSpPr>
        <p:spPr>
          <a:xfrm>
            <a:off x="838200" y="2317315"/>
            <a:ext cx="10515600" cy="3859648"/>
          </a:xfrm>
        </p:spPr>
        <p:txBody>
          <a:bodyPr/>
          <a:lstStyle/>
          <a:p>
            <a:r>
              <a:rPr lang="en-US"/>
              <a:t>Tell of His love. </a:t>
            </a:r>
          </a:p>
          <a:p>
            <a:pPr lvl="1"/>
            <a:r>
              <a:rPr lang="en-US"/>
              <a:t>As you meet people during the week, be bold. </a:t>
            </a:r>
          </a:p>
          <a:p>
            <a:pPr lvl="1"/>
            <a:r>
              <a:rPr lang="en-US"/>
              <a:t>Ask, “Has anyone told you Jesus loves you?” </a:t>
            </a:r>
          </a:p>
          <a:p>
            <a:pPr lvl="1"/>
            <a:r>
              <a:rPr lang="en-US"/>
              <a:t>Tell them, “He does and I just wanted to let you know.” </a:t>
            </a:r>
          </a:p>
          <a:p>
            <a:endParaRPr lang="en-US" dirty="0"/>
          </a:p>
        </p:txBody>
      </p:sp>
    </p:spTree>
    <p:extLst>
      <p:ext uri="{BB962C8B-B14F-4D97-AF65-F5344CB8AC3E}">
        <p14:creationId xmlns:p14="http://schemas.microsoft.com/office/powerpoint/2010/main" val="2464796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6A3AA5-43FF-42E0-94A7-77502D252F06}"/>
              </a:ext>
            </a:extLst>
          </p:cNvPr>
          <p:cNvSpPr>
            <a:spLocks noGrp="1"/>
          </p:cNvSpPr>
          <p:nvPr>
            <p:ph type="title"/>
          </p:nvPr>
        </p:nvSpPr>
        <p:spPr/>
        <p:txBody>
          <a:bodyPr/>
          <a:lstStyle/>
          <a:p>
            <a:r>
              <a:rPr lang="en-US" dirty="0"/>
              <a:t>Family Activities</a:t>
            </a:r>
          </a:p>
        </p:txBody>
      </p:sp>
      <p:pic>
        <p:nvPicPr>
          <p:cNvPr id="3074" name="Picture 2" descr="(Esther and Ruby) Senior Women Having a Conversation clipart">
            <a:extLst>
              <a:ext uri="{FF2B5EF4-FFF2-40B4-BE49-F238E27FC236}">
                <a16:creationId xmlns:a16="http://schemas.microsoft.com/office/drawing/2014/main" id="{C9B5D2C1-11F7-40BE-83B8-2855CE2C6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167" y="3647048"/>
            <a:ext cx="3713967" cy="2845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A floor plan of a house&#10;&#10;Description automatically generated with medium confidence">
            <a:extLst>
              <a:ext uri="{FF2B5EF4-FFF2-40B4-BE49-F238E27FC236}">
                <a16:creationId xmlns:a16="http://schemas.microsoft.com/office/drawing/2014/main" id="{7F3FBEFD-B728-4486-A893-480B996F838F}"/>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059907" y="1723114"/>
            <a:ext cx="3760598" cy="3723426"/>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9" name="Speech Bubble: Rectangle with Corners Rounded 8">
            <a:extLst>
              <a:ext uri="{FF2B5EF4-FFF2-40B4-BE49-F238E27FC236}">
                <a16:creationId xmlns:a16="http://schemas.microsoft.com/office/drawing/2014/main" id="{2B7CD68D-1178-4E87-99A1-CD8E29B96593}"/>
              </a:ext>
            </a:extLst>
          </p:cNvPr>
          <p:cNvSpPr/>
          <p:nvPr/>
        </p:nvSpPr>
        <p:spPr>
          <a:xfrm>
            <a:off x="1198921" y="1465545"/>
            <a:ext cx="5727972" cy="1766170"/>
          </a:xfrm>
          <a:prstGeom prst="wedgeRoundRectCallout">
            <a:avLst>
              <a:gd name="adj1" fmla="val -13539"/>
              <a:gd name="adj2" fmla="val 6675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I’m so glad to see the Crossword.  I just can’t do those mixed up word things.  And the Wordsearch Lady … HUMPH!  But, if you like those Fallen Phrases or want a coloring page or family discussion, go to </a:t>
            </a:r>
            <a:r>
              <a:rPr lang="en-US" dirty="0">
                <a:latin typeface="Comic Sans MS" panose="030F0702030302020204" pitchFamily="66" charset="0"/>
                <a:hlinkClick r:id="rId4"/>
              </a:rPr>
              <a:t>https://tinyurl.com/3mzw8kfj</a:t>
            </a:r>
            <a:r>
              <a:rPr lang="en-US" dirty="0">
                <a:latin typeface="Comic Sans MS" panose="030F0702030302020204" pitchFamily="66" charset="0"/>
              </a:rPr>
              <a:t> </a:t>
            </a:r>
          </a:p>
        </p:txBody>
      </p:sp>
    </p:spTree>
    <p:extLst>
      <p:ext uri="{BB962C8B-B14F-4D97-AF65-F5344CB8AC3E}">
        <p14:creationId xmlns:p14="http://schemas.microsoft.com/office/powerpoint/2010/main" val="97250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32731E-A5A8-4E2C-A1F1-23AC6AFB5AA1}"/>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B3C0B3E-8E18-4779-8303-2A9AA6E40231}"/>
              </a:ext>
            </a:extLst>
          </p:cNvPr>
          <p:cNvGrpSpPr/>
          <p:nvPr/>
        </p:nvGrpSpPr>
        <p:grpSpPr>
          <a:xfrm>
            <a:off x="2849598" y="1690688"/>
            <a:ext cx="6492803" cy="4161682"/>
            <a:chOff x="2849598" y="1690688"/>
            <a:chExt cx="6492803" cy="4161682"/>
          </a:xfrm>
        </p:grpSpPr>
        <p:pic>
          <p:nvPicPr>
            <p:cNvPr id="6" name="Picture 5" descr="A picture containing text, person, outdoor&#10;&#10;Description automatically generated">
              <a:extLst>
                <a:ext uri="{FF2B5EF4-FFF2-40B4-BE49-F238E27FC236}">
                  <a16:creationId xmlns:a16="http://schemas.microsoft.com/office/drawing/2014/main" id="{A9B25993-E357-4731-B505-9D67BE50A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14525"/>
              <a:ext cx="5715000" cy="302895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DB7E4A84-262F-4539-B5FE-F431F93BF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F6010009-14C0-43BE-AFDA-14B632352E99}"/>
              </a:ext>
            </a:extLst>
          </p:cNvPr>
          <p:cNvSpPr txBox="1"/>
          <p:nvPr/>
        </p:nvSpPr>
        <p:spPr>
          <a:xfrm>
            <a:off x="3562597" y="5852370"/>
            <a:ext cx="4857008"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973227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83331"/>
          </a:xfrm>
        </p:spPr>
        <p:txBody>
          <a:bodyPr/>
          <a:lstStyle/>
          <a:p>
            <a:r>
              <a:rPr lang="en-US" dirty="0"/>
              <a:t>Our Commission</a:t>
            </a:r>
          </a:p>
        </p:txBody>
      </p:sp>
      <p:sp>
        <p:nvSpPr>
          <p:cNvPr id="3" name="Subtitle 2"/>
          <p:cNvSpPr>
            <a:spLocks noGrp="1"/>
          </p:cNvSpPr>
          <p:nvPr>
            <p:ph type="subTitle" idx="1"/>
          </p:nvPr>
        </p:nvSpPr>
        <p:spPr/>
        <p:txBody>
          <a:bodyPr/>
          <a:lstStyle/>
          <a:p>
            <a:r>
              <a:rPr lang="en-US" dirty="0"/>
              <a:t>April 25</a:t>
            </a:r>
          </a:p>
        </p:txBody>
      </p:sp>
    </p:spTree>
    <p:extLst>
      <p:ext uri="{BB962C8B-B14F-4D97-AF65-F5344CB8AC3E}">
        <p14:creationId xmlns:p14="http://schemas.microsoft.com/office/powerpoint/2010/main" val="142499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B42945-C296-460C-BEDD-AE9CB4714D79}"/>
              </a:ext>
            </a:extLst>
          </p:cNvPr>
          <p:cNvSpPr>
            <a:spLocks noGrp="1"/>
          </p:cNvSpPr>
          <p:nvPr>
            <p:ph type="title"/>
          </p:nvPr>
        </p:nvSpPr>
        <p:spPr/>
        <p:txBody>
          <a:bodyPr/>
          <a:lstStyle/>
          <a:p>
            <a:r>
              <a:rPr lang="en-US" dirty="0"/>
              <a:t>Where was it?</a:t>
            </a:r>
          </a:p>
        </p:txBody>
      </p:sp>
      <p:sp>
        <p:nvSpPr>
          <p:cNvPr id="4" name="Content Placeholder 3">
            <a:extLst>
              <a:ext uri="{FF2B5EF4-FFF2-40B4-BE49-F238E27FC236}">
                <a16:creationId xmlns:a16="http://schemas.microsoft.com/office/drawing/2014/main" id="{1FBF3F99-2D56-4A45-AF31-640FB9843331}"/>
              </a:ext>
            </a:extLst>
          </p:cNvPr>
          <p:cNvSpPr>
            <a:spLocks noGrp="1"/>
          </p:cNvSpPr>
          <p:nvPr>
            <p:ph idx="1"/>
          </p:nvPr>
        </p:nvSpPr>
        <p:spPr/>
        <p:txBody>
          <a:bodyPr/>
          <a:lstStyle/>
          <a:p>
            <a:r>
              <a:rPr lang="en-US" dirty="0"/>
              <a:t>When was the last time you felt like you were on a mission to find something? </a:t>
            </a:r>
          </a:p>
          <a:p>
            <a:endParaRPr lang="en-US" dirty="0"/>
          </a:p>
          <a:p>
            <a:r>
              <a:rPr lang="en-US" dirty="0">
                <a:solidFill>
                  <a:srgbClr val="C00000"/>
                </a:solidFill>
              </a:rPr>
              <a:t>God has sent us on a mission.</a:t>
            </a:r>
          </a:p>
          <a:p>
            <a:pPr lvl="1"/>
            <a:r>
              <a:rPr lang="en-US" dirty="0">
                <a:solidFill>
                  <a:srgbClr val="C00000"/>
                </a:solidFill>
              </a:rPr>
              <a:t>God sends us to tell others about Jesus.</a:t>
            </a:r>
          </a:p>
          <a:p>
            <a:pPr lvl="1"/>
            <a:r>
              <a:rPr lang="en-US" dirty="0">
                <a:solidFill>
                  <a:srgbClr val="C00000"/>
                </a:solidFill>
              </a:rPr>
              <a:t>We are on mission with Jesus to share Good News that changes lives.</a:t>
            </a:r>
          </a:p>
          <a:p>
            <a:endParaRPr lang="en-US" dirty="0"/>
          </a:p>
        </p:txBody>
      </p:sp>
      <p:grpSp>
        <p:nvGrpSpPr>
          <p:cNvPr id="9" name="Group 8">
            <a:extLst>
              <a:ext uri="{FF2B5EF4-FFF2-40B4-BE49-F238E27FC236}">
                <a16:creationId xmlns:a16="http://schemas.microsoft.com/office/drawing/2014/main" id="{2894A5F7-B971-42FD-9973-010812DF39A0}"/>
              </a:ext>
            </a:extLst>
          </p:cNvPr>
          <p:cNvGrpSpPr/>
          <p:nvPr/>
        </p:nvGrpSpPr>
        <p:grpSpPr>
          <a:xfrm>
            <a:off x="1112960" y="3354860"/>
            <a:ext cx="9911297" cy="2415566"/>
            <a:chOff x="1488740" y="3072987"/>
            <a:chExt cx="9911297" cy="2415566"/>
          </a:xfrm>
        </p:grpSpPr>
        <p:pic>
          <p:nvPicPr>
            <p:cNvPr id="1026" name="Picture 2" descr="Teddy bear clipart">
              <a:extLst>
                <a:ext uri="{FF2B5EF4-FFF2-40B4-BE49-F238E27FC236}">
                  <a16:creationId xmlns:a16="http://schemas.microsoft.com/office/drawing/2014/main" id="{8B2CCBA7-6BF0-4DA9-B5AF-800D8149A4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2179" y="3156559"/>
              <a:ext cx="1925212" cy="22484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Remote Control, Tv, Television, Remote, Electronic">
              <a:extLst>
                <a:ext uri="{FF2B5EF4-FFF2-40B4-BE49-F238E27FC236}">
                  <a16:creationId xmlns:a16="http://schemas.microsoft.com/office/drawing/2014/main" id="{135851FF-E16E-4C61-932D-755F7A0D62C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83" b="89673" l="6979" r="93333">
                          <a14:foregroundMark x1="7396" y1="42513" x2="7083" y2="52840"/>
                          <a14:foregroundMark x1="7083" y1="52840" x2="9896" y2="63339"/>
                          <a14:foregroundMark x1="92500" y1="40620" x2="91979" y2="31325"/>
                          <a14:foregroundMark x1="91979" y1="31325" x2="93333" y2="38726"/>
                        </a14:backgroundRemoval>
                      </a14:imgEffect>
                    </a14:imgLayer>
                  </a14:imgProps>
                </a:ext>
                <a:ext uri="{28A0092B-C50C-407E-A947-70E740481C1C}">
                  <a14:useLocalDpi xmlns:a14="http://schemas.microsoft.com/office/drawing/2010/main" val="0"/>
                </a:ext>
              </a:extLst>
            </a:blip>
            <a:srcRect/>
            <a:stretch>
              <a:fillRect/>
            </a:stretch>
          </p:blipFill>
          <p:spPr bwMode="auto">
            <a:xfrm rot="2050182">
              <a:off x="8211874" y="3483265"/>
              <a:ext cx="3188163" cy="1929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A picture containing key&#10;&#10;Description automatically generated">
              <a:extLst>
                <a:ext uri="{FF2B5EF4-FFF2-40B4-BE49-F238E27FC236}">
                  <a16:creationId xmlns:a16="http://schemas.microsoft.com/office/drawing/2014/main" id="{889030A5-C40B-4684-B117-681EC516470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000" b="94889" l="8750" r="96094">
                          <a14:foregroundMark x1="62187" y1="8222" x2="62344" y2="8000"/>
                          <a14:foregroundMark x1="77813" y1="84222" x2="79531" y2="95333"/>
                          <a14:foregroundMark x1="79531" y1="95333" x2="83750" y2="92222"/>
                          <a14:foregroundMark x1="85625" y1="77333" x2="96094" y2="91556"/>
                          <a14:foregroundMark x1="39219" y1="62444" x2="23125" y2="69333"/>
                          <a14:foregroundMark x1="23125" y1="69333" x2="22813" y2="69556"/>
                          <a14:foregroundMark x1="33281" y1="54444" x2="24688" y2="51556"/>
                          <a14:foregroundMark x1="24688" y1="51556" x2="17344" y2="52222"/>
                          <a14:foregroundMark x1="20625" y1="52222" x2="15781" y2="53778"/>
                          <a14:foregroundMark x1="10000" y1="76889" x2="8750" y2="81333"/>
                        </a14:backgroundRemoval>
                      </a14:imgEffect>
                    </a14:imgLayer>
                  </a14:imgProps>
                </a:ext>
                <a:ext uri="{28A0092B-C50C-407E-A947-70E740481C1C}">
                  <a14:useLocalDpi xmlns:a14="http://schemas.microsoft.com/office/drawing/2010/main" val="0"/>
                </a:ext>
              </a:extLst>
            </a:blip>
            <a:stretch>
              <a:fillRect/>
            </a:stretch>
          </p:blipFill>
          <p:spPr>
            <a:xfrm>
              <a:off x="1488740" y="3072987"/>
              <a:ext cx="3435472" cy="241556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941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05AA-69F2-44AB-B5FA-D2DDB62BB68F}"/>
              </a:ext>
            </a:extLst>
          </p:cNvPr>
          <p:cNvSpPr>
            <a:spLocks noGrp="1"/>
          </p:cNvSpPr>
          <p:nvPr>
            <p:ph type="title"/>
          </p:nvPr>
        </p:nvSpPr>
        <p:spPr/>
        <p:txBody>
          <a:bodyPr/>
          <a:lstStyle/>
          <a:p>
            <a:pPr algn="l"/>
            <a:r>
              <a:rPr lang="en-US" dirty="0"/>
              <a:t>Listen for Christ’s challenge to His disciples.</a:t>
            </a:r>
          </a:p>
        </p:txBody>
      </p:sp>
      <p:sp>
        <p:nvSpPr>
          <p:cNvPr id="3" name="Content Placeholder 2">
            <a:extLst>
              <a:ext uri="{FF2B5EF4-FFF2-40B4-BE49-F238E27FC236}">
                <a16:creationId xmlns:a16="http://schemas.microsoft.com/office/drawing/2014/main" id="{F82DBBA3-28C7-4C2B-999A-5F85DBDCD0B1}"/>
              </a:ext>
            </a:extLst>
          </p:cNvPr>
          <p:cNvSpPr>
            <a:spLocks noGrp="1"/>
          </p:cNvSpPr>
          <p:nvPr>
            <p:ph idx="1"/>
          </p:nvPr>
        </p:nvSpPr>
        <p:spPr>
          <a:xfrm>
            <a:off x="1446234" y="2351718"/>
            <a:ext cx="9299532" cy="4351338"/>
          </a:xfrm>
        </p:spPr>
        <p:txBody>
          <a:bodyPr/>
          <a:lstStyle/>
          <a:p>
            <a:pPr marL="0" indent="0" algn="ctr">
              <a:buNone/>
            </a:pPr>
            <a:r>
              <a:rPr lang="en-US" dirty="0"/>
              <a:t>Matthew 28:18-20 (NIV)  18  Then Jesus came to them and said, "All authority in heaven and on earth has been given to me.  19  Therefore go and make disciples of all nations, baptizing them in the name of the </a:t>
            </a:r>
          </a:p>
        </p:txBody>
      </p:sp>
    </p:spTree>
    <p:extLst>
      <p:ext uri="{BB962C8B-B14F-4D97-AF65-F5344CB8AC3E}">
        <p14:creationId xmlns:p14="http://schemas.microsoft.com/office/powerpoint/2010/main" val="38554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05AA-69F2-44AB-B5FA-D2DDB62BB68F}"/>
              </a:ext>
            </a:extLst>
          </p:cNvPr>
          <p:cNvSpPr>
            <a:spLocks noGrp="1"/>
          </p:cNvSpPr>
          <p:nvPr>
            <p:ph type="title"/>
          </p:nvPr>
        </p:nvSpPr>
        <p:spPr/>
        <p:txBody>
          <a:bodyPr/>
          <a:lstStyle/>
          <a:p>
            <a:pPr algn="l"/>
            <a:r>
              <a:rPr lang="en-US" dirty="0"/>
              <a:t>Listen for Christ’s challenge to His disciples.</a:t>
            </a:r>
          </a:p>
        </p:txBody>
      </p:sp>
      <p:sp>
        <p:nvSpPr>
          <p:cNvPr id="3" name="Content Placeholder 2">
            <a:extLst>
              <a:ext uri="{FF2B5EF4-FFF2-40B4-BE49-F238E27FC236}">
                <a16:creationId xmlns:a16="http://schemas.microsoft.com/office/drawing/2014/main" id="{F82DBBA3-28C7-4C2B-999A-5F85DBDCD0B1}"/>
              </a:ext>
            </a:extLst>
          </p:cNvPr>
          <p:cNvSpPr>
            <a:spLocks noGrp="1"/>
          </p:cNvSpPr>
          <p:nvPr>
            <p:ph idx="1"/>
          </p:nvPr>
        </p:nvSpPr>
        <p:spPr>
          <a:xfrm>
            <a:off x="1446234" y="2351718"/>
            <a:ext cx="9299532" cy="4351338"/>
          </a:xfrm>
        </p:spPr>
        <p:txBody>
          <a:bodyPr/>
          <a:lstStyle/>
          <a:p>
            <a:pPr marL="0" indent="0" algn="ctr">
              <a:buNone/>
            </a:pPr>
            <a:r>
              <a:rPr lang="en-US" dirty="0"/>
              <a:t>Father and of the Son and of the Holy Spirit,  20  and teaching them to obey everything I have commanded you. And surely I am with you always, to the very end of the age." </a:t>
            </a:r>
          </a:p>
        </p:txBody>
      </p:sp>
      <p:pic>
        <p:nvPicPr>
          <p:cNvPr id="5" name="Picture 4">
            <a:extLst>
              <a:ext uri="{FF2B5EF4-FFF2-40B4-BE49-F238E27FC236}">
                <a16:creationId xmlns:a16="http://schemas.microsoft.com/office/drawing/2014/main" id="{5D86635F-F43B-407D-81F1-8B495924DAC4}"/>
              </a:ext>
            </a:extLst>
          </p:cNvPr>
          <p:cNvPicPr>
            <a:picLocks noChangeAspect="1"/>
          </p:cNvPicPr>
          <p:nvPr/>
        </p:nvPicPr>
        <p:blipFill>
          <a:blip r:embed="rId2"/>
          <a:stretch>
            <a:fillRect/>
          </a:stretch>
        </p:blipFill>
        <p:spPr>
          <a:xfrm>
            <a:off x="4912514" y="5361141"/>
            <a:ext cx="2366972" cy="3681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895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7A1F-6516-4C3C-B786-901C0CBAAB2C}"/>
              </a:ext>
            </a:extLst>
          </p:cNvPr>
          <p:cNvSpPr>
            <a:spLocks noGrp="1"/>
          </p:cNvSpPr>
          <p:nvPr>
            <p:ph type="title"/>
          </p:nvPr>
        </p:nvSpPr>
        <p:spPr/>
        <p:txBody>
          <a:bodyPr/>
          <a:lstStyle/>
          <a:p>
            <a:r>
              <a:rPr lang="en-US" dirty="0"/>
              <a:t>Christ’s Commission</a:t>
            </a:r>
          </a:p>
        </p:txBody>
      </p:sp>
      <p:sp>
        <p:nvSpPr>
          <p:cNvPr id="3" name="Content Placeholder 2">
            <a:extLst>
              <a:ext uri="{FF2B5EF4-FFF2-40B4-BE49-F238E27FC236}">
                <a16:creationId xmlns:a16="http://schemas.microsoft.com/office/drawing/2014/main" id="{E6454C7F-A447-4F04-880F-0678838A707B}"/>
              </a:ext>
            </a:extLst>
          </p:cNvPr>
          <p:cNvSpPr>
            <a:spLocks noGrp="1"/>
          </p:cNvSpPr>
          <p:nvPr>
            <p:ph idx="1"/>
          </p:nvPr>
        </p:nvSpPr>
        <p:spPr/>
        <p:txBody>
          <a:bodyPr/>
          <a:lstStyle/>
          <a:p>
            <a:r>
              <a:rPr lang="en-US" dirty="0"/>
              <a:t>What did Jesus say about Himself? </a:t>
            </a:r>
          </a:p>
          <a:p>
            <a:r>
              <a:rPr lang="en-US" dirty="0"/>
              <a:t>What does it mean to us that Jesus has “all authority”?</a:t>
            </a:r>
          </a:p>
          <a:p>
            <a:r>
              <a:rPr lang="en-US" dirty="0"/>
              <a:t>What activities were the disciples to be involved in? </a:t>
            </a:r>
          </a:p>
          <a:p>
            <a:r>
              <a:rPr lang="en-US" dirty="0"/>
              <a:t>To whom was Jesus speaking when He first spoke these words? </a:t>
            </a:r>
          </a:p>
        </p:txBody>
      </p:sp>
    </p:spTree>
    <p:extLst>
      <p:ext uri="{BB962C8B-B14F-4D97-AF65-F5344CB8AC3E}">
        <p14:creationId xmlns:p14="http://schemas.microsoft.com/office/powerpoint/2010/main" val="9230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FCC5-B169-4A8F-ACF0-E7F09B08FCA7}"/>
              </a:ext>
            </a:extLst>
          </p:cNvPr>
          <p:cNvSpPr>
            <a:spLocks noGrp="1"/>
          </p:cNvSpPr>
          <p:nvPr>
            <p:ph type="title"/>
          </p:nvPr>
        </p:nvSpPr>
        <p:spPr/>
        <p:txBody>
          <a:bodyPr/>
          <a:lstStyle/>
          <a:p>
            <a:r>
              <a:rPr lang="en-US" dirty="0"/>
              <a:t>Christ’s Commission</a:t>
            </a:r>
          </a:p>
        </p:txBody>
      </p:sp>
      <p:sp>
        <p:nvSpPr>
          <p:cNvPr id="3" name="Content Placeholder 2">
            <a:extLst>
              <a:ext uri="{FF2B5EF4-FFF2-40B4-BE49-F238E27FC236}">
                <a16:creationId xmlns:a16="http://schemas.microsoft.com/office/drawing/2014/main" id="{90D64CCF-CE9D-4967-B404-540116D324D1}"/>
              </a:ext>
            </a:extLst>
          </p:cNvPr>
          <p:cNvSpPr>
            <a:spLocks noGrp="1"/>
          </p:cNvSpPr>
          <p:nvPr>
            <p:ph idx="1"/>
          </p:nvPr>
        </p:nvSpPr>
        <p:spPr/>
        <p:txBody>
          <a:bodyPr/>
          <a:lstStyle/>
          <a:p>
            <a:r>
              <a:rPr lang="en-US" dirty="0"/>
              <a:t>Why is the commission transferable to other believers through the ages? </a:t>
            </a:r>
          </a:p>
          <a:p>
            <a:r>
              <a:rPr lang="en-US" dirty="0">
                <a:solidFill>
                  <a:srgbClr val="C00000"/>
                </a:solidFill>
              </a:rPr>
              <a:t>Note: The “go” is an imperatival participle in the original Greek.</a:t>
            </a:r>
          </a:p>
          <a:p>
            <a:pPr lvl="1"/>
            <a:r>
              <a:rPr lang="en-US" dirty="0">
                <a:solidFill>
                  <a:srgbClr val="C00000"/>
                </a:solidFill>
              </a:rPr>
              <a:t>Read “as you are going”</a:t>
            </a:r>
          </a:p>
          <a:p>
            <a:pPr lvl="1"/>
            <a:r>
              <a:rPr lang="en-US" dirty="0">
                <a:solidFill>
                  <a:srgbClr val="C00000"/>
                </a:solidFill>
              </a:rPr>
              <a:t>As you go about life</a:t>
            </a:r>
          </a:p>
          <a:p>
            <a:pPr lvl="1"/>
            <a:r>
              <a:rPr lang="en-US" dirty="0">
                <a:solidFill>
                  <a:srgbClr val="C00000"/>
                </a:solidFill>
              </a:rPr>
              <a:t>The imperative is strong … we are </a:t>
            </a:r>
            <a:r>
              <a:rPr lang="en-US" i="1" dirty="0">
                <a:solidFill>
                  <a:srgbClr val="C00000"/>
                </a:solidFill>
              </a:rPr>
              <a:t>commanded</a:t>
            </a:r>
            <a:r>
              <a:rPr lang="en-US" dirty="0">
                <a:solidFill>
                  <a:srgbClr val="C00000"/>
                </a:solidFill>
              </a:rPr>
              <a:t> to go into all the world, to every nation</a:t>
            </a:r>
          </a:p>
        </p:txBody>
      </p:sp>
    </p:spTree>
    <p:extLst>
      <p:ext uri="{BB962C8B-B14F-4D97-AF65-F5344CB8AC3E}">
        <p14:creationId xmlns:p14="http://schemas.microsoft.com/office/powerpoint/2010/main" val="184902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6961-7D0F-441F-92D0-D61CE1C3C38C}"/>
              </a:ext>
            </a:extLst>
          </p:cNvPr>
          <p:cNvSpPr>
            <a:spLocks noGrp="1"/>
          </p:cNvSpPr>
          <p:nvPr>
            <p:ph type="title"/>
          </p:nvPr>
        </p:nvSpPr>
        <p:spPr/>
        <p:txBody>
          <a:bodyPr/>
          <a:lstStyle/>
          <a:p>
            <a:r>
              <a:rPr lang="en-US" dirty="0"/>
              <a:t>Christ’s Commission</a:t>
            </a:r>
          </a:p>
        </p:txBody>
      </p:sp>
      <p:sp>
        <p:nvSpPr>
          <p:cNvPr id="3" name="Content Placeholder 2">
            <a:extLst>
              <a:ext uri="{FF2B5EF4-FFF2-40B4-BE49-F238E27FC236}">
                <a16:creationId xmlns:a16="http://schemas.microsoft.com/office/drawing/2014/main" id="{4686619D-405D-4B9A-97C3-6528B9A0F876}"/>
              </a:ext>
            </a:extLst>
          </p:cNvPr>
          <p:cNvSpPr>
            <a:spLocks noGrp="1"/>
          </p:cNvSpPr>
          <p:nvPr>
            <p:ph idx="1"/>
          </p:nvPr>
        </p:nvSpPr>
        <p:spPr/>
        <p:txBody>
          <a:bodyPr/>
          <a:lstStyle/>
          <a:p>
            <a:r>
              <a:rPr lang="en-US" dirty="0"/>
              <a:t>How can knowing that Jesus is always with us make a difference “as we are going”?</a:t>
            </a:r>
          </a:p>
        </p:txBody>
      </p:sp>
      <p:pic>
        <p:nvPicPr>
          <p:cNvPr id="2050" name="Picture 2" descr="Cross, Christ, Statue, Sea, Pigeons, Redeemer">
            <a:extLst>
              <a:ext uri="{FF2B5EF4-FFF2-40B4-BE49-F238E27FC236}">
                <a16:creationId xmlns:a16="http://schemas.microsoft.com/office/drawing/2014/main" id="{E4BF2EB2-CE44-4FBC-A096-E17CB843A1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310" y="3715999"/>
            <a:ext cx="3824614" cy="1725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4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12A8-26C5-423C-8E6B-AE6A73D4FAF0}"/>
              </a:ext>
            </a:extLst>
          </p:cNvPr>
          <p:cNvSpPr>
            <a:spLocks noGrp="1"/>
          </p:cNvSpPr>
          <p:nvPr>
            <p:ph type="title"/>
          </p:nvPr>
        </p:nvSpPr>
        <p:spPr/>
        <p:txBody>
          <a:bodyPr/>
          <a:lstStyle/>
          <a:p>
            <a:pPr algn="l"/>
            <a:r>
              <a:rPr lang="en-US" dirty="0"/>
              <a:t>Listen for what is new.</a:t>
            </a:r>
          </a:p>
        </p:txBody>
      </p:sp>
      <p:sp>
        <p:nvSpPr>
          <p:cNvPr id="3" name="Content Placeholder 2">
            <a:extLst>
              <a:ext uri="{FF2B5EF4-FFF2-40B4-BE49-F238E27FC236}">
                <a16:creationId xmlns:a16="http://schemas.microsoft.com/office/drawing/2014/main" id="{ABCCE78E-DA7C-4711-B525-278D179D41FF}"/>
              </a:ext>
            </a:extLst>
          </p:cNvPr>
          <p:cNvSpPr>
            <a:spLocks noGrp="1"/>
          </p:cNvSpPr>
          <p:nvPr>
            <p:ph idx="1"/>
          </p:nvPr>
        </p:nvSpPr>
        <p:spPr>
          <a:xfrm>
            <a:off x="1270870" y="1813099"/>
            <a:ext cx="9650260" cy="4351338"/>
          </a:xfrm>
        </p:spPr>
        <p:txBody>
          <a:bodyPr/>
          <a:lstStyle/>
          <a:p>
            <a:pPr marL="0" indent="0" algn="ctr">
              <a:buNone/>
            </a:pPr>
            <a:r>
              <a:rPr lang="en-US" dirty="0"/>
              <a:t>2 Corinthians 5:16-19 (NIV)   So from now on we regard no one from a worldly point of view. Though we once regarded Christ in this way, we do so no longer. 17  Therefore, if anyone is in Christ, he is a new creation; the old has gone, the new has come! </a:t>
            </a:r>
          </a:p>
        </p:txBody>
      </p:sp>
    </p:spTree>
    <p:extLst>
      <p:ext uri="{BB962C8B-B14F-4D97-AF65-F5344CB8AC3E}">
        <p14:creationId xmlns:p14="http://schemas.microsoft.com/office/powerpoint/2010/main" val="11847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129</TotalTime>
  <Words>851</Words>
  <Application>Microsoft Office PowerPoint</Application>
  <PresentationFormat>Widescreen</PresentationFormat>
  <Paragraphs>66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Our Commission</vt:lpstr>
      <vt:lpstr>Video Introduction</vt:lpstr>
      <vt:lpstr>Where was it?</vt:lpstr>
      <vt:lpstr>Listen for Christ’s challenge to His disciples.</vt:lpstr>
      <vt:lpstr>Listen for Christ’s challenge to His disciples.</vt:lpstr>
      <vt:lpstr>Christ’s Commission</vt:lpstr>
      <vt:lpstr>Christ’s Commission</vt:lpstr>
      <vt:lpstr>Christ’s Commission</vt:lpstr>
      <vt:lpstr>Listen for what is new.</vt:lpstr>
      <vt:lpstr>Listen for what is new.</vt:lpstr>
      <vt:lpstr>Tell of Christ’s Work in Our Lives</vt:lpstr>
      <vt:lpstr>Tell of Christ’s Work in Our Lives</vt:lpstr>
      <vt:lpstr>Listen for the role to which we are appointed.</vt:lpstr>
      <vt:lpstr>Ambassadors for Christ</vt:lpstr>
      <vt:lpstr>Ambassadors for Christ</vt:lpstr>
      <vt:lpstr>Application</vt:lpstr>
      <vt:lpstr>Application</vt:lpstr>
      <vt:lpstr>Application</vt:lpstr>
      <vt:lpstr>Family Activities</vt:lpstr>
      <vt:lpstr>Our Commission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Commission</dc:title>
  <dc:creator>Armstrong, Stephen (General Math and Science)</dc:creator>
  <cp:lastModifiedBy>Armstrong, Stephen (General Math and Science)</cp:lastModifiedBy>
  <cp:revision>9</cp:revision>
  <dcterms:created xsi:type="dcterms:W3CDTF">2021-04-09T12:34:22Z</dcterms:created>
  <dcterms:modified xsi:type="dcterms:W3CDTF">2021-04-09T14:43:36Z</dcterms:modified>
</cp:coreProperties>
</file>