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9" d="100"/>
          <a:sy n="79"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6/8/2023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6/8/2023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6/8/2023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6/8/2023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1e8sm9t6"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hyperlink" Target="https://tinyurl.com/5ckbb4d3"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Mordecai and Esther</a:t>
            </a:r>
          </a:p>
        </p:txBody>
      </p:sp>
      <p:sp>
        <p:nvSpPr>
          <p:cNvPr id="3" name="Subtitle 2"/>
          <p:cNvSpPr>
            <a:spLocks noGrp="1"/>
          </p:cNvSpPr>
          <p:nvPr>
            <p:ph type="subTitle" idx="1"/>
          </p:nvPr>
        </p:nvSpPr>
        <p:spPr>
          <a:xfrm>
            <a:off x="1524000" y="3811978"/>
            <a:ext cx="9144000" cy="1445821"/>
          </a:xfrm>
        </p:spPr>
        <p:txBody>
          <a:bodyPr/>
          <a:lstStyle/>
          <a:p>
            <a:r>
              <a:rPr lang="en-US" dirty="0"/>
              <a:t>June 25</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1609A-B15E-B117-C14C-71476E9037DE}"/>
              </a:ext>
            </a:extLst>
          </p:cNvPr>
          <p:cNvSpPr>
            <a:spLocks noGrp="1"/>
          </p:cNvSpPr>
          <p:nvPr>
            <p:ph type="title"/>
          </p:nvPr>
        </p:nvSpPr>
        <p:spPr/>
        <p:txBody>
          <a:bodyPr/>
          <a:lstStyle/>
          <a:p>
            <a:pPr algn="l"/>
            <a:r>
              <a:rPr lang="en-US" dirty="0"/>
              <a:t>Listen for a chilling government decree.</a:t>
            </a:r>
          </a:p>
        </p:txBody>
      </p:sp>
      <p:sp>
        <p:nvSpPr>
          <p:cNvPr id="3" name="Content Placeholder 2">
            <a:extLst>
              <a:ext uri="{FF2B5EF4-FFF2-40B4-BE49-F238E27FC236}">
                <a16:creationId xmlns:a16="http://schemas.microsoft.com/office/drawing/2014/main" id="{6DC0E432-EAAF-0396-9B07-F4D379BD86BE}"/>
              </a:ext>
            </a:extLst>
          </p:cNvPr>
          <p:cNvSpPr>
            <a:spLocks noGrp="1"/>
          </p:cNvSpPr>
          <p:nvPr>
            <p:ph idx="1"/>
          </p:nvPr>
        </p:nvSpPr>
        <p:spPr>
          <a:xfrm>
            <a:off x="1715544" y="1875729"/>
            <a:ext cx="8760912" cy="4351338"/>
          </a:xfrm>
        </p:spPr>
        <p:txBody>
          <a:bodyPr/>
          <a:lstStyle/>
          <a:p>
            <a:pPr marL="0" indent="0" algn="ctr">
              <a:buNone/>
            </a:pPr>
            <a:r>
              <a:rPr lang="en-US" dirty="0"/>
              <a:t>But thirty days have passed since I was called to go to the king." 12  When Esther's words were reported to Mordecai, 13  he sent back this answer: "Do not think that because you are in the king's house you alone of all the Jews</a:t>
            </a:r>
          </a:p>
        </p:txBody>
      </p:sp>
    </p:spTree>
    <p:extLst>
      <p:ext uri="{BB962C8B-B14F-4D97-AF65-F5344CB8AC3E}">
        <p14:creationId xmlns:p14="http://schemas.microsoft.com/office/powerpoint/2010/main" val="4240349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1609A-B15E-B117-C14C-71476E9037DE}"/>
              </a:ext>
            </a:extLst>
          </p:cNvPr>
          <p:cNvSpPr>
            <a:spLocks noGrp="1"/>
          </p:cNvSpPr>
          <p:nvPr>
            <p:ph type="title"/>
          </p:nvPr>
        </p:nvSpPr>
        <p:spPr/>
        <p:txBody>
          <a:bodyPr/>
          <a:lstStyle/>
          <a:p>
            <a:pPr algn="l"/>
            <a:r>
              <a:rPr lang="en-US" dirty="0"/>
              <a:t>Listen for a chilling government decree.</a:t>
            </a:r>
          </a:p>
        </p:txBody>
      </p:sp>
      <p:sp>
        <p:nvSpPr>
          <p:cNvPr id="3" name="Content Placeholder 2">
            <a:extLst>
              <a:ext uri="{FF2B5EF4-FFF2-40B4-BE49-F238E27FC236}">
                <a16:creationId xmlns:a16="http://schemas.microsoft.com/office/drawing/2014/main" id="{6DC0E432-EAAF-0396-9B07-F4D379BD86BE}"/>
              </a:ext>
            </a:extLst>
          </p:cNvPr>
          <p:cNvSpPr>
            <a:spLocks noGrp="1"/>
          </p:cNvSpPr>
          <p:nvPr>
            <p:ph idx="1"/>
          </p:nvPr>
        </p:nvSpPr>
        <p:spPr>
          <a:xfrm>
            <a:off x="1715544" y="1875729"/>
            <a:ext cx="8760912" cy="4351338"/>
          </a:xfrm>
        </p:spPr>
        <p:txBody>
          <a:bodyPr/>
          <a:lstStyle/>
          <a:p>
            <a:pPr marL="0" indent="0" algn="ctr">
              <a:buNone/>
            </a:pPr>
            <a:r>
              <a:rPr lang="en-US" dirty="0"/>
              <a:t>will arise from another place, but you and your father's family will perish. And who knows but that you have come to royal position for such a time as this?"</a:t>
            </a:r>
          </a:p>
        </p:txBody>
      </p:sp>
      <p:pic>
        <p:nvPicPr>
          <p:cNvPr id="4" name="Picture 3">
            <a:extLst>
              <a:ext uri="{FF2B5EF4-FFF2-40B4-BE49-F238E27FC236}">
                <a16:creationId xmlns:a16="http://schemas.microsoft.com/office/drawing/2014/main" id="{3E27603E-9947-05C3-919B-A73A666606C5}"/>
              </a:ext>
            </a:extLst>
          </p:cNvPr>
          <p:cNvPicPr>
            <a:picLocks noChangeAspect="1"/>
          </p:cNvPicPr>
          <p:nvPr/>
        </p:nvPicPr>
        <p:blipFill>
          <a:blip r:embed="rId2"/>
          <a:stretch>
            <a:fillRect/>
          </a:stretch>
        </p:blipFill>
        <p:spPr>
          <a:xfrm>
            <a:off x="5167428" y="4658502"/>
            <a:ext cx="1857143" cy="2914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143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4CF35-06BF-1D3A-E43A-39F5D66E074E}"/>
              </a:ext>
            </a:extLst>
          </p:cNvPr>
          <p:cNvSpPr>
            <a:spLocks noGrp="1"/>
          </p:cNvSpPr>
          <p:nvPr>
            <p:ph type="title"/>
          </p:nvPr>
        </p:nvSpPr>
        <p:spPr/>
        <p:txBody>
          <a:bodyPr/>
          <a:lstStyle/>
          <a:p>
            <a:r>
              <a:rPr lang="en-US" dirty="0"/>
              <a:t>Challenge Others to Do What Is Right</a:t>
            </a:r>
          </a:p>
        </p:txBody>
      </p:sp>
      <p:sp>
        <p:nvSpPr>
          <p:cNvPr id="3" name="Content Placeholder 2">
            <a:extLst>
              <a:ext uri="{FF2B5EF4-FFF2-40B4-BE49-F238E27FC236}">
                <a16:creationId xmlns:a16="http://schemas.microsoft.com/office/drawing/2014/main" id="{6489DA0B-9034-CBC2-645A-5F2007CAB309}"/>
              </a:ext>
            </a:extLst>
          </p:cNvPr>
          <p:cNvSpPr>
            <a:spLocks noGrp="1"/>
          </p:cNvSpPr>
          <p:nvPr>
            <p:ph idx="1"/>
          </p:nvPr>
        </p:nvSpPr>
        <p:spPr>
          <a:xfrm>
            <a:off x="838200" y="2016689"/>
            <a:ext cx="10515600" cy="4160273"/>
          </a:xfrm>
        </p:spPr>
        <p:txBody>
          <a:bodyPr/>
          <a:lstStyle/>
          <a:p>
            <a:r>
              <a:rPr lang="en-US" dirty="0"/>
              <a:t>What did Mordecai encourage cousin/Queen Esther to do to intervene on behalf of the Jews, her own people? </a:t>
            </a:r>
          </a:p>
          <a:p>
            <a:r>
              <a:rPr lang="en-US" dirty="0"/>
              <a:t>What reason did Esther offer for questioning the viability of Mordecai’s suggestion? </a:t>
            </a:r>
          </a:p>
        </p:txBody>
      </p:sp>
    </p:spTree>
    <p:extLst>
      <p:ext uri="{BB962C8B-B14F-4D97-AF65-F5344CB8AC3E}">
        <p14:creationId xmlns:p14="http://schemas.microsoft.com/office/powerpoint/2010/main" val="266386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4CF35-06BF-1D3A-E43A-39F5D66E074E}"/>
              </a:ext>
            </a:extLst>
          </p:cNvPr>
          <p:cNvSpPr>
            <a:spLocks noGrp="1"/>
          </p:cNvSpPr>
          <p:nvPr>
            <p:ph type="title"/>
          </p:nvPr>
        </p:nvSpPr>
        <p:spPr/>
        <p:txBody>
          <a:bodyPr/>
          <a:lstStyle/>
          <a:p>
            <a:r>
              <a:rPr lang="en-US" dirty="0"/>
              <a:t>Challenge Others to Do What Is Right</a:t>
            </a:r>
          </a:p>
        </p:txBody>
      </p:sp>
      <p:sp>
        <p:nvSpPr>
          <p:cNvPr id="3" name="Content Placeholder 2">
            <a:extLst>
              <a:ext uri="{FF2B5EF4-FFF2-40B4-BE49-F238E27FC236}">
                <a16:creationId xmlns:a16="http://schemas.microsoft.com/office/drawing/2014/main" id="{6489DA0B-9034-CBC2-645A-5F2007CAB309}"/>
              </a:ext>
            </a:extLst>
          </p:cNvPr>
          <p:cNvSpPr>
            <a:spLocks noGrp="1"/>
          </p:cNvSpPr>
          <p:nvPr>
            <p:ph idx="1"/>
          </p:nvPr>
        </p:nvSpPr>
        <p:spPr>
          <a:xfrm>
            <a:off x="838200" y="2016689"/>
            <a:ext cx="10515600" cy="4160273"/>
          </a:xfrm>
        </p:spPr>
        <p:txBody>
          <a:bodyPr/>
          <a:lstStyle/>
          <a:p>
            <a:r>
              <a:rPr lang="en-US" dirty="0"/>
              <a:t>What probing question did Mordecai ask Esther to consider in determining her role in the deliverance of her people? </a:t>
            </a:r>
          </a:p>
          <a:p>
            <a:r>
              <a:rPr lang="en-US" dirty="0"/>
              <a:t>Esther had Mordecai to mentor her in the role God had for her.   How do we recognize the role God may have for us to play as mentor to someone?</a:t>
            </a:r>
          </a:p>
        </p:txBody>
      </p:sp>
    </p:spTree>
    <p:extLst>
      <p:ext uri="{BB962C8B-B14F-4D97-AF65-F5344CB8AC3E}">
        <p14:creationId xmlns:p14="http://schemas.microsoft.com/office/powerpoint/2010/main" val="193257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E40D-A9EB-E426-89CB-520A88FEA265}"/>
              </a:ext>
            </a:extLst>
          </p:cNvPr>
          <p:cNvSpPr>
            <a:spLocks noGrp="1"/>
          </p:cNvSpPr>
          <p:nvPr>
            <p:ph type="title"/>
          </p:nvPr>
        </p:nvSpPr>
        <p:spPr/>
        <p:txBody>
          <a:bodyPr/>
          <a:lstStyle/>
          <a:p>
            <a:pPr algn="l"/>
            <a:r>
              <a:rPr lang="en-US" dirty="0"/>
              <a:t>Listen for Esther’s response to Mordecai’s appeal.</a:t>
            </a:r>
          </a:p>
        </p:txBody>
      </p:sp>
      <p:sp>
        <p:nvSpPr>
          <p:cNvPr id="3" name="Content Placeholder 2">
            <a:extLst>
              <a:ext uri="{FF2B5EF4-FFF2-40B4-BE49-F238E27FC236}">
                <a16:creationId xmlns:a16="http://schemas.microsoft.com/office/drawing/2014/main" id="{7D3F3956-A45D-A51F-9B75-BE09786D078C}"/>
              </a:ext>
            </a:extLst>
          </p:cNvPr>
          <p:cNvSpPr>
            <a:spLocks noGrp="1"/>
          </p:cNvSpPr>
          <p:nvPr>
            <p:ph idx="1"/>
          </p:nvPr>
        </p:nvSpPr>
        <p:spPr>
          <a:xfrm>
            <a:off x="1803748" y="2013515"/>
            <a:ext cx="8385132" cy="4351338"/>
          </a:xfrm>
        </p:spPr>
        <p:txBody>
          <a:bodyPr/>
          <a:lstStyle/>
          <a:p>
            <a:pPr marL="0" indent="0" algn="ctr">
              <a:buNone/>
            </a:pPr>
            <a:r>
              <a:rPr lang="en-US" dirty="0"/>
              <a:t>Esther 4:15-17 (NIV)   Then Esther sent this reply to Mordecai: 16  "Go, gather together all the Jews who are in Susa, and fast for me. Do not eat or drink for three days, night or day.</a:t>
            </a:r>
          </a:p>
        </p:txBody>
      </p:sp>
    </p:spTree>
    <p:extLst>
      <p:ext uri="{BB962C8B-B14F-4D97-AF65-F5344CB8AC3E}">
        <p14:creationId xmlns:p14="http://schemas.microsoft.com/office/powerpoint/2010/main" val="236118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E40D-A9EB-E426-89CB-520A88FEA265}"/>
              </a:ext>
            </a:extLst>
          </p:cNvPr>
          <p:cNvSpPr>
            <a:spLocks noGrp="1"/>
          </p:cNvSpPr>
          <p:nvPr>
            <p:ph type="title"/>
          </p:nvPr>
        </p:nvSpPr>
        <p:spPr/>
        <p:txBody>
          <a:bodyPr/>
          <a:lstStyle/>
          <a:p>
            <a:pPr algn="l"/>
            <a:r>
              <a:rPr lang="en-US" dirty="0"/>
              <a:t>Listen for Esther’s response to Mordecai’s appeal.</a:t>
            </a:r>
          </a:p>
        </p:txBody>
      </p:sp>
      <p:sp>
        <p:nvSpPr>
          <p:cNvPr id="3" name="Content Placeholder 2">
            <a:extLst>
              <a:ext uri="{FF2B5EF4-FFF2-40B4-BE49-F238E27FC236}">
                <a16:creationId xmlns:a16="http://schemas.microsoft.com/office/drawing/2014/main" id="{7D3F3956-A45D-A51F-9B75-BE09786D078C}"/>
              </a:ext>
            </a:extLst>
          </p:cNvPr>
          <p:cNvSpPr>
            <a:spLocks noGrp="1"/>
          </p:cNvSpPr>
          <p:nvPr>
            <p:ph idx="1"/>
          </p:nvPr>
        </p:nvSpPr>
        <p:spPr>
          <a:xfrm>
            <a:off x="1803748" y="2013515"/>
            <a:ext cx="8385132" cy="4351338"/>
          </a:xfrm>
        </p:spPr>
        <p:txBody>
          <a:bodyPr/>
          <a:lstStyle/>
          <a:p>
            <a:pPr marL="0" indent="0" algn="ctr">
              <a:buNone/>
            </a:pPr>
            <a:r>
              <a:rPr lang="en-US" dirty="0"/>
              <a:t>I and my maids will fast as you do. When this is done, I will go to the king, even though it is against the law. And if I perish, I perish." 17  So Mordecai went away and carried out all of Esther's instructions.</a:t>
            </a:r>
          </a:p>
        </p:txBody>
      </p:sp>
      <p:pic>
        <p:nvPicPr>
          <p:cNvPr id="4" name="Picture 3">
            <a:extLst>
              <a:ext uri="{FF2B5EF4-FFF2-40B4-BE49-F238E27FC236}">
                <a16:creationId xmlns:a16="http://schemas.microsoft.com/office/drawing/2014/main" id="{AB34BA51-D63F-D6E3-2414-30B91504BF53}"/>
              </a:ext>
            </a:extLst>
          </p:cNvPr>
          <p:cNvPicPr>
            <a:picLocks noChangeAspect="1"/>
          </p:cNvPicPr>
          <p:nvPr/>
        </p:nvPicPr>
        <p:blipFill>
          <a:blip r:embed="rId2"/>
          <a:stretch>
            <a:fillRect/>
          </a:stretch>
        </p:blipFill>
        <p:spPr>
          <a:xfrm>
            <a:off x="5167428" y="5422590"/>
            <a:ext cx="1857143" cy="2914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70837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B8B27-FD7F-4F25-43D0-C21B2D5C8190}"/>
              </a:ext>
            </a:extLst>
          </p:cNvPr>
          <p:cNvSpPr>
            <a:spLocks noGrp="1"/>
          </p:cNvSpPr>
          <p:nvPr>
            <p:ph type="title"/>
          </p:nvPr>
        </p:nvSpPr>
        <p:spPr/>
        <p:txBody>
          <a:bodyPr/>
          <a:lstStyle/>
          <a:p>
            <a:r>
              <a:rPr lang="en-US" dirty="0"/>
              <a:t>Pray and Fast</a:t>
            </a:r>
          </a:p>
        </p:txBody>
      </p:sp>
      <p:sp>
        <p:nvSpPr>
          <p:cNvPr id="3" name="Content Placeholder 2">
            <a:extLst>
              <a:ext uri="{FF2B5EF4-FFF2-40B4-BE49-F238E27FC236}">
                <a16:creationId xmlns:a16="http://schemas.microsoft.com/office/drawing/2014/main" id="{431E09A0-FCC0-2132-78F0-15FC29627F96}"/>
              </a:ext>
            </a:extLst>
          </p:cNvPr>
          <p:cNvSpPr>
            <a:spLocks noGrp="1"/>
          </p:cNvSpPr>
          <p:nvPr>
            <p:ph idx="1"/>
          </p:nvPr>
        </p:nvSpPr>
        <p:spPr/>
        <p:txBody>
          <a:bodyPr/>
          <a:lstStyle/>
          <a:p>
            <a:r>
              <a:rPr lang="en-US" dirty="0"/>
              <a:t>What conclusion did Esther come to?  What did she ask Mordecai to do? </a:t>
            </a:r>
          </a:p>
          <a:p>
            <a:r>
              <a:rPr lang="en-US" dirty="0"/>
              <a:t>What is significant of the comment “If I perish, I perish.”</a:t>
            </a:r>
          </a:p>
          <a:p>
            <a:r>
              <a:rPr lang="en-US" dirty="0"/>
              <a:t>Even though he was a mentor to Esther, what trait does Mordecai demonstrate in his response to her bidding? </a:t>
            </a:r>
          </a:p>
        </p:txBody>
      </p:sp>
    </p:spTree>
    <p:extLst>
      <p:ext uri="{BB962C8B-B14F-4D97-AF65-F5344CB8AC3E}">
        <p14:creationId xmlns:p14="http://schemas.microsoft.com/office/powerpoint/2010/main" val="27459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64DA3-78FF-FFC5-F35A-75817E4E5C0E}"/>
              </a:ext>
            </a:extLst>
          </p:cNvPr>
          <p:cNvSpPr>
            <a:spLocks noGrp="1"/>
          </p:cNvSpPr>
          <p:nvPr>
            <p:ph type="title"/>
          </p:nvPr>
        </p:nvSpPr>
        <p:spPr/>
        <p:txBody>
          <a:bodyPr/>
          <a:lstStyle/>
          <a:p>
            <a:r>
              <a:rPr lang="en-US" dirty="0"/>
              <a:t>Pray and Fast</a:t>
            </a:r>
          </a:p>
        </p:txBody>
      </p:sp>
      <p:sp>
        <p:nvSpPr>
          <p:cNvPr id="3" name="Content Placeholder 2">
            <a:extLst>
              <a:ext uri="{FF2B5EF4-FFF2-40B4-BE49-F238E27FC236}">
                <a16:creationId xmlns:a16="http://schemas.microsoft.com/office/drawing/2014/main" id="{BCC6E1A0-A7B6-8340-D578-A549A1A45557}"/>
              </a:ext>
            </a:extLst>
          </p:cNvPr>
          <p:cNvSpPr>
            <a:spLocks noGrp="1"/>
          </p:cNvSpPr>
          <p:nvPr>
            <p:ph idx="1"/>
          </p:nvPr>
        </p:nvSpPr>
        <p:spPr/>
        <p:txBody>
          <a:bodyPr/>
          <a:lstStyle/>
          <a:p>
            <a:r>
              <a:rPr lang="en-US" dirty="0"/>
              <a:t>How does fasting sharpen our focus on God for answers? </a:t>
            </a:r>
          </a:p>
          <a:p>
            <a:r>
              <a:rPr lang="en-US" dirty="0"/>
              <a:t>Sometimes we are tempted to jump into action without asking God to be the ultimate influencer.  In what kind of circumstances is it good for Christians to fast and pray?</a:t>
            </a:r>
          </a:p>
        </p:txBody>
      </p:sp>
    </p:spTree>
    <p:extLst>
      <p:ext uri="{BB962C8B-B14F-4D97-AF65-F5344CB8AC3E}">
        <p14:creationId xmlns:p14="http://schemas.microsoft.com/office/powerpoint/2010/main" val="291352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032AE-FF1F-C8D7-933E-D11D2938547A}"/>
              </a:ext>
            </a:extLst>
          </p:cNvPr>
          <p:cNvSpPr>
            <a:spLocks noGrp="1"/>
          </p:cNvSpPr>
          <p:nvPr>
            <p:ph type="title"/>
          </p:nvPr>
        </p:nvSpPr>
        <p:spPr/>
        <p:txBody>
          <a:bodyPr/>
          <a:lstStyle/>
          <a:p>
            <a:r>
              <a:rPr lang="en-US" dirty="0"/>
              <a:t>Pray and Fast</a:t>
            </a:r>
          </a:p>
        </p:txBody>
      </p:sp>
      <p:sp>
        <p:nvSpPr>
          <p:cNvPr id="3" name="Content Placeholder 2">
            <a:extLst>
              <a:ext uri="{FF2B5EF4-FFF2-40B4-BE49-F238E27FC236}">
                <a16:creationId xmlns:a16="http://schemas.microsoft.com/office/drawing/2014/main" id="{0F3B4110-43A9-28F5-5022-EB5B30E90813}"/>
              </a:ext>
            </a:extLst>
          </p:cNvPr>
          <p:cNvSpPr>
            <a:spLocks noGrp="1"/>
          </p:cNvSpPr>
          <p:nvPr>
            <p:ph idx="1"/>
          </p:nvPr>
        </p:nvSpPr>
        <p:spPr/>
        <p:txBody>
          <a:bodyPr/>
          <a:lstStyle/>
          <a:p>
            <a:r>
              <a:rPr lang="en-US" dirty="0"/>
              <a:t>What are some reasons we hesitate to ask others to pray for us (for things besides physical needs)?</a:t>
            </a:r>
          </a:p>
          <a:p>
            <a:r>
              <a:rPr lang="en-US" dirty="0"/>
              <a:t>What are some reasons that we </a:t>
            </a:r>
            <a:r>
              <a:rPr lang="en-US" i="1" dirty="0"/>
              <a:t>should</a:t>
            </a:r>
            <a:r>
              <a:rPr lang="en-US" dirty="0"/>
              <a:t> request the prayer support of fellow believers?</a:t>
            </a:r>
          </a:p>
        </p:txBody>
      </p:sp>
    </p:spTree>
    <p:extLst>
      <p:ext uri="{BB962C8B-B14F-4D97-AF65-F5344CB8AC3E}">
        <p14:creationId xmlns:p14="http://schemas.microsoft.com/office/powerpoint/2010/main" val="330680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22A6E-0878-E95A-5EE9-9AC060F37B8F}"/>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DCAFA206-4F35-3ADD-1992-EC4AFAB044DB}"/>
              </a:ext>
            </a:extLst>
          </p:cNvPr>
          <p:cNvSpPr>
            <a:spLocks noGrp="1"/>
          </p:cNvSpPr>
          <p:nvPr>
            <p:ph idx="1"/>
          </p:nvPr>
        </p:nvSpPr>
        <p:spPr>
          <a:xfrm>
            <a:off x="838200" y="1914143"/>
            <a:ext cx="10515600" cy="4262819"/>
          </a:xfrm>
        </p:spPr>
        <p:txBody>
          <a:bodyPr/>
          <a:lstStyle/>
          <a:p>
            <a:r>
              <a:rPr lang="en-US" dirty="0"/>
              <a:t>Evaluate. </a:t>
            </a:r>
          </a:p>
          <a:p>
            <a:pPr lvl="1"/>
            <a:r>
              <a:rPr lang="en-US" dirty="0"/>
              <a:t>Spend time this week evaluating how prepared you are to face antagonism toward your faith in Jesus Christ. </a:t>
            </a:r>
          </a:p>
          <a:p>
            <a:pPr lvl="1"/>
            <a:r>
              <a:rPr lang="en-US" dirty="0"/>
              <a:t>What do you need to do to strengthen your resolve? </a:t>
            </a:r>
          </a:p>
          <a:p>
            <a:pPr lvl="1"/>
            <a:r>
              <a:rPr lang="en-US" dirty="0"/>
              <a:t>Set several short-term goals for spiritual growth.</a:t>
            </a:r>
          </a:p>
          <a:p>
            <a:endParaRPr lang="en-US" dirty="0"/>
          </a:p>
        </p:txBody>
      </p:sp>
    </p:spTree>
    <p:extLst>
      <p:ext uri="{BB962C8B-B14F-4D97-AF65-F5344CB8AC3E}">
        <p14:creationId xmlns:p14="http://schemas.microsoft.com/office/powerpoint/2010/main" val="3591067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461165-E37F-A405-BD1C-B0705ADA0147}"/>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94DC065C-8436-ABAA-8E60-748660A0C8F5}"/>
              </a:ext>
            </a:extLst>
          </p:cNvPr>
          <p:cNvGrpSpPr/>
          <p:nvPr/>
        </p:nvGrpSpPr>
        <p:grpSpPr>
          <a:xfrm>
            <a:off x="2849598" y="1690688"/>
            <a:ext cx="6492803" cy="4161682"/>
            <a:chOff x="2849598" y="1690688"/>
            <a:chExt cx="6492803" cy="4161682"/>
          </a:xfrm>
        </p:grpSpPr>
        <p:pic>
          <p:nvPicPr>
            <p:cNvPr id="6" name="Picture 5" descr="A picture containing art, symmetry, window, architecture&#10;&#10;Description automatically generated">
              <a:extLst>
                <a:ext uri="{FF2B5EF4-FFF2-40B4-BE49-F238E27FC236}">
                  <a16:creationId xmlns:a16="http://schemas.microsoft.com/office/drawing/2014/main" id="{9669983F-F924-86EA-6645-A8748C0F48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924238"/>
              <a:ext cx="5714286" cy="3009524"/>
            </a:xfrm>
            <a:prstGeom prst="rect">
              <a:avLst/>
            </a:prstGeom>
          </p:spPr>
        </p:pic>
        <p:pic>
          <p:nvPicPr>
            <p:cNvPr id="8" name="Picture 7" descr="A picture containing black, darkness&#10;&#10;Description automatically generated">
              <a:hlinkClick r:id="rId3"/>
              <a:extLst>
                <a:ext uri="{FF2B5EF4-FFF2-40B4-BE49-F238E27FC236}">
                  <a16:creationId xmlns:a16="http://schemas.microsoft.com/office/drawing/2014/main" id="{9A82572E-959B-F9D3-BF2F-1EDC96293F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p:spPr>
        </p:pic>
      </p:grpSp>
      <p:sp>
        <p:nvSpPr>
          <p:cNvPr id="10" name="TextBox 9">
            <a:extLst>
              <a:ext uri="{FF2B5EF4-FFF2-40B4-BE49-F238E27FC236}">
                <a16:creationId xmlns:a16="http://schemas.microsoft.com/office/drawing/2014/main" id="{BB88CD81-63F4-C573-A041-79C879C1A73B}"/>
              </a:ext>
            </a:extLst>
          </p:cNvPr>
          <p:cNvSpPr txBox="1"/>
          <p:nvPr/>
        </p:nvSpPr>
        <p:spPr>
          <a:xfrm>
            <a:off x="4785756" y="5852370"/>
            <a:ext cx="2719449"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576160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22A6E-0878-E95A-5EE9-9AC060F37B8F}"/>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DCAFA206-4F35-3ADD-1992-EC4AFAB044DB}"/>
              </a:ext>
            </a:extLst>
          </p:cNvPr>
          <p:cNvSpPr>
            <a:spLocks noGrp="1"/>
          </p:cNvSpPr>
          <p:nvPr>
            <p:ph idx="1"/>
          </p:nvPr>
        </p:nvSpPr>
        <p:spPr>
          <a:xfrm>
            <a:off x="838200" y="2292095"/>
            <a:ext cx="10515600" cy="3884867"/>
          </a:xfrm>
        </p:spPr>
        <p:txBody>
          <a:bodyPr/>
          <a:lstStyle/>
          <a:p>
            <a:r>
              <a:rPr lang="en-US" dirty="0"/>
              <a:t>Pray and fast. </a:t>
            </a:r>
          </a:p>
          <a:p>
            <a:pPr lvl="1"/>
            <a:r>
              <a:rPr lang="en-US" dirty="0"/>
              <a:t>Choose a day in the near future for an extended time of prayer and fasting.</a:t>
            </a:r>
          </a:p>
          <a:p>
            <a:pPr lvl="1"/>
            <a:r>
              <a:rPr lang="en-US" dirty="0"/>
              <a:t>Pray for both the person you are mentoring and the spiritual renewal that our country needs.</a:t>
            </a:r>
          </a:p>
          <a:p>
            <a:endParaRPr lang="en-US" dirty="0"/>
          </a:p>
        </p:txBody>
      </p:sp>
    </p:spTree>
    <p:extLst>
      <p:ext uri="{BB962C8B-B14F-4D97-AF65-F5344CB8AC3E}">
        <p14:creationId xmlns:p14="http://schemas.microsoft.com/office/powerpoint/2010/main" val="2244584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22A6E-0878-E95A-5EE9-9AC060F37B8F}"/>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DCAFA206-4F35-3ADD-1992-EC4AFAB044DB}"/>
              </a:ext>
            </a:extLst>
          </p:cNvPr>
          <p:cNvSpPr>
            <a:spLocks noGrp="1"/>
          </p:cNvSpPr>
          <p:nvPr>
            <p:ph idx="1"/>
          </p:nvPr>
        </p:nvSpPr>
        <p:spPr>
          <a:xfrm>
            <a:off x="838200" y="1975103"/>
            <a:ext cx="10515600" cy="4201859"/>
          </a:xfrm>
        </p:spPr>
        <p:txBody>
          <a:bodyPr/>
          <a:lstStyle/>
          <a:p>
            <a:r>
              <a:rPr lang="en-US" dirty="0"/>
              <a:t>Be accountable. </a:t>
            </a:r>
          </a:p>
          <a:p>
            <a:pPr lvl="1"/>
            <a:r>
              <a:rPr lang="en-US" dirty="0"/>
              <a:t>Plan to meet weekly with another believer for prayer and for holding one another accountable in your walk with Christ. </a:t>
            </a:r>
          </a:p>
          <a:p>
            <a:pPr lvl="1"/>
            <a:r>
              <a:rPr lang="en-US" dirty="0"/>
              <a:t>This could be the person you are mentoring or another strong believer. </a:t>
            </a:r>
          </a:p>
          <a:p>
            <a:pPr lvl="1"/>
            <a:r>
              <a:rPr lang="en-US" dirty="0"/>
              <a:t>We are better together. </a:t>
            </a:r>
          </a:p>
          <a:p>
            <a:endParaRPr lang="en-US" dirty="0"/>
          </a:p>
        </p:txBody>
      </p:sp>
    </p:spTree>
    <p:extLst>
      <p:ext uri="{BB962C8B-B14F-4D97-AF65-F5344CB8AC3E}">
        <p14:creationId xmlns:p14="http://schemas.microsoft.com/office/powerpoint/2010/main" val="557756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EBF20F-5D24-6983-5547-6BA62A12AB6F}"/>
              </a:ext>
            </a:extLst>
          </p:cNvPr>
          <p:cNvSpPr>
            <a:spLocks noGrp="1"/>
          </p:cNvSpPr>
          <p:nvPr>
            <p:ph type="title"/>
          </p:nvPr>
        </p:nvSpPr>
        <p:spPr/>
        <p:txBody>
          <a:bodyPr/>
          <a:lstStyle/>
          <a:p>
            <a:r>
              <a:rPr lang="en-US" dirty="0"/>
              <a:t>Family Activities</a:t>
            </a:r>
          </a:p>
        </p:txBody>
      </p:sp>
      <p:pic>
        <p:nvPicPr>
          <p:cNvPr id="10" name="Picture 9" descr="A picture containing text, screenshot, font&#10;&#10;Description automatically generated">
            <a:extLst>
              <a:ext uri="{FF2B5EF4-FFF2-40B4-BE49-F238E27FC236}">
                <a16:creationId xmlns:a16="http://schemas.microsoft.com/office/drawing/2014/main" id="{8D4F2707-E6C8-DE96-CB03-230946CCA732}"/>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69957" y="1892182"/>
            <a:ext cx="7971428" cy="2171128"/>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11" name="Picture 10">
            <a:extLst>
              <a:ext uri="{FF2B5EF4-FFF2-40B4-BE49-F238E27FC236}">
                <a16:creationId xmlns:a16="http://schemas.microsoft.com/office/drawing/2014/main" id="{1434CC38-3220-A985-A87E-777B20B0FE51}"/>
              </a:ext>
            </a:extLst>
          </p:cNvPr>
          <p:cNvPicPr>
            <a:picLocks noChangeAspect="1"/>
          </p:cNvPicPr>
          <p:nvPr/>
        </p:nvPicPr>
        <p:blipFill>
          <a:blip r:embed="rId4" cstate="print">
            <a:extLst>
              <a:ext uri="{28A0092B-C50C-407E-A947-70E740481C1C}">
                <a14:useLocalDpi xmlns:a14="http://schemas.microsoft.com/office/drawing/2010/main" val="0"/>
              </a:ext>
            </a:extLst>
          </a:blip>
          <a:srcRect l="36671"/>
          <a:stretch>
            <a:fillRect/>
          </a:stretch>
        </p:blipFill>
        <p:spPr bwMode="auto">
          <a:xfrm>
            <a:off x="8021511" y="3529586"/>
            <a:ext cx="1951545" cy="2680028"/>
          </a:xfrm>
          <a:prstGeom prst="rect">
            <a:avLst/>
          </a:prstGeom>
          <a:ln>
            <a:noFill/>
          </a:ln>
          <a:effectLst>
            <a:outerShdw blurRad="292100" dist="139700" dir="2700000" algn="tl" rotWithShape="0">
              <a:srgbClr val="333333">
                <a:alpha val="65000"/>
              </a:srgbClr>
            </a:outerShdw>
          </a:effectLst>
        </p:spPr>
      </p:pic>
      <p:pic>
        <p:nvPicPr>
          <p:cNvPr id="13" name="Picture 12" descr="A cartoon of a person using a typewriter&#10;&#10;Description automatically generated with medium confidence">
            <a:extLst>
              <a:ext uri="{FF2B5EF4-FFF2-40B4-BE49-F238E27FC236}">
                <a16:creationId xmlns:a16="http://schemas.microsoft.com/office/drawing/2014/main" id="{2B15481D-A93E-4C15-BF23-6B09C7ADE2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0054" y="4264805"/>
            <a:ext cx="2330041" cy="1844223"/>
          </a:xfrm>
          <a:prstGeom prst="rect">
            <a:avLst/>
          </a:prstGeom>
          <a:ln>
            <a:noFill/>
          </a:ln>
          <a:effectLst>
            <a:outerShdw blurRad="292100" dist="139700" dir="2700000" algn="tl" rotWithShape="0">
              <a:srgbClr val="333333">
                <a:alpha val="65000"/>
              </a:srgbClr>
            </a:outerShdw>
          </a:effectLst>
        </p:spPr>
      </p:pic>
      <p:sp>
        <p:nvSpPr>
          <p:cNvPr id="14" name="Speech Bubble: Rectangle with Corners Rounded 13">
            <a:extLst>
              <a:ext uri="{FF2B5EF4-FFF2-40B4-BE49-F238E27FC236}">
                <a16:creationId xmlns:a16="http://schemas.microsoft.com/office/drawing/2014/main" id="{7849AA24-035B-802A-8D10-26DA5E49AD6D}"/>
              </a:ext>
            </a:extLst>
          </p:cNvPr>
          <p:cNvSpPr/>
          <p:nvPr/>
        </p:nvSpPr>
        <p:spPr>
          <a:xfrm>
            <a:off x="6425184" y="1414272"/>
            <a:ext cx="4608576" cy="1809524"/>
          </a:xfrm>
          <a:prstGeom prst="wedgeRoundRectCallout">
            <a:avLst>
              <a:gd name="adj1" fmla="val -5753"/>
              <a:gd name="adj2" fmla="val 6452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My editor has been sabotaged.  Please assist her in correcting my story.  Technical assistance is available at </a:t>
            </a:r>
            <a:r>
              <a:rPr lang="en-US" dirty="0">
                <a:latin typeface="Comic Sans MS" panose="030F0702030302020204" pitchFamily="66" charset="0"/>
                <a:hlinkClick r:id="rId6"/>
              </a:rPr>
              <a:t>https://tinyurl.com/5ckbb4d3</a:t>
            </a:r>
            <a:r>
              <a:rPr lang="en-US" dirty="0">
                <a:latin typeface="Comic Sans MS" panose="030F0702030302020204" pitchFamily="66" charset="0"/>
              </a:rPr>
              <a:t> You can also find the color page of my story.</a:t>
            </a:r>
          </a:p>
        </p:txBody>
      </p:sp>
      <p:pic>
        <p:nvPicPr>
          <p:cNvPr id="3074" name="Picture 2" descr="Sweat droplets emoji clipart">
            <a:extLst>
              <a:ext uri="{FF2B5EF4-FFF2-40B4-BE49-F238E27FC236}">
                <a16:creationId xmlns:a16="http://schemas.microsoft.com/office/drawing/2014/main" id="{6C83B949-9CB6-6D14-C8EB-7115D342A14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77767" y="4687405"/>
            <a:ext cx="291238" cy="2912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997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Mordecai and Esther</a:t>
            </a:r>
          </a:p>
        </p:txBody>
      </p:sp>
      <p:sp>
        <p:nvSpPr>
          <p:cNvPr id="3" name="Subtitle 2"/>
          <p:cNvSpPr>
            <a:spLocks noGrp="1"/>
          </p:cNvSpPr>
          <p:nvPr>
            <p:ph type="subTitle" idx="1"/>
          </p:nvPr>
        </p:nvSpPr>
        <p:spPr>
          <a:xfrm>
            <a:off x="1524000" y="3811978"/>
            <a:ext cx="9144000" cy="1445821"/>
          </a:xfrm>
        </p:spPr>
        <p:txBody>
          <a:bodyPr/>
          <a:lstStyle/>
          <a:p>
            <a:r>
              <a:rPr lang="en-US" dirty="0"/>
              <a:t>June 25</a:t>
            </a:r>
          </a:p>
        </p:txBody>
      </p:sp>
    </p:spTree>
    <p:extLst>
      <p:ext uri="{BB962C8B-B14F-4D97-AF65-F5344CB8AC3E}">
        <p14:creationId xmlns:p14="http://schemas.microsoft.com/office/powerpoint/2010/main" val="263085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56CFA1-1ADB-338E-B044-95089F7F1CB9}"/>
              </a:ext>
            </a:extLst>
          </p:cNvPr>
          <p:cNvSpPr>
            <a:spLocks noGrp="1"/>
          </p:cNvSpPr>
          <p:nvPr>
            <p:ph type="title"/>
          </p:nvPr>
        </p:nvSpPr>
        <p:spPr/>
        <p:txBody>
          <a:bodyPr/>
          <a:lstStyle/>
          <a:p>
            <a:r>
              <a:rPr lang="en-US" dirty="0"/>
              <a:t>Think about it …</a:t>
            </a:r>
          </a:p>
        </p:txBody>
      </p:sp>
      <p:sp>
        <p:nvSpPr>
          <p:cNvPr id="4" name="Content Placeholder 3">
            <a:extLst>
              <a:ext uri="{FF2B5EF4-FFF2-40B4-BE49-F238E27FC236}">
                <a16:creationId xmlns:a16="http://schemas.microsoft.com/office/drawing/2014/main" id="{21792FBF-71D0-831A-EFC0-B10544A4FA63}"/>
              </a:ext>
            </a:extLst>
          </p:cNvPr>
          <p:cNvSpPr>
            <a:spLocks noGrp="1"/>
          </p:cNvSpPr>
          <p:nvPr>
            <p:ph idx="1"/>
          </p:nvPr>
        </p:nvSpPr>
        <p:spPr/>
        <p:txBody>
          <a:bodyPr/>
          <a:lstStyle/>
          <a:p>
            <a:r>
              <a:rPr lang="en-US" dirty="0"/>
              <a:t>What is a risk you have been willing to take?</a:t>
            </a:r>
          </a:p>
          <a:p>
            <a:endParaRPr lang="en-US" dirty="0"/>
          </a:p>
          <a:p>
            <a:r>
              <a:rPr lang="en-US" dirty="0">
                <a:solidFill>
                  <a:srgbClr val="C00000"/>
                </a:solidFill>
              </a:rPr>
              <a:t>In a sense, there’s a risk to follow </a:t>
            </a:r>
            <a:r>
              <a:rPr lang="en-US" i="1" dirty="0">
                <a:solidFill>
                  <a:srgbClr val="C00000"/>
                </a:solidFill>
              </a:rPr>
              <a:t>God’s direction </a:t>
            </a:r>
            <a:r>
              <a:rPr lang="en-US" dirty="0">
                <a:solidFill>
                  <a:srgbClr val="C00000"/>
                </a:solidFill>
              </a:rPr>
              <a:t>in life.</a:t>
            </a:r>
          </a:p>
          <a:p>
            <a:pPr lvl="1"/>
            <a:r>
              <a:rPr lang="en-US" dirty="0">
                <a:solidFill>
                  <a:srgbClr val="C00000"/>
                </a:solidFill>
              </a:rPr>
              <a:t>God calls us to trust His leadership.</a:t>
            </a:r>
          </a:p>
          <a:p>
            <a:pPr lvl="1"/>
            <a:r>
              <a:rPr lang="en-US" dirty="0">
                <a:solidFill>
                  <a:srgbClr val="C00000"/>
                </a:solidFill>
              </a:rPr>
              <a:t>We need to encourage others to follow God’s leadership – no matter what the risk or cost.</a:t>
            </a:r>
          </a:p>
          <a:p>
            <a:endParaRPr lang="en-US" dirty="0"/>
          </a:p>
        </p:txBody>
      </p:sp>
      <p:pic>
        <p:nvPicPr>
          <p:cNvPr id="1026" name="Picture 2" descr="Bride and Groom clipart">
            <a:extLst>
              <a:ext uri="{FF2B5EF4-FFF2-40B4-BE49-F238E27FC236}">
                <a16:creationId xmlns:a16="http://schemas.microsoft.com/office/drawing/2014/main" id="{B437EC64-EAAF-8F35-3721-1CD30F8490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9578" y="2886005"/>
            <a:ext cx="1512695" cy="28203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Parachutist clipart">
            <a:extLst>
              <a:ext uri="{FF2B5EF4-FFF2-40B4-BE49-F238E27FC236}">
                <a16:creationId xmlns:a16="http://schemas.microsoft.com/office/drawing/2014/main" id="{68FB5AEC-305F-C36E-0BBD-6840E77F5B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0957" y="3123211"/>
            <a:ext cx="1582485" cy="20722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Scuba diver clipart">
            <a:extLst>
              <a:ext uri="{FF2B5EF4-FFF2-40B4-BE49-F238E27FC236}">
                <a16:creationId xmlns:a16="http://schemas.microsoft.com/office/drawing/2014/main" id="{C59967EE-AD31-18E3-E1B3-E9FA563EB2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103513" y="3483327"/>
            <a:ext cx="2626809" cy="13298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694804"/>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16667">
                                      <p:stCondLst>
                                        <p:cond delay="2000"/>
                                      </p:stCondLst>
                                      <p:childTnLst>
                                        <p:set>
                                          <p:cBhvr>
                                            <p:cTn id="6" dur="1" fill="hold">
                                              <p:stCondLst>
                                                <p:cond delay="0"/>
                                              </p:stCondLst>
                                            </p:cTn>
                                            <p:tgtEl>
                                              <p:spTgt spid="1028"/>
                                            </p:tgtEl>
                                            <p:attrNameLst>
                                              <p:attrName>style.visibility</p:attrName>
                                            </p:attrNameLst>
                                          </p:cBhvr>
                                          <p:to>
                                            <p:strVal val="visible"/>
                                          </p:to>
                                        </p:set>
                                        <p:anim calcmode="lin" valueType="num" p14:bounceEnd="16667">
                                          <p:cBhvr additive="base">
                                            <p:cTn id="7" dur="3000" fill="hold"/>
                                            <p:tgtEl>
                                              <p:spTgt spid="1028"/>
                                            </p:tgtEl>
                                            <p:attrNameLst>
                                              <p:attrName>ppt_x</p:attrName>
                                            </p:attrNameLst>
                                          </p:cBhvr>
                                          <p:tavLst>
                                            <p:tav tm="0">
                                              <p:val>
                                                <p:strVal val="#ppt_x"/>
                                              </p:val>
                                            </p:tav>
                                            <p:tav tm="100000">
                                              <p:val>
                                                <p:strVal val="#ppt_x"/>
                                              </p:val>
                                            </p:tav>
                                          </p:tavLst>
                                        </p:anim>
                                        <p:anim calcmode="lin" valueType="num" p14:bounceEnd="16667">
                                          <p:cBhvr additive="base">
                                            <p:cTn id="8" dur="3000" fill="hold"/>
                                            <p:tgtEl>
                                              <p:spTgt spid="1028"/>
                                            </p:tgtEl>
                                            <p:attrNameLst>
                                              <p:attrName>ppt_y</p:attrName>
                                            </p:attrNameLst>
                                          </p:cBhvr>
                                          <p:tavLst>
                                            <p:tav tm="0">
                                              <p:val>
                                                <p:strVal val="0-#ppt_h/2"/>
                                              </p:val>
                                            </p:tav>
                                            <p:tav tm="100000">
                                              <p:val>
                                                <p:strVal val="#ppt_y"/>
                                              </p:val>
                                            </p:tav>
                                          </p:tavLst>
                                        </p:anim>
                                      </p:childTnLst>
                                    </p:cTn>
                                  </p:par>
                                  <p:par>
                                    <p:cTn id="9" presetID="2" presetClass="entr" presetSubtype="6" decel="32258" fill="hold" nodeType="withEffect">
                                      <p:stCondLst>
                                        <p:cond delay="200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3100" fill="hold"/>
                                            <p:tgtEl>
                                              <p:spTgt spid="1030"/>
                                            </p:tgtEl>
                                            <p:attrNameLst>
                                              <p:attrName>ppt_x</p:attrName>
                                            </p:attrNameLst>
                                          </p:cBhvr>
                                          <p:tavLst>
                                            <p:tav tm="0">
                                              <p:val>
                                                <p:strVal val="1+#ppt_w/2"/>
                                              </p:val>
                                            </p:tav>
                                            <p:tav tm="100000">
                                              <p:val>
                                                <p:strVal val="#ppt_x"/>
                                              </p:val>
                                            </p:tav>
                                          </p:tavLst>
                                        </p:anim>
                                        <p:anim calcmode="lin" valueType="num">
                                          <p:cBhvr additive="base">
                                            <p:cTn id="12" dur="31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030"/>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026"/>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200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3000" fill="hold"/>
                                            <p:tgtEl>
                                              <p:spTgt spid="1028"/>
                                            </p:tgtEl>
                                            <p:attrNameLst>
                                              <p:attrName>ppt_x</p:attrName>
                                            </p:attrNameLst>
                                          </p:cBhvr>
                                          <p:tavLst>
                                            <p:tav tm="0">
                                              <p:val>
                                                <p:strVal val="#ppt_x"/>
                                              </p:val>
                                            </p:tav>
                                            <p:tav tm="100000">
                                              <p:val>
                                                <p:strVal val="#ppt_x"/>
                                              </p:val>
                                            </p:tav>
                                          </p:tavLst>
                                        </p:anim>
                                        <p:anim calcmode="lin" valueType="num">
                                          <p:cBhvr additive="base">
                                            <p:cTn id="8" dur="3000" fill="hold"/>
                                            <p:tgtEl>
                                              <p:spTgt spid="1028"/>
                                            </p:tgtEl>
                                            <p:attrNameLst>
                                              <p:attrName>ppt_y</p:attrName>
                                            </p:attrNameLst>
                                          </p:cBhvr>
                                          <p:tavLst>
                                            <p:tav tm="0">
                                              <p:val>
                                                <p:strVal val="0-#ppt_h/2"/>
                                              </p:val>
                                            </p:tav>
                                            <p:tav tm="100000">
                                              <p:val>
                                                <p:strVal val="#ppt_y"/>
                                              </p:val>
                                            </p:tav>
                                          </p:tavLst>
                                        </p:anim>
                                      </p:childTnLst>
                                    </p:cTn>
                                  </p:par>
                                  <p:par>
                                    <p:cTn id="9" presetID="2" presetClass="entr" presetSubtype="6" decel="32258" fill="hold" nodeType="withEffect">
                                      <p:stCondLst>
                                        <p:cond delay="200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3100" fill="hold"/>
                                            <p:tgtEl>
                                              <p:spTgt spid="1030"/>
                                            </p:tgtEl>
                                            <p:attrNameLst>
                                              <p:attrName>ppt_x</p:attrName>
                                            </p:attrNameLst>
                                          </p:cBhvr>
                                          <p:tavLst>
                                            <p:tav tm="0">
                                              <p:val>
                                                <p:strVal val="1+#ppt_w/2"/>
                                              </p:val>
                                            </p:tav>
                                            <p:tav tm="100000">
                                              <p:val>
                                                <p:strVal val="#ppt_x"/>
                                              </p:val>
                                            </p:tav>
                                          </p:tavLst>
                                        </p:anim>
                                        <p:anim calcmode="lin" valueType="num">
                                          <p:cBhvr additive="base">
                                            <p:cTn id="12" dur="31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030"/>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026"/>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5FB95-F24D-1F01-E7CB-4FA581107A29}"/>
              </a:ext>
            </a:extLst>
          </p:cNvPr>
          <p:cNvSpPr>
            <a:spLocks noGrp="1"/>
          </p:cNvSpPr>
          <p:nvPr>
            <p:ph type="title"/>
          </p:nvPr>
        </p:nvSpPr>
        <p:spPr/>
        <p:txBody>
          <a:bodyPr/>
          <a:lstStyle/>
          <a:p>
            <a:pPr algn="l"/>
            <a:r>
              <a:rPr lang="en-US" dirty="0"/>
              <a:t>Listen for an orphan.</a:t>
            </a:r>
          </a:p>
        </p:txBody>
      </p:sp>
      <p:sp>
        <p:nvSpPr>
          <p:cNvPr id="3" name="Content Placeholder 2">
            <a:extLst>
              <a:ext uri="{FF2B5EF4-FFF2-40B4-BE49-F238E27FC236}">
                <a16:creationId xmlns:a16="http://schemas.microsoft.com/office/drawing/2014/main" id="{5313617F-AA22-33D8-48F5-479F70401EEB}"/>
              </a:ext>
            </a:extLst>
          </p:cNvPr>
          <p:cNvSpPr>
            <a:spLocks noGrp="1"/>
          </p:cNvSpPr>
          <p:nvPr>
            <p:ph idx="1"/>
          </p:nvPr>
        </p:nvSpPr>
        <p:spPr>
          <a:xfrm>
            <a:off x="1536192" y="1801241"/>
            <a:ext cx="9561576" cy="4351338"/>
          </a:xfrm>
        </p:spPr>
        <p:txBody>
          <a:bodyPr/>
          <a:lstStyle/>
          <a:p>
            <a:pPr marL="0" indent="0" algn="ctr">
              <a:buNone/>
            </a:pPr>
            <a:r>
              <a:rPr lang="en-US" dirty="0"/>
              <a:t>Esther 2:5-7 (NIV)  Now there was in the citadel of Susa a Jew of the tribe of Benjamin, named Mordecai son of Jair, the son of Shimei, the son of Kish, 6  who had been carried into exile from Jerusalem by Nebuchadnezzar king of Babylon, among those taken captive with </a:t>
            </a:r>
          </a:p>
        </p:txBody>
      </p:sp>
    </p:spTree>
    <p:extLst>
      <p:ext uri="{BB962C8B-B14F-4D97-AF65-F5344CB8AC3E}">
        <p14:creationId xmlns:p14="http://schemas.microsoft.com/office/powerpoint/2010/main" val="313412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5FB95-F24D-1F01-E7CB-4FA581107A29}"/>
              </a:ext>
            </a:extLst>
          </p:cNvPr>
          <p:cNvSpPr>
            <a:spLocks noGrp="1"/>
          </p:cNvSpPr>
          <p:nvPr>
            <p:ph type="title"/>
          </p:nvPr>
        </p:nvSpPr>
        <p:spPr/>
        <p:txBody>
          <a:bodyPr/>
          <a:lstStyle/>
          <a:p>
            <a:pPr algn="l"/>
            <a:r>
              <a:rPr lang="en-US" dirty="0"/>
              <a:t>Listen for an orphan.</a:t>
            </a:r>
          </a:p>
        </p:txBody>
      </p:sp>
      <p:sp>
        <p:nvSpPr>
          <p:cNvPr id="3" name="Content Placeholder 2">
            <a:extLst>
              <a:ext uri="{FF2B5EF4-FFF2-40B4-BE49-F238E27FC236}">
                <a16:creationId xmlns:a16="http://schemas.microsoft.com/office/drawing/2014/main" id="{5313617F-AA22-33D8-48F5-479F70401EEB}"/>
              </a:ext>
            </a:extLst>
          </p:cNvPr>
          <p:cNvSpPr>
            <a:spLocks noGrp="1"/>
          </p:cNvSpPr>
          <p:nvPr>
            <p:ph idx="1"/>
          </p:nvPr>
        </p:nvSpPr>
        <p:spPr>
          <a:xfrm>
            <a:off x="1536192" y="1801241"/>
            <a:ext cx="9561576" cy="4351338"/>
          </a:xfrm>
        </p:spPr>
        <p:txBody>
          <a:bodyPr/>
          <a:lstStyle/>
          <a:p>
            <a:pPr marL="0" indent="0" algn="ctr">
              <a:buNone/>
            </a:pPr>
            <a:r>
              <a:rPr lang="en-US" dirty="0"/>
              <a:t>Jehoiachin king of Judah. 7  Mordecai had a cousin named Hadassah, whom he had brought up because she had neither father nor mother. This girl, who was also known as Esther, was lovely in form and features, and Mordecai had taken her as his own daughter when her father and mother died.</a:t>
            </a:r>
          </a:p>
        </p:txBody>
      </p:sp>
      <p:pic>
        <p:nvPicPr>
          <p:cNvPr id="5" name="Picture 4">
            <a:extLst>
              <a:ext uri="{FF2B5EF4-FFF2-40B4-BE49-F238E27FC236}">
                <a16:creationId xmlns:a16="http://schemas.microsoft.com/office/drawing/2014/main" id="{86EA78F0-E029-F130-BA3D-E48188409AEB}"/>
              </a:ext>
            </a:extLst>
          </p:cNvPr>
          <p:cNvPicPr>
            <a:picLocks noChangeAspect="1"/>
          </p:cNvPicPr>
          <p:nvPr/>
        </p:nvPicPr>
        <p:blipFill>
          <a:blip r:embed="rId2"/>
          <a:stretch>
            <a:fillRect/>
          </a:stretch>
        </p:blipFill>
        <p:spPr>
          <a:xfrm>
            <a:off x="5388408" y="5572902"/>
            <a:ext cx="1857143" cy="2914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6378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EE9ED-E095-BB2B-C06E-9555C42B05E4}"/>
              </a:ext>
            </a:extLst>
          </p:cNvPr>
          <p:cNvSpPr>
            <a:spLocks noGrp="1"/>
          </p:cNvSpPr>
          <p:nvPr>
            <p:ph type="title"/>
          </p:nvPr>
        </p:nvSpPr>
        <p:spPr/>
        <p:txBody>
          <a:bodyPr/>
          <a:lstStyle/>
          <a:p>
            <a:r>
              <a:rPr lang="en-US" dirty="0"/>
              <a:t>Don’t Overlook Potential</a:t>
            </a:r>
          </a:p>
        </p:txBody>
      </p:sp>
      <p:sp>
        <p:nvSpPr>
          <p:cNvPr id="3" name="Content Placeholder 2">
            <a:extLst>
              <a:ext uri="{FF2B5EF4-FFF2-40B4-BE49-F238E27FC236}">
                <a16:creationId xmlns:a16="http://schemas.microsoft.com/office/drawing/2014/main" id="{05212FE6-3CC0-C282-6792-63225878A00B}"/>
              </a:ext>
            </a:extLst>
          </p:cNvPr>
          <p:cNvSpPr>
            <a:spLocks noGrp="1"/>
          </p:cNvSpPr>
          <p:nvPr>
            <p:ph idx="1"/>
          </p:nvPr>
        </p:nvSpPr>
        <p:spPr/>
        <p:txBody>
          <a:bodyPr/>
          <a:lstStyle/>
          <a:p>
            <a:r>
              <a:rPr lang="en-US" dirty="0"/>
              <a:t>What background information does the passage give us about Mordecai? </a:t>
            </a:r>
          </a:p>
          <a:p>
            <a:r>
              <a:rPr lang="en-US" dirty="0"/>
              <a:t>What troubles to you see in Esther's life?</a:t>
            </a:r>
          </a:p>
          <a:p>
            <a:r>
              <a:rPr lang="en-US" dirty="0"/>
              <a:t>What about advantages she experienced?</a:t>
            </a:r>
          </a:p>
          <a:p>
            <a:r>
              <a:rPr lang="en-US" dirty="0"/>
              <a:t>Esther is the only book in the Old Testament that does not mention God. What might the author be communicating through this interesting omission?</a:t>
            </a:r>
          </a:p>
        </p:txBody>
      </p:sp>
    </p:spTree>
    <p:extLst>
      <p:ext uri="{BB962C8B-B14F-4D97-AF65-F5344CB8AC3E}">
        <p14:creationId xmlns:p14="http://schemas.microsoft.com/office/powerpoint/2010/main" val="194119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050D8-9B49-67B6-014C-83266EF0A2B2}"/>
              </a:ext>
            </a:extLst>
          </p:cNvPr>
          <p:cNvSpPr>
            <a:spLocks noGrp="1"/>
          </p:cNvSpPr>
          <p:nvPr>
            <p:ph type="title"/>
          </p:nvPr>
        </p:nvSpPr>
        <p:spPr/>
        <p:txBody>
          <a:bodyPr/>
          <a:lstStyle/>
          <a:p>
            <a:r>
              <a:rPr lang="en-US" dirty="0"/>
              <a:t>Don’t Overlook Potential</a:t>
            </a:r>
          </a:p>
        </p:txBody>
      </p:sp>
      <p:sp>
        <p:nvSpPr>
          <p:cNvPr id="3" name="Content Placeholder 2">
            <a:extLst>
              <a:ext uri="{FF2B5EF4-FFF2-40B4-BE49-F238E27FC236}">
                <a16:creationId xmlns:a16="http://schemas.microsoft.com/office/drawing/2014/main" id="{C537B969-893E-6E79-0636-8510095BECE0}"/>
              </a:ext>
            </a:extLst>
          </p:cNvPr>
          <p:cNvSpPr>
            <a:spLocks noGrp="1"/>
          </p:cNvSpPr>
          <p:nvPr>
            <p:ph idx="1"/>
          </p:nvPr>
        </p:nvSpPr>
        <p:spPr/>
        <p:txBody>
          <a:bodyPr/>
          <a:lstStyle/>
          <a:p>
            <a:r>
              <a:rPr lang="en-US" dirty="0"/>
              <a:t>When have you been able to recognize God at work in your own background, maybe even not until much later?</a:t>
            </a:r>
          </a:p>
        </p:txBody>
      </p:sp>
      <p:pic>
        <p:nvPicPr>
          <p:cNvPr id="5" name="Picture 4" descr="A statue of a person holding a flute&#10;&#10;Description automatically generated with low confidence">
            <a:extLst>
              <a:ext uri="{FF2B5EF4-FFF2-40B4-BE49-F238E27FC236}">
                <a16:creationId xmlns:a16="http://schemas.microsoft.com/office/drawing/2014/main" id="{C2A2326A-8406-2F63-F29D-523119F9B759}"/>
              </a:ext>
            </a:extLst>
          </p:cNvPr>
          <p:cNvPicPr>
            <a:picLocks noChangeAspect="1"/>
          </p:cNvPicPr>
          <p:nvPr/>
        </p:nvPicPr>
        <p:blipFill>
          <a:blip r:embed="rId2" cstate="print">
            <a:alphaModFix amt="48000"/>
            <a:extLst>
              <a:ext uri="{28A0092B-C50C-407E-A947-70E740481C1C}">
                <a14:useLocalDpi xmlns:a14="http://schemas.microsoft.com/office/drawing/2010/main" val="0"/>
              </a:ext>
            </a:extLst>
          </a:blip>
          <a:stretch>
            <a:fillRect/>
          </a:stretch>
        </p:blipFill>
        <p:spPr>
          <a:xfrm>
            <a:off x="4119853" y="3429000"/>
            <a:ext cx="3952293" cy="23483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63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6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1609A-B15E-B117-C14C-71476E9037DE}"/>
              </a:ext>
            </a:extLst>
          </p:cNvPr>
          <p:cNvSpPr>
            <a:spLocks noGrp="1"/>
          </p:cNvSpPr>
          <p:nvPr>
            <p:ph type="title"/>
          </p:nvPr>
        </p:nvSpPr>
        <p:spPr/>
        <p:txBody>
          <a:bodyPr/>
          <a:lstStyle/>
          <a:p>
            <a:pPr algn="l"/>
            <a:r>
              <a:rPr lang="en-US" dirty="0"/>
              <a:t>Listen for a chilling government decree.</a:t>
            </a:r>
          </a:p>
        </p:txBody>
      </p:sp>
      <p:sp>
        <p:nvSpPr>
          <p:cNvPr id="3" name="Content Placeholder 2">
            <a:extLst>
              <a:ext uri="{FF2B5EF4-FFF2-40B4-BE49-F238E27FC236}">
                <a16:creationId xmlns:a16="http://schemas.microsoft.com/office/drawing/2014/main" id="{6DC0E432-EAAF-0396-9B07-F4D379BD86BE}"/>
              </a:ext>
            </a:extLst>
          </p:cNvPr>
          <p:cNvSpPr>
            <a:spLocks noGrp="1"/>
          </p:cNvSpPr>
          <p:nvPr>
            <p:ph idx="1"/>
          </p:nvPr>
        </p:nvSpPr>
        <p:spPr/>
        <p:txBody>
          <a:bodyPr/>
          <a:lstStyle/>
          <a:p>
            <a:pPr marL="0" indent="0" algn="ctr">
              <a:buNone/>
            </a:pPr>
            <a:r>
              <a:rPr lang="en-US" dirty="0"/>
              <a:t>Esther 4:8-14 (NIV)  He also gave him the edict for their annihilation, which had been published in Susa, to show to Esther and explain it to her, and he told him to urge her to go into the king's presence to beg for mercy and plead with him for her people. 9  </a:t>
            </a:r>
            <a:r>
              <a:rPr lang="en-US" dirty="0" err="1"/>
              <a:t>Hathach</a:t>
            </a:r>
            <a:r>
              <a:rPr lang="en-US" dirty="0"/>
              <a:t> went back and reported to Esther what Mordecai had said.</a:t>
            </a:r>
          </a:p>
        </p:txBody>
      </p:sp>
    </p:spTree>
    <p:extLst>
      <p:ext uri="{BB962C8B-B14F-4D97-AF65-F5344CB8AC3E}">
        <p14:creationId xmlns:p14="http://schemas.microsoft.com/office/powerpoint/2010/main" val="241622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1609A-B15E-B117-C14C-71476E9037DE}"/>
              </a:ext>
            </a:extLst>
          </p:cNvPr>
          <p:cNvSpPr>
            <a:spLocks noGrp="1"/>
          </p:cNvSpPr>
          <p:nvPr>
            <p:ph type="title"/>
          </p:nvPr>
        </p:nvSpPr>
        <p:spPr/>
        <p:txBody>
          <a:bodyPr/>
          <a:lstStyle/>
          <a:p>
            <a:pPr algn="l"/>
            <a:r>
              <a:rPr lang="en-US" dirty="0"/>
              <a:t>Listen for a chilling government decree.</a:t>
            </a:r>
          </a:p>
        </p:txBody>
      </p:sp>
      <p:sp>
        <p:nvSpPr>
          <p:cNvPr id="3" name="Content Placeholder 2">
            <a:extLst>
              <a:ext uri="{FF2B5EF4-FFF2-40B4-BE49-F238E27FC236}">
                <a16:creationId xmlns:a16="http://schemas.microsoft.com/office/drawing/2014/main" id="{6DC0E432-EAAF-0396-9B07-F4D379BD86BE}"/>
              </a:ext>
            </a:extLst>
          </p:cNvPr>
          <p:cNvSpPr>
            <a:spLocks noGrp="1"/>
          </p:cNvSpPr>
          <p:nvPr>
            <p:ph idx="1"/>
          </p:nvPr>
        </p:nvSpPr>
        <p:spPr/>
        <p:txBody>
          <a:bodyPr/>
          <a:lstStyle/>
          <a:p>
            <a:pPr marL="0" indent="0" algn="ctr">
              <a:buNone/>
            </a:pPr>
            <a:r>
              <a:rPr lang="en-US" dirty="0"/>
              <a:t>Then she instructed him to say to Mordecai, 11  "All the king's officials and the people of the royal provinces know that for any man or woman who approaches the king in the inner court without being summoned the king has but one law: that he be put to death. The only exception to this is for the king to extend the gold scepter to him and spare his life</a:t>
            </a:r>
          </a:p>
        </p:txBody>
      </p:sp>
    </p:spTree>
    <p:extLst>
      <p:ext uri="{BB962C8B-B14F-4D97-AF65-F5344CB8AC3E}">
        <p14:creationId xmlns:p14="http://schemas.microsoft.com/office/powerpoint/2010/main" val="942493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49</TotalTime>
  <Words>1040</Words>
  <Application>Microsoft Office PowerPoint</Application>
  <PresentationFormat>Widescreen</PresentationFormat>
  <Paragraphs>67</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Comic Sans MS</vt:lpstr>
      <vt:lpstr>Office Theme</vt:lpstr>
      <vt:lpstr>Mordecai and Esther</vt:lpstr>
      <vt:lpstr>Video Introduction</vt:lpstr>
      <vt:lpstr>Think about it …</vt:lpstr>
      <vt:lpstr>Listen for an orphan.</vt:lpstr>
      <vt:lpstr>Listen for an orphan.</vt:lpstr>
      <vt:lpstr>Don’t Overlook Potential</vt:lpstr>
      <vt:lpstr>Don’t Overlook Potential</vt:lpstr>
      <vt:lpstr>Listen for a chilling government decree.</vt:lpstr>
      <vt:lpstr>Listen for a chilling government decree.</vt:lpstr>
      <vt:lpstr>Listen for a chilling government decree.</vt:lpstr>
      <vt:lpstr>Listen for a chilling government decree.</vt:lpstr>
      <vt:lpstr>Challenge Others to Do What Is Right</vt:lpstr>
      <vt:lpstr>Challenge Others to Do What Is Right</vt:lpstr>
      <vt:lpstr>Listen for Esther’s response to Mordecai’s appeal.</vt:lpstr>
      <vt:lpstr>Listen for Esther’s response to Mordecai’s appeal.</vt:lpstr>
      <vt:lpstr>Pray and Fast</vt:lpstr>
      <vt:lpstr>Pray and Fast</vt:lpstr>
      <vt:lpstr>Pray and Fast</vt:lpstr>
      <vt:lpstr>Application</vt:lpstr>
      <vt:lpstr>Application</vt:lpstr>
      <vt:lpstr>Application</vt:lpstr>
      <vt:lpstr>Family Activities</vt:lpstr>
      <vt:lpstr>Mordecai and Esther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Mordecai and Esther</dc:title>
  <dc:creator>Steve Armstrong</dc:creator>
  <cp:lastModifiedBy>Steve Armstrong</cp:lastModifiedBy>
  <cp:revision>1</cp:revision>
  <dcterms:created xsi:type="dcterms:W3CDTF">2023-06-08T13:50:08Z</dcterms:created>
  <dcterms:modified xsi:type="dcterms:W3CDTF">2023-06-08T14:40:06Z</dcterms:modified>
</cp:coreProperties>
</file>