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8000" b="-38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403761" y="249382"/>
            <a:ext cx="11459688"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inyurl.com/yxsk4acq"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1_02laxnxu"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Knowing God</a:t>
            </a:r>
          </a:p>
        </p:txBody>
      </p:sp>
      <p:sp>
        <p:nvSpPr>
          <p:cNvPr id="3" name="Subtitle 2"/>
          <p:cNvSpPr>
            <a:spLocks noGrp="1"/>
          </p:cNvSpPr>
          <p:nvPr>
            <p:ph type="subTitle" idx="1"/>
          </p:nvPr>
        </p:nvSpPr>
        <p:spPr>
          <a:xfrm>
            <a:off x="1524000" y="3859480"/>
            <a:ext cx="9144000" cy="1398319"/>
          </a:xfrm>
        </p:spPr>
        <p:txBody>
          <a:bodyPr/>
          <a:lstStyle/>
          <a:p>
            <a:r>
              <a:rPr lang="en-US" dirty="0"/>
              <a:t>January 31</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2C51-18AE-472C-96BD-4DFEFAC0C5DE}"/>
              </a:ext>
            </a:extLst>
          </p:cNvPr>
          <p:cNvSpPr>
            <a:spLocks noGrp="1"/>
          </p:cNvSpPr>
          <p:nvPr>
            <p:ph type="title"/>
          </p:nvPr>
        </p:nvSpPr>
        <p:spPr/>
        <p:txBody>
          <a:bodyPr/>
          <a:lstStyle/>
          <a:p>
            <a:pPr algn="l"/>
            <a:r>
              <a:rPr lang="en-US" dirty="0"/>
              <a:t>Listen for God’s perspective.</a:t>
            </a:r>
          </a:p>
        </p:txBody>
      </p:sp>
      <p:sp>
        <p:nvSpPr>
          <p:cNvPr id="3" name="Content Placeholder 2">
            <a:extLst>
              <a:ext uri="{FF2B5EF4-FFF2-40B4-BE49-F238E27FC236}">
                <a16:creationId xmlns:a16="http://schemas.microsoft.com/office/drawing/2014/main" id="{11A4800E-6D9A-4FB7-A28D-FC9BA14111E5}"/>
              </a:ext>
            </a:extLst>
          </p:cNvPr>
          <p:cNvSpPr>
            <a:spLocks noGrp="1"/>
          </p:cNvSpPr>
          <p:nvPr>
            <p:ph idx="1"/>
          </p:nvPr>
        </p:nvSpPr>
        <p:spPr>
          <a:xfrm>
            <a:off x="1898650" y="1812925"/>
            <a:ext cx="8394700" cy="4351338"/>
          </a:xfrm>
        </p:spPr>
        <p:txBody>
          <a:bodyPr/>
          <a:lstStyle/>
          <a:p>
            <a:pPr marL="0" indent="0" algn="ctr">
              <a:buNone/>
            </a:pPr>
            <a:r>
              <a:rPr lang="en-US" dirty="0"/>
              <a:t>Psalm 119:23-24 (NIV)   Though rulers sit together and slander me, your servant will meditate on your decrees. 24  Your statutes are my delight; they are my counselors.</a:t>
            </a:r>
          </a:p>
        </p:txBody>
      </p:sp>
      <p:pic>
        <p:nvPicPr>
          <p:cNvPr id="4" name="Picture 3">
            <a:extLst>
              <a:ext uri="{FF2B5EF4-FFF2-40B4-BE49-F238E27FC236}">
                <a16:creationId xmlns:a16="http://schemas.microsoft.com/office/drawing/2014/main" id="{1E58A04F-B9A5-4897-AD9B-0D535D68B2AF}"/>
              </a:ext>
            </a:extLst>
          </p:cNvPr>
          <p:cNvPicPr>
            <a:picLocks noChangeAspect="1"/>
          </p:cNvPicPr>
          <p:nvPr/>
        </p:nvPicPr>
        <p:blipFill>
          <a:blip r:embed="rId2">
            <a:duotone>
              <a:prstClr val="black"/>
              <a:schemeClr val="accent1">
                <a:tint val="45000"/>
                <a:satMod val="400000"/>
              </a:schemeClr>
            </a:duotone>
          </a:blip>
          <a:stretch>
            <a:fillRect/>
          </a:stretch>
        </p:blipFill>
        <p:spPr>
          <a:xfrm>
            <a:off x="4634047" y="5067318"/>
            <a:ext cx="2702583" cy="380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9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30E4-E7A2-4F2E-B88E-3A781774838E}"/>
              </a:ext>
            </a:extLst>
          </p:cNvPr>
          <p:cNvSpPr>
            <a:spLocks noGrp="1"/>
          </p:cNvSpPr>
          <p:nvPr>
            <p:ph type="title"/>
          </p:nvPr>
        </p:nvSpPr>
        <p:spPr/>
        <p:txBody>
          <a:bodyPr/>
          <a:lstStyle/>
          <a:p>
            <a:r>
              <a:rPr lang="en-US" dirty="0"/>
              <a:t>God’s Word Gives God’s Perspective</a:t>
            </a:r>
          </a:p>
        </p:txBody>
      </p:sp>
      <p:sp>
        <p:nvSpPr>
          <p:cNvPr id="3" name="Content Placeholder 2">
            <a:extLst>
              <a:ext uri="{FF2B5EF4-FFF2-40B4-BE49-F238E27FC236}">
                <a16:creationId xmlns:a16="http://schemas.microsoft.com/office/drawing/2014/main" id="{ECEEF3CB-53D9-45C8-97DB-70E1B4942B7F}"/>
              </a:ext>
            </a:extLst>
          </p:cNvPr>
          <p:cNvSpPr>
            <a:spLocks noGrp="1"/>
          </p:cNvSpPr>
          <p:nvPr>
            <p:ph idx="1"/>
          </p:nvPr>
        </p:nvSpPr>
        <p:spPr/>
        <p:txBody>
          <a:bodyPr/>
          <a:lstStyle/>
          <a:p>
            <a:r>
              <a:rPr lang="en-US" dirty="0"/>
              <a:t>How did he respond to those who slandered him? What did the psalmist say the Lord’s Word was for him during his challenging times?</a:t>
            </a:r>
          </a:p>
          <a:p>
            <a:r>
              <a:rPr lang="en-US" dirty="0"/>
              <a:t>What challenges do we face in bringing God’s perspective to bear in our lives?</a:t>
            </a:r>
          </a:p>
          <a:p>
            <a:endParaRPr lang="en-US" dirty="0"/>
          </a:p>
        </p:txBody>
      </p:sp>
    </p:spTree>
    <p:extLst>
      <p:ext uri="{BB962C8B-B14F-4D97-AF65-F5344CB8AC3E}">
        <p14:creationId xmlns:p14="http://schemas.microsoft.com/office/powerpoint/2010/main" val="227234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08D7-717B-4B83-8482-D87C95859BC8}"/>
              </a:ext>
            </a:extLst>
          </p:cNvPr>
          <p:cNvSpPr>
            <a:spLocks noGrp="1"/>
          </p:cNvSpPr>
          <p:nvPr>
            <p:ph type="title"/>
          </p:nvPr>
        </p:nvSpPr>
        <p:spPr/>
        <p:txBody>
          <a:bodyPr/>
          <a:lstStyle/>
          <a:p>
            <a:r>
              <a:rPr lang="en-US" dirty="0"/>
              <a:t>God’s Word Gives God’s Perspective</a:t>
            </a:r>
          </a:p>
        </p:txBody>
      </p:sp>
      <p:sp>
        <p:nvSpPr>
          <p:cNvPr id="3" name="Content Placeholder 2">
            <a:extLst>
              <a:ext uri="{FF2B5EF4-FFF2-40B4-BE49-F238E27FC236}">
                <a16:creationId xmlns:a16="http://schemas.microsoft.com/office/drawing/2014/main" id="{B0A599D1-905E-4C4A-B129-E484DDF883A3}"/>
              </a:ext>
            </a:extLst>
          </p:cNvPr>
          <p:cNvSpPr>
            <a:spLocks noGrp="1"/>
          </p:cNvSpPr>
          <p:nvPr>
            <p:ph idx="1"/>
          </p:nvPr>
        </p:nvSpPr>
        <p:spPr/>
        <p:txBody>
          <a:bodyPr/>
          <a:lstStyle/>
          <a:p>
            <a:r>
              <a:rPr lang="en-US" dirty="0"/>
              <a:t>What role should God’s Word play in our lives? </a:t>
            </a:r>
          </a:p>
          <a:p>
            <a:r>
              <a:rPr lang="en-US" dirty="0"/>
              <a:t>What strategies have helped you meditate on God’s Word? </a:t>
            </a:r>
          </a:p>
        </p:txBody>
      </p:sp>
    </p:spTree>
    <p:extLst>
      <p:ext uri="{BB962C8B-B14F-4D97-AF65-F5344CB8AC3E}">
        <p14:creationId xmlns:p14="http://schemas.microsoft.com/office/powerpoint/2010/main" val="20875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0D00-DFF0-44C7-B8DE-8BCDF30C4CC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DB835D8-AC4D-48B4-BAA8-C5F0C9CC9474}"/>
              </a:ext>
            </a:extLst>
          </p:cNvPr>
          <p:cNvSpPr>
            <a:spLocks noGrp="1"/>
          </p:cNvSpPr>
          <p:nvPr>
            <p:ph idx="1"/>
          </p:nvPr>
        </p:nvSpPr>
        <p:spPr>
          <a:xfrm>
            <a:off x="838200" y="2070099"/>
            <a:ext cx="10515600" cy="4106863"/>
          </a:xfrm>
        </p:spPr>
        <p:txBody>
          <a:bodyPr/>
          <a:lstStyle/>
          <a:p>
            <a:r>
              <a:rPr lang="en-US" dirty="0"/>
              <a:t>Read the Bible. </a:t>
            </a:r>
          </a:p>
          <a:p>
            <a:pPr lvl="1"/>
            <a:r>
              <a:rPr lang="en-US" dirty="0"/>
              <a:t>If you’re not spending time in God’s Word, start here and now. </a:t>
            </a:r>
          </a:p>
          <a:p>
            <a:pPr lvl="1"/>
            <a:r>
              <a:rPr lang="en-US" dirty="0"/>
              <a:t>Spend at least fifteen minutes every day reading God’s Word.</a:t>
            </a:r>
          </a:p>
          <a:p>
            <a:endParaRPr lang="en-US" dirty="0"/>
          </a:p>
        </p:txBody>
      </p:sp>
    </p:spTree>
    <p:extLst>
      <p:ext uri="{BB962C8B-B14F-4D97-AF65-F5344CB8AC3E}">
        <p14:creationId xmlns:p14="http://schemas.microsoft.com/office/powerpoint/2010/main" val="352011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0D00-DFF0-44C7-B8DE-8BCDF30C4CC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DB835D8-AC4D-48B4-BAA8-C5F0C9CC9474}"/>
              </a:ext>
            </a:extLst>
          </p:cNvPr>
          <p:cNvSpPr>
            <a:spLocks noGrp="1"/>
          </p:cNvSpPr>
          <p:nvPr>
            <p:ph idx="1"/>
          </p:nvPr>
        </p:nvSpPr>
        <p:spPr/>
        <p:txBody>
          <a:bodyPr/>
          <a:lstStyle/>
          <a:p>
            <a:r>
              <a:rPr lang="en-US" dirty="0"/>
              <a:t>Study the Bible. </a:t>
            </a:r>
          </a:p>
          <a:p>
            <a:pPr lvl="1"/>
            <a:r>
              <a:rPr lang="en-US" dirty="0"/>
              <a:t>Choose a book of the Bible and spend time studying its message. </a:t>
            </a:r>
          </a:p>
          <a:p>
            <a:pPr lvl="1"/>
            <a:r>
              <a:rPr lang="en-US" dirty="0"/>
              <a:t>Your pastor or group leader can recommend a commentary or study helps to assist you in your study.</a:t>
            </a:r>
          </a:p>
          <a:p>
            <a:endParaRPr lang="en-US" dirty="0"/>
          </a:p>
        </p:txBody>
      </p:sp>
    </p:spTree>
    <p:extLst>
      <p:ext uri="{BB962C8B-B14F-4D97-AF65-F5344CB8AC3E}">
        <p14:creationId xmlns:p14="http://schemas.microsoft.com/office/powerpoint/2010/main" val="113106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0D00-DFF0-44C7-B8DE-8BCDF30C4CC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DB835D8-AC4D-48B4-BAA8-C5F0C9CC9474}"/>
              </a:ext>
            </a:extLst>
          </p:cNvPr>
          <p:cNvSpPr>
            <a:spLocks noGrp="1"/>
          </p:cNvSpPr>
          <p:nvPr>
            <p:ph idx="1"/>
          </p:nvPr>
        </p:nvSpPr>
        <p:spPr>
          <a:xfrm>
            <a:off x="838200" y="2235199"/>
            <a:ext cx="10515600" cy="3941763"/>
          </a:xfrm>
        </p:spPr>
        <p:txBody>
          <a:bodyPr/>
          <a:lstStyle/>
          <a:p>
            <a:r>
              <a:rPr lang="en-US" dirty="0"/>
              <a:t>Meditate on God’s Word. </a:t>
            </a:r>
          </a:p>
          <a:p>
            <a:pPr lvl="1"/>
            <a:r>
              <a:rPr lang="en-US" dirty="0"/>
              <a:t>Turn off the TV, computer, and smartphone and spend uninterrupted time meditating on God’s Word. </a:t>
            </a:r>
          </a:p>
          <a:p>
            <a:pPr lvl="1"/>
            <a:r>
              <a:rPr lang="en-US" dirty="0"/>
              <a:t>Journal your thoughts and observations. </a:t>
            </a:r>
          </a:p>
        </p:txBody>
      </p:sp>
    </p:spTree>
    <p:extLst>
      <p:ext uri="{BB962C8B-B14F-4D97-AF65-F5344CB8AC3E}">
        <p14:creationId xmlns:p14="http://schemas.microsoft.com/office/powerpoint/2010/main" val="177629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5D7C1-5104-4B8D-B117-11784074674F}"/>
              </a:ext>
            </a:extLst>
          </p:cNvPr>
          <p:cNvSpPr>
            <a:spLocks noGrp="1"/>
          </p:cNvSpPr>
          <p:nvPr>
            <p:ph type="title"/>
          </p:nvPr>
        </p:nvSpPr>
        <p:spPr/>
        <p:txBody>
          <a:bodyPr/>
          <a:lstStyle/>
          <a:p>
            <a:r>
              <a:rPr lang="en-US" dirty="0"/>
              <a:t>Family Activities</a:t>
            </a:r>
          </a:p>
        </p:txBody>
      </p:sp>
      <p:pic>
        <p:nvPicPr>
          <p:cNvPr id="2050" name="Picture 2" descr="Family clipart">
            <a:extLst>
              <a:ext uri="{FF2B5EF4-FFF2-40B4-BE49-F238E27FC236}">
                <a16:creationId xmlns:a16="http://schemas.microsoft.com/office/drawing/2014/main" id="{5591CCB3-6846-42F6-9F12-56C66EA89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998" y="1690688"/>
            <a:ext cx="4072003" cy="4072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2037CE3F-4403-4832-A45D-8E6350BC5C4D}"/>
              </a:ext>
            </a:extLst>
          </p:cNvPr>
          <p:cNvSpPr/>
          <p:nvPr/>
        </p:nvSpPr>
        <p:spPr>
          <a:xfrm>
            <a:off x="1221548" y="3081403"/>
            <a:ext cx="2455102" cy="901874"/>
          </a:xfrm>
          <a:prstGeom prst="wedgeRoundRectCallout">
            <a:avLst>
              <a:gd name="adj1" fmla="val 66922"/>
              <a:gd name="adj2" fmla="val 62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tragic … all the letters fell down</a:t>
            </a:r>
          </a:p>
        </p:txBody>
      </p:sp>
      <p:sp>
        <p:nvSpPr>
          <p:cNvPr id="7" name="Speech Bubble: Rectangle with Corners Rounded 6">
            <a:extLst>
              <a:ext uri="{FF2B5EF4-FFF2-40B4-BE49-F238E27FC236}">
                <a16:creationId xmlns:a16="http://schemas.microsoft.com/office/drawing/2014/main" id="{554545CA-B7A2-422B-B87A-35A13A06A166}"/>
              </a:ext>
            </a:extLst>
          </p:cNvPr>
          <p:cNvSpPr/>
          <p:nvPr/>
        </p:nvSpPr>
        <p:spPr>
          <a:xfrm>
            <a:off x="5194387" y="1690688"/>
            <a:ext cx="2659432" cy="864622"/>
          </a:xfrm>
          <a:prstGeom prst="wedgeRoundRectCallout">
            <a:avLst>
              <a:gd name="adj1" fmla="val -39200"/>
              <a:gd name="adj2" fmla="val 20833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know what Grandma would say …</a:t>
            </a:r>
          </a:p>
        </p:txBody>
      </p:sp>
      <p:sp>
        <p:nvSpPr>
          <p:cNvPr id="8" name="Speech Bubble: Rectangle with Corners Rounded 7">
            <a:extLst>
              <a:ext uri="{FF2B5EF4-FFF2-40B4-BE49-F238E27FC236}">
                <a16:creationId xmlns:a16="http://schemas.microsoft.com/office/drawing/2014/main" id="{CEAC3C18-6ED5-471F-869B-609594341AAD}"/>
              </a:ext>
            </a:extLst>
          </p:cNvPr>
          <p:cNvSpPr/>
          <p:nvPr/>
        </p:nvSpPr>
        <p:spPr>
          <a:xfrm>
            <a:off x="6421938" y="2645080"/>
            <a:ext cx="2455102" cy="901874"/>
          </a:xfrm>
          <a:prstGeom prst="wedgeRoundRectCallout">
            <a:avLst>
              <a:gd name="adj1" fmla="val -39711"/>
              <a:gd name="adj2" fmla="val 847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an important message.</a:t>
            </a:r>
          </a:p>
        </p:txBody>
      </p:sp>
      <p:sp>
        <p:nvSpPr>
          <p:cNvPr id="9" name="Speech Bubble: Rectangle with Corners Rounded 8">
            <a:extLst>
              <a:ext uri="{FF2B5EF4-FFF2-40B4-BE49-F238E27FC236}">
                <a16:creationId xmlns:a16="http://schemas.microsoft.com/office/drawing/2014/main" id="{5818FF16-67FD-4B81-867A-0B5C1F815312}"/>
              </a:ext>
            </a:extLst>
          </p:cNvPr>
          <p:cNvSpPr/>
          <p:nvPr/>
        </p:nvSpPr>
        <p:spPr>
          <a:xfrm>
            <a:off x="8132001" y="3429000"/>
            <a:ext cx="3537037" cy="1207609"/>
          </a:xfrm>
          <a:prstGeom prst="wedgeRoundRectCallout">
            <a:avLst>
              <a:gd name="adj1" fmla="val -56385"/>
              <a:gd name="adj2" fmla="val 384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Find help (and other Family Activities)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3"/>
              </a:rPr>
              <a:t>https://tinyurl.com/yxsk4acq</a:t>
            </a:r>
            <a:endParaRPr lang="en-US" dirty="0">
              <a:latin typeface="Comic Sans MS" panose="030F0702030302020204" pitchFamily="66" charset="0"/>
            </a:endParaRPr>
          </a:p>
        </p:txBody>
      </p:sp>
      <p:sp>
        <p:nvSpPr>
          <p:cNvPr id="12" name="Speech Bubble: Rectangle with Corners Rounded 11">
            <a:extLst>
              <a:ext uri="{FF2B5EF4-FFF2-40B4-BE49-F238E27FC236}">
                <a16:creationId xmlns:a16="http://schemas.microsoft.com/office/drawing/2014/main" id="{006B361E-D633-43B2-9721-2A6F4DBF1F60}"/>
              </a:ext>
            </a:extLst>
          </p:cNvPr>
          <p:cNvSpPr/>
          <p:nvPr/>
        </p:nvSpPr>
        <p:spPr>
          <a:xfrm>
            <a:off x="2087408" y="2129424"/>
            <a:ext cx="2455102" cy="697119"/>
          </a:xfrm>
          <a:prstGeom prst="wedgeRoundRectCallout">
            <a:avLst>
              <a:gd name="adj1" fmla="val 56718"/>
              <a:gd name="adj2" fmla="val 118202"/>
              <a:gd name="adj3" fmla="val 166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It’s a BIG MESS</a:t>
            </a:r>
          </a:p>
        </p:txBody>
      </p:sp>
    </p:spTree>
    <p:extLst>
      <p:ext uri="{BB962C8B-B14F-4D97-AF65-F5344CB8AC3E}">
        <p14:creationId xmlns:p14="http://schemas.microsoft.com/office/powerpoint/2010/main" val="12806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39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550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Knowing God</a:t>
            </a:r>
          </a:p>
        </p:txBody>
      </p:sp>
      <p:sp>
        <p:nvSpPr>
          <p:cNvPr id="3" name="Subtitle 2"/>
          <p:cNvSpPr>
            <a:spLocks noGrp="1"/>
          </p:cNvSpPr>
          <p:nvPr>
            <p:ph type="subTitle" idx="1"/>
          </p:nvPr>
        </p:nvSpPr>
        <p:spPr>
          <a:xfrm>
            <a:off x="1524000" y="3859480"/>
            <a:ext cx="9144000" cy="1398319"/>
          </a:xfrm>
        </p:spPr>
        <p:txBody>
          <a:bodyPr/>
          <a:lstStyle/>
          <a:p>
            <a:r>
              <a:rPr lang="en-US" dirty="0"/>
              <a:t>January 31</a:t>
            </a:r>
          </a:p>
        </p:txBody>
      </p:sp>
    </p:spTree>
    <p:extLst>
      <p:ext uri="{BB962C8B-B14F-4D97-AF65-F5344CB8AC3E}">
        <p14:creationId xmlns:p14="http://schemas.microsoft.com/office/powerpoint/2010/main" val="233787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29FCD-05AF-41A6-8351-1A30312A6B8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6C6A1E4-6FA1-415B-B75D-AB3988FD7A15}"/>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147473AA-4B51-4529-A645-E630359A1856}"/>
                </a:ext>
              </a:extLst>
            </p:cNvPr>
            <p:cNvPicPr>
              <a:picLocks noChangeAspect="1"/>
            </p:cNvPicPr>
            <p:nvPr/>
          </p:nvPicPr>
          <p:blipFill>
            <a:blip r:embed="rId2"/>
            <a:stretch>
              <a:fillRect/>
            </a:stretch>
          </p:blipFill>
          <p:spPr>
            <a:xfrm>
              <a:off x="3238857" y="1993080"/>
              <a:ext cx="5714286" cy="3038095"/>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8BF45A76-E971-4982-B1F3-AF3AEC031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DD44FA6F-FDA8-4F81-919A-73B54227DE3E}"/>
              </a:ext>
            </a:extLst>
          </p:cNvPr>
          <p:cNvSpPr txBox="1"/>
          <p:nvPr/>
        </p:nvSpPr>
        <p:spPr>
          <a:xfrm>
            <a:off x="4061361" y="5852370"/>
            <a:ext cx="3752603"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58128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D83A08-989C-47A5-8466-D0F92576A407}"/>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ADEF7FA2-61B5-4422-99D7-BA7ACDBAA5F2}"/>
              </a:ext>
            </a:extLst>
          </p:cNvPr>
          <p:cNvSpPr>
            <a:spLocks noGrp="1"/>
          </p:cNvSpPr>
          <p:nvPr>
            <p:ph idx="1"/>
          </p:nvPr>
        </p:nvSpPr>
        <p:spPr>
          <a:xfrm>
            <a:off x="921327" y="1878848"/>
            <a:ext cx="10515600" cy="4351338"/>
          </a:xfrm>
        </p:spPr>
        <p:txBody>
          <a:bodyPr/>
          <a:lstStyle/>
          <a:p>
            <a:r>
              <a:rPr lang="en-US" dirty="0"/>
              <a:t>When have you heard of bad directions or instructions leading someone astray?</a:t>
            </a:r>
          </a:p>
          <a:p>
            <a:endParaRPr lang="en-US" dirty="0"/>
          </a:p>
          <a:p>
            <a:r>
              <a:rPr lang="en-US" dirty="0">
                <a:solidFill>
                  <a:srgbClr val="C00000"/>
                </a:solidFill>
              </a:rPr>
              <a:t>Misdirection can be very serious.</a:t>
            </a:r>
          </a:p>
          <a:p>
            <a:pPr lvl="1"/>
            <a:r>
              <a:rPr lang="en-US" dirty="0">
                <a:solidFill>
                  <a:srgbClr val="C00000"/>
                </a:solidFill>
              </a:rPr>
              <a:t>It’s important to know the right way to go.</a:t>
            </a:r>
          </a:p>
          <a:p>
            <a:pPr lvl="1"/>
            <a:r>
              <a:rPr lang="en-US" dirty="0">
                <a:solidFill>
                  <a:srgbClr val="C00000"/>
                </a:solidFill>
              </a:rPr>
              <a:t>We will know the right way as we encounter God and His direction through His Word.  </a:t>
            </a:r>
          </a:p>
        </p:txBody>
      </p:sp>
      <p:grpSp>
        <p:nvGrpSpPr>
          <p:cNvPr id="10" name="Group 9">
            <a:extLst>
              <a:ext uri="{FF2B5EF4-FFF2-40B4-BE49-F238E27FC236}">
                <a16:creationId xmlns:a16="http://schemas.microsoft.com/office/drawing/2014/main" id="{9600A526-B78B-4868-9A3F-24DBD02B1E73}"/>
              </a:ext>
            </a:extLst>
          </p:cNvPr>
          <p:cNvGrpSpPr/>
          <p:nvPr/>
        </p:nvGrpSpPr>
        <p:grpSpPr>
          <a:xfrm>
            <a:off x="1815680" y="2705714"/>
            <a:ext cx="9144230" cy="3524472"/>
            <a:chOff x="1815680" y="2705714"/>
            <a:chExt cx="9144230" cy="3524472"/>
          </a:xfrm>
        </p:grpSpPr>
        <p:pic>
          <p:nvPicPr>
            <p:cNvPr id="6" name="Picture 5" descr="A picture containing text, clock&#10;&#10;Description automatically generated">
              <a:extLst>
                <a:ext uri="{FF2B5EF4-FFF2-40B4-BE49-F238E27FC236}">
                  <a16:creationId xmlns:a16="http://schemas.microsoft.com/office/drawing/2014/main" id="{8FCDC430-439B-47E3-AEBC-524A3F802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5680" y="3515096"/>
              <a:ext cx="2408422" cy="2143496"/>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69867710-7987-4AF8-9FC2-9FFAA46F48FF}"/>
                </a:ext>
              </a:extLst>
            </p:cNvPr>
            <p:cNvSpPr/>
            <p:nvPr/>
          </p:nvSpPr>
          <p:spPr>
            <a:xfrm>
              <a:off x="4429496" y="3182586"/>
              <a:ext cx="2090057" cy="926275"/>
            </a:xfrm>
            <a:prstGeom prst="wedgeRoundRectCallout">
              <a:avLst>
                <a:gd name="adj1" fmla="val -99122"/>
                <a:gd name="adj2" fmla="val 49879"/>
                <a:gd name="adj3" fmla="val 16667"/>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t>Turn around when possible ... </a:t>
              </a:r>
            </a:p>
          </p:txBody>
        </p:sp>
        <p:pic>
          <p:nvPicPr>
            <p:cNvPr id="9" name="Picture 8" descr="A picture containing text, sign, street, different&#10;&#10;Description automatically generated">
              <a:extLst>
                <a:ext uri="{FF2B5EF4-FFF2-40B4-BE49-F238E27FC236}">
                  <a16:creationId xmlns:a16="http://schemas.microsoft.com/office/drawing/2014/main" id="{2623187E-6A23-4BA0-9362-0E0498C4A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9127" y="3303213"/>
              <a:ext cx="3598225" cy="2395068"/>
            </a:xfrm>
            <a:prstGeom prst="rect">
              <a:avLst/>
            </a:prstGeom>
            <a:ln>
              <a:noFill/>
            </a:ln>
            <a:effectLst>
              <a:outerShdw blurRad="292100" dist="139700" dir="2700000" algn="tl" rotWithShape="0">
                <a:srgbClr val="333333">
                  <a:alpha val="65000"/>
                </a:srgbClr>
              </a:outerShdw>
            </a:effectLst>
          </p:spPr>
        </p:pic>
        <p:pic>
          <p:nvPicPr>
            <p:cNvPr id="1026" name="Picture 2" descr="Confusion clipart">
              <a:extLst>
                <a:ext uri="{FF2B5EF4-FFF2-40B4-BE49-F238E27FC236}">
                  <a16:creationId xmlns:a16="http://schemas.microsoft.com/office/drawing/2014/main" id="{E17FDB40-A9FD-4D2F-B796-52239AB27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474"/>
            <a:stretch/>
          </p:blipFill>
          <p:spPr bwMode="auto">
            <a:xfrm>
              <a:off x="9346302" y="2705714"/>
              <a:ext cx="1613608" cy="352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47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999C-C07A-427F-A97A-A498846AAE19}"/>
              </a:ext>
            </a:extLst>
          </p:cNvPr>
          <p:cNvSpPr>
            <a:spLocks noGrp="1"/>
          </p:cNvSpPr>
          <p:nvPr>
            <p:ph type="title"/>
          </p:nvPr>
        </p:nvSpPr>
        <p:spPr/>
        <p:txBody>
          <a:bodyPr/>
          <a:lstStyle/>
          <a:p>
            <a:pPr algn="l"/>
            <a:r>
              <a:rPr lang="en-US" dirty="0"/>
              <a:t>Listen for prayer requests.</a:t>
            </a:r>
          </a:p>
        </p:txBody>
      </p:sp>
      <p:sp>
        <p:nvSpPr>
          <p:cNvPr id="3" name="Content Placeholder 2">
            <a:extLst>
              <a:ext uri="{FF2B5EF4-FFF2-40B4-BE49-F238E27FC236}">
                <a16:creationId xmlns:a16="http://schemas.microsoft.com/office/drawing/2014/main" id="{6FA05C39-361E-4939-ACC3-31DD9F1EF283}"/>
              </a:ext>
            </a:extLst>
          </p:cNvPr>
          <p:cNvSpPr>
            <a:spLocks noGrp="1"/>
          </p:cNvSpPr>
          <p:nvPr>
            <p:ph idx="1"/>
          </p:nvPr>
        </p:nvSpPr>
        <p:spPr>
          <a:xfrm>
            <a:off x="2171700" y="1927225"/>
            <a:ext cx="7632700" cy="4351338"/>
          </a:xfrm>
        </p:spPr>
        <p:txBody>
          <a:bodyPr/>
          <a:lstStyle/>
          <a:p>
            <a:pPr marL="0" indent="0" algn="ctr">
              <a:buNone/>
            </a:pPr>
            <a:r>
              <a:rPr lang="en-US" dirty="0"/>
              <a:t>Psalm 119:17-18 (NIV)   Do good to your servant, and I will live; I will obey your word. 18  Open my eyes that I may see wonderful things in your law. </a:t>
            </a:r>
          </a:p>
        </p:txBody>
      </p:sp>
      <p:pic>
        <p:nvPicPr>
          <p:cNvPr id="5" name="Picture 4">
            <a:extLst>
              <a:ext uri="{FF2B5EF4-FFF2-40B4-BE49-F238E27FC236}">
                <a16:creationId xmlns:a16="http://schemas.microsoft.com/office/drawing/2014/main" id="{486C3D5D-A870-47A8-8D6B-4E0F09D402D1}"/>
              </a:ext>
            </a:extLst>
          </p:cNvPr>
          <p:cNvPicPr>
            <a:picLocks noChangeAspect="1"/>
          </p:cNvPicPr>
          <p:nvPr/>
        </p:nvPicPr>
        <p:blipFill>
          <a:blip r:embed="rId2">
            <a:duotone>
              <a:prstClr val="black"/>
              <a:schemeClr val="accent1">
                <a:tint val="45000"/>
                <a:satMod val="400000"/>
              </a:schemeClr>
            </a:duotone>
          </a:blip>
          <a:stretch>
            <a:fillRect/>
          </a:stretch>
        </p:blipFill>
        <p:spPr>
          <a:xfrm>
            <a:off x="4837247" y="5092718"/>
            <a:ext cx="2702583" cy="380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22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D086-7C36-4AF1-93CD-273A74EEC234}"/>
              </a:ext>
            </a:extLst>
          </p:cNvPr>
          <p:cNvSpPr>
            <a:spLocks noGrp="1"/>
          </p:cNvSpPr>
          <p:nvPr>
            <p:ph type="title"/>
          </p:nvPr>
        </p:nvSpPr>
        <p:spPr/>
        <p:txBody>
          <a:bodyPr/>
          <a:lstStyle/>
          <a:p>
            <a:r>
              <a:rPr lang="en-US" dirty="0"/>
              <a:t>Encountering God through Scripture</a:t>
            </a:r>
          </a:p>
        </p:txBody>
      </p:sp>
      <p:sp>
        <p:nvSpPr>
          <p:cNvPr id="3" name="Content Placeholder 2">
            <a:extLst>
              <a:ext uri="{FF2B5EF4-FFF2-40B4-BE49-F238E27FC236}">
                <a16:creationId xmlns:a16="http://schemas.microsoft.com/office/drawing/2014/main" id="{7D15677F-728D-4695-B157-CCD51C6C3BD9}"/>
              </a:ext>
            </a:extLst>
          </p:cNvPr>
          <p:cNvSpPr>
            <a:spLocks noGrp="1"/>
          </p:cNvSpPr>
          <p:nvPr>
            <p:ph idx="1"/>
          </p:nvPr>
        </p:nvSpPr>
        <p:spPr/>
        <p:txBody>
          <a:bodyPr/>
          <a:lstStyle/>
          <a:p>
            <a:r>
              <a:rPr lang="en-US" dirty="0"/>
              <a:t>What is the request in verse 17 and why does the psalmist desire that the Lord respond to it?</a:t>
            </a:r>
          </a:p>
          <a:p>
            <a:r>
              <a:rPr lang="en-US" dirty="0"/>
              <a:t>What is the earnest request in verse 18? </a:t>
            </a:r>
          </a:p>
          <a:p>
            <a:r>
              <a:rPr lang="en-US" dirty="0"/>
              <a:t>Why did the psalmist consider that to be an important request for God to answer? </a:t>
            </a:r>
          </a:p>
          <a:p>
            <a:r>
              <a:rPr lang="en-US" dirty="0"/>
              <a:t>What helps us hear God’s voice above all the other distracting voices in this life? </a:t>
            </a:r>
          </a:p>
        </p:txBody>
      </p:sp>
    </p:spTree>
    <p:extLst>
      <p:ext uri="{BB962C8B-B14F-4D97-AF65-F5344CB8AC3E}">
        <p14:creationId xmlns:p14="http://schemas.microsoft.com/office/powerpoint/2010/main" val="2920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3F91-5381-4ED0-B213-E1EC3454FB2B}"/>
              </a:ext>
            </a:extLst>
          </p:cNvPr>
          <p:cNvSpPr>
            <a:spLocks noGrp="1"/>
          </p:cNvSpPr>
          <p:nvPr>
            <p:ph type="title"/>
          </p:nvPr>
        </p:nvSpPr>
        <p:spPr/>
        <p:txBody>
          <a:bodyPr/>
          <a:lstStyle/>
          <a:p>
            <a:r>
              <a:rPr lang="en-US" dirty="0"/>
              <a:t>Encountering God through Scripture</a:t>
            </a:r>
          </a:p>
        </p:txBody>
      </p:sp>
      <p:sp>
        <p:nvSpPr>
          <p:cNvPr id="3" name="Content Placeholder 2">
            <a:extLst>
              <a:ext uri="{FF2B5EF4-FFF2-40B4-BE49-F238E27FC236}">
                <a16:creationId xmlns:a16="http://schemas.microsoft.com/office/drawing/2014/main" id="{1C77FBC4-77C3-4928-A408-F15BBFCCA929}"/>
              </a:ext>
            </a:extLst>
          </p:cNvPr>
          <p:cNvSpPr>
            <a:spLocks noGrp="1"/>
          </p:cNvSpPr>
          <p:nvPr>
            <p:ph idx="1"/>
          </p:nvPr>
        </p:nvSpPr>
        <p:spPr/>
        <p:txBody>
          <a:bodyPr/>
          <a:lstStyle/>
          <a:p>
            <a:r>
              <a:rPr lang="en-US" dirty="0"/>
              <a:t>When has God opened your eyes to reveal Himself to you in a fresh way through His Word?</a:t>
            </a:r>
          </a:p>
        </p:txBody>
      </p:sp>
    </p:spTree>
    <p:extLst>
      <p:ext uri="{BB962C8B-B14F-4D97-AF65-F5344CB8AC3E}">
        <p14:creationId xmlns:p14="http://schemas.microsoft.com/office/powerpoint/2010/main" val="317747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326C-C6F2-4CF8-B0A0-5D31CC7AE0EE}"/>
              </a:ext>
            </a:extLst>
          </p:cNvPr>
          <p:cNvSpPr>
            <a:spLocks noGrp="1"/>
          </p:cNvSpPr>
          <p:nvPr>
            <p:ph type="title"/>
          </p:nvPr>
        </p:nvSpPr>
        <p:spPr/>
        <p:txBody>
          <a:bodyPr/>
          <a:lstStyle/>
          <a:p>
            <a:pPr algn="l"/>
            <a:r>
              <a:rPr lang="en-US" dirty="0"/>
              <a:t>Listen for how to face opposition.</a:t>
            </a:r>
          </a:p>
        </p:txBody>
      </p:sp>
      <p:sp>
        <p:nvSpPr>
          <p:cNvPr id="3" name="Content Placeholder 2">
            <a:extLst>
              <a:ext uri="{FF2B5EF4-FFF2-40B4-BE49-F238E27FC236}">
                <a16:creationId xmlns:a16="http://schemas.microsoft.com/office/drawing/2014/main" id="{34A7972D-7887-4E31-9E38-8C3A5F95D270}"/>
              </a:ext>
            </a:extLst>
          </p:cNvPr>
          <p:cNvSpPr>
            <a:spLocks noGrp="1"/>
          </p:cNvSpPr>
          <p:nvPr>
            <p:ph idx="1"/>
          </p:nvPr>
        </p:nvSpPr>
        <p:spPr/>
        <p:txBody>
          <a:bodyPr/>
          <a:lstStyle/>
          <a:p>
            <a:pPr marL="0" indent="0" algn="ctr">
              <a:buNone/>
            </a:pPr>
            <a:r>
              <a:rPr lang="en-US" dirty="0"/>
              <a:t>Psalm 119:19-22 (NIV)  I am a stranger on earth; do not hide your commands from me. 20  My soul is consumed with longing for your laws at all times. 21  You rebuke the arrogant, who are cursed and who stray from your commands. 22  Remove from me scorn and contempt, for I keep your statutes. </a:t>
            </a:r>
          </a:p>
        </p:txBody>
      </p:sp>
      <p:pic>
        <p:nvPicPr>
          <p:cNvPr id="4" name="Picture 3">
            <a:extLst>
              <a:ext uri="{FF2B5EF4-FFF2-40B4-BE49-F238E27FC236}">
                <a16:creationId xmlns:a16="http://schemas.microsoft.com/office/drawing/2014/main" id="{58214DE1-0AF8-449D-BFB7-A8EE5CF8233C}"/>
              </a:ext>
            </a:extLst>
          </p:cNvPr>
          <p:cNvPicPr>
            <a:picLocks noChangeAspect="1"/>
          </p:cNvPicPr>
          <p:nvPr/>
        </p:nvPicPr>
        <p:blipFill>
          <a:blip r:embed="rId2">
            <a:duotone>
              <a:prstClr val="black"/>
              <a:schemeClr val="accent1">
                <a:tint val="45000"/>
                <a:satMod val="400000"/>
              </a:schemeClr>
            </a:duotone>
          </a:blip>
          <a:stretch>
            <a:fillRect/>
          </a:stretch>
        </p:blipFill>
        <p:spPr>
          <a:xfrm>
            <a:off x="4634047" y="5334018"/>
            <a:ext cx="2702583" cy="380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1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C748-424A-42CF-9A21-26F916985D1E}"/>
              </a:ext>
            </a:extLst>
          </p:cNvPr>
          <p:cNvSpPr>
            <a:spLocks noGrp="1"/>
          </p:cNvSpPr>
          <p:nvPr>
            <p:ph type="title"/>
          </p:nvPr>
        </p:nvSpPr>
        <p:spPr/>
        <p:txBody>
          <a:bodyPr/>
          <a:lstStyle/>
          <a:p>
            <a:r>
              <a:rPr lang="en-US" dirty="0"/>
              <a:t>God’s Word Helps Us Face Opposition</a:t>
            </a:r>
          </a:p>
        </p:txBody>
      </p:sp>
      <p:sp>
        <p:nvSpPr>
          <p:cNvPr id="3" name="Content Placeholder 2">
            <a:extLst>
              <a:ext uri="{FF2B5EF4-FFF2-40B4-BE49-F238E27FC236}">
                <a16:creationId xmlns:a16="http://schemas.microsoft.com/office/drawing/2014/main" id="{24678A6B-43F5-40F3-931B-11A34D61FE4E}"/>
              </a:ext>
            </a:extLst>
          </p:cNvPr>
          <p:cNvSpPr>
            <a:spLocks noGrp="1"/>
          </p:cNvSpPr>
          <p:nvPr>
            <p:ph idx="1"/>
          </p:nvPr>
        </p:nvSpPr>
        <p:spPr/>
        <p:txBody>
          <a:bodyPr/>
          <a:lstStyle/>
          <a:p>
            <a:r>
              <a:rPr lang="en-US" dirty="0"/>
              <a:t>What appeal did he make of the Lord? </a:t>
            </a:r>
          </a:p>
          <a:p>
            <a:r>
              <a:rPr lang="en-US" dirty="0"/>
              <a:t>How did the psalmist describe himself in relationship to his living in this world? </a:t>
            </a:r>
          </a:p>
          <a:p>
            <a:r>
              <a:rPr lang="en-US" dirty="0"/>
              <a:t>On what basis did the psalmist ask God’s intervention in removing reproach and contempt.</a:t>
            </a:r>
          </a:p>
          <a:p>
            <a:r>
              <a:rPr lang="en-US" dirty="0"/>
              <a:t>Who are the proud, the arrogant? </a:t>
            </a:r>
          </a:p>
        </p:txBody>
      </p:sp>
    </p:spTree>
    <p:extLst>
      <p:ext uri="{BB962C8B-B14F-4D97-AF65-F5344CB8AC3E}">
        <p14:creationId xmlns:p14="http://schemas.microsoft.com/office/powerpoint/2010/main" val="3407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0D019-5B15-49AC-B5FB-9E7B23FC7538}"/>
              </a:ext>
            </a:extLst>
          </p:cNvPr>
          <p:cNvSpPr>
            <a:spLocks noGrp="1"/>
          </p:cNvSpPr>
          <p:nvPr>
            <p:ph type="title"/>
          </p:nvPr>
        </p:nvSpPr>
        <p:spPr/>
        <p:txBody>
          <a:bodyPr/>
          <a:lstStyle/>
          <a:p>
            <a:r>
              <a:rPr lang="en-US" dirty="0"/>
              <a:t>God’s Word Helps Us Face Opposition</a:t>
            </a:r>
          </a:p>
        </p:txBody>
      </p:sp>
      <p:sp>
        <p:nvSpPr>
          <p:cNvPr id="3" name="Content Placeholder 2">
            <a:extLst>
              <a:ext uri="{FF2B5EF4-FFF2-40B4-BE49-F238E27FC236}">
                <a16:creationId xmlns:a16="http://schemas.microsoft.com/office/drawing/2014/main" id="{6F046841-55F0-4500-8F79-3EE4BEDD0E2E}"/>
              </a:ext>
            </a:extLst>
          </p:cNvPr>
          <p:cNvSpPr>
            <a:spLocks noGrp="1"/>
          </p:cNvSpPr>
          <p:nvPr>
            <p:ph idx="1"/>
          </p:nvPr>
        </p:nvSpPr>
        <p:spPr/>
        <p:txBody>
          <a:bodyPr/>
          <a:lstStyle/>
          <a:p>
            <a:r>
              <a:rPr lang="en-US" dirty="0"/>
              <a:t>What is God’s disposition toward the proud? </a:t>
            </a:r>
          </a:p>
          <a:p>
            <a:r>
              <a:rPr lang="en-US" dirty="0"/>
              <a:t>When have you felt like an outsider in this world?</a:t>
            </a:r>
          </a:p>
          <a:p>
            <a:r>
              <a:rPr lang="en-US" dirty="0"/>
              <a:t>How might being exposed to more of the Lord’s Word help the psalmist (and you) live as a stranger in the earth? </a:t>
            </a:r>
          </a:p>
          <a:p>
            <a:r>
              <a:rPr lang="en-US" dirty="0"/>
              <a:t>What was the psalmist’s overwhelming desire concerning the judgments of the Lord? </a:t>
            </a:r>
          </a:p>
        </p:txBody>
      </p:sp>
    </p:spTree>
    <p:extLst>
      <p:ext uri="{BB962C8B-B14F-4D97-AF65-F5344CB8AC3E}">
        <p14:creationId xmlns:p14="http://schemas.microsoft.com/office/powerpoint/2010/main" val="29215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39</TotalTime>
  <Words>631</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Knowing God</vt:lpstr>
      <vt:lpstr>Video Introduction</vt:lpstr>
      <vt:lpstr>Remember that time?</vt:lpstr>
      <vt:lpstr>Listen for prayer requests.</vt:lpstr>
      <vt:lpstr>Encountering God through Scripture</vt:lpstr>
      <vt:lpstr>Encountering God through Scripture</vt:lpstr>
      <vt:lpstr>Listen for how to face opposition.</vt:lpstr>
      <vt:lpstr>God’s Word Helps Us Face Opposition</vt:lpstr>
      <vt:lpstr>God’s Word Helps Us Face Opposition</vt:lpstr>
      <vt:lpstr>Listen for God’s perspective.</vt:lpstr>
      <vt:lpstr>God’s Word Gives God’s Perspective</vt:lpstr>
      <vt:lpstr>God’s Word Gives God’s Perspective</vt:lpstr>
      <vt:lpstr>Application</vt:lpstr>
      <vt:lpstr>Application</vt:lpstr>
      <vt:lpstr>Application</vt:lpstr>
      <vt:lpstr>Family Activities</vt:lpstr>
      <vt:lpstr>Knowing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Knowing God</dc:title>
  <dc:creator>Armstrong, Stephen (General Math and Science)</dc:creator>
  <cp:lastModifiedBy>Armstrong, Stephen (General Math and Science)</cp:lastModifiedBy>
  <cp:revision>5</cp:revision>
  <dcterms:created xsi:type="dcterms:W3CDTF">2021-01-14T16:34:28Z</dcterms:created>
  <dcterms:modified xsi:type="dcterms:W3CDTF">2021-01-14T17:14:03Z</dcterms:modified>
</cp:coreProperties>
</file>