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2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3/24/2023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3/24/2023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3/24/2023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3/24/2023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3/24/2023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3/24/2023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96whp7zb"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hyperlink" Target="https://tinyurl.com/y4huh38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Jesus Rose Again </a:t>
            </a:r>
            <a:br>
              <a:rPr lang="en-US" dirty="0"/>
            </a:br>
            <a:r>
              <a:rPr lang="en-US" dirty="0"/>
              <a:t>to Give Me Life</a:t>
            </a:r>
          </a:p>
        </p:txBody>
      </p:sp>
      <p:sp>
        <p:nvSpPr>
          <p:cNvPr id="3" name="Subtitle 2"/>
          <p:cNvSpPr>
            <a:spLocks noGrp="1"/>
          </p:cNvSpPr>
          <p:nvPr>
            <p:ph type="subTitle" idx="1"/>
          </p:nvPr>
        </p:nvSpPr>
        <p:spPr>
          <a:xfrm>
            <a:off x="1524000" y="3811979"/>
            <a:ext cx="9144000" cy="1445820"/>
          </a:xfrm>
        </p:spPr>
        <p:txBody>
          <a:bodyPr/>
          <a:lstStyle/>
          <a:p>
            <a:r>
              <a:rPr lang="en-US" dirty="0"/>
              <a:t>April 9</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6440A-7689-09E4-57F4-AC28FAA3F1A9}"/>
              </a:ext>
            </a:extLst>
          </p:cNvPr>
          <p:cNvSpPr>
            <a:spLocks noGrp="1"/>
          </p:cNvSpPr>
          <p:nvPr>
            <p:ph type="title"/>
          </p:nvPr>
        </p:nvSpPr>
        <p:spPr/>
        <p:txBody>
          <a:bodyPr/>
          <a:lstStyle/>
          <a:p>
            <a:pPr algn="l"/>
            <a:r>
              <a:rPr lang="en-US" dirty="0"/>
              <a:t>Listen for Mary’s discovery.</a:t>
            </a:r>
          </a:p>
        </p:txBody>
      </p:sp>
      <p:sp>
        <p:nvSpPr>
          <p:cNvPr id="3" name="Content Placeholder 2">
            <a:extLst>
              <a:ext uri="{FF2B5EF4-FFF2-40B4-BE49-F238E27FC236}">
                <a16:creationId xmlns:a16="http://schemas.microsoft.com/office/drawing/2014/main" id="{C5C35159-8533-882E-F638-63ADEA4B85AA}"/>
              </a:ext>
            </a:extLst>
          </p:cNvPr>
          <p:cNvSpPr>
            <a:spLocks noGrp="1"/>
          </p:cNvSpPr>
          <p:nvPr>
            <p:ph idx="1"/>
          </p:nvPr>
        </p:nvSpPr>
        <p:spPr>
          <a:xfrm>
            <a:off x="1518695" y="2013994"/>
            <a:ext cx="9154610" cy="4028031"/>
          </a:xfrm>
        </p:spPr>
        <p:txBody>
          <a:bodyPr/>
          <a:lstStyle/>
          <a:p>
            <a:pPr marL="0" indent="0" algn="ctr">
              <a:buNone/>
            </a:pPr>
            <a:r>
              <a:rPr lang="en-US" dirty="0"/>
              <a:t>she said, "Sir, if you have carried him away, tell me where you have put him, and I will get him." 16  Jesus said to her, "Mary." She turned toward him and cried out in Aramaic, "</a:t>
            </a:r>
            <a:r>
              <a:rPr lang="en-US" dirty="0" err="1"/>
              <a:t>Rabboni</a:t>
            </a:r>
            <a:r>
              <a:rPr lang="en-US" dirty="0"/>
              <a:t>!" (which means Teacher).</a:t>
            </a:r>
          </a:p>
        </p:txBody>
      </p:sp>
      <p:pic>
        <p:nvPicPr>
          <p:cNvPr id="4" name="Picture 3">
            <a:extLst>
              <a:ext uri="{FF2B5EF4-FFF2-40B4-BE49-F238E27FC236}">
                <a16:creationId xmlns:a16="http://schemas.microsoft.com/office/drawing/2014/main" id="{5D4FA339-E205-8DDA-9EE4-1ED576F0DC31}"/>
              </a:ext>
            </a:extLst>
          </p:cNvPr>
          <p:cNvPicPr>
            <a:picLocks noChangeAspect="1"/>
          </p:cNvPicPr>
          <p:nvPr/>
        </p:nvPicPr>
        <p:blipFill>
          <a:blip r:embed="rId2"/>
          <a:stretch>
            <a:fillRect/>
          </a:stretch>
        </p:blipFill>
        <p:spPr>
          <a:xfrm>
            <a:off x="5105524" y="5079617"/>
            <a:ext cx="1980952" cy="314286"/>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38989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35B16-53BC-4FD4-B880-8831161C29A3}"/>
              </a:ext>
            </a:extLst>
          </p:cNvPr>
          <p:cNvSpPr>
            <a:spLocks noGrp="1"/>
          </p:cNvSpPr>
          <p:nvPr>
            <p:ph type="title"/>
          </p:nvPr>
        </p:nvSpPr>
        <p:spPr/>
        <p:txBody>
          <a:bodyPr/>
          <a:lstStyle/>
          <a:p>
            <a:r>
              <a:rPr lang="en-US" dirty="0"/>
              <a:t>Jesus Showed Himself as Alive</a:t>
            </a:r>
          </a:p>
        </p:txBody>
      </p:sp>
      <p:sp>
        <p:nvSpPr>
          <p:cNvPr id="3" name="Content Placeholder 2">
            <a:extLst>
              <a:ext uri="{FF2B5EF4-FFF2-40B4-BE49-F238E27FC236}">
                <a16:creationId xmlns:a16="http://schemas.microsoft.com/office/drawing/2014/main" id="{7A367991-EEF1-D1CE-36F0-014B3C7C66F3}"/>
              </a:ext>
            </a:extLst>
          </p:cNvPr>
          <p:cNvSpPr>
            <a:spLocks noGrp="1"/>
          </p:cNvSpPr>
          <p:nvPr>
            <p:ph idx="1"/>
          </p:nvPr>
        </p:nvSpPr>
        <p:spPr/>
        <p:txBody>
          <a:bodyPr/>
          <a:lstStyle/>
          <a:p>
            <a:r>
              <a:rPr lang="en-US" dirty="0"/>
              <a:t>What was her concern and erroneous conclusion expressed both to the angels in the tomb and the person she supposed to be the gardener?</a:t>
            </a:r>
          </a:p>
          <a:p>
            <a:r>
              <a:rPr lang="en-US" dirty="0"/>
              <a:t>Mary didn’t recognize Jesus at first.  What are some reasons we might fail to see Jesus’ presence at work in our lives?</a:t>
            </a:r>
          </a:p>
          <a:p>
            <a:r>
              <a:rPr lang="en-US" dirty="0"/>
              <a:t>When have you had an encounter with God that you didn’t recognize at first?</a:t>
            </a:r>
          </a:p>
        </p:txBody>
      </p:sp>
    </p:spTree>
    <p:extLst>
      <p:ext uri="{BB962C8B-B14F-4D97-AF65-F5344CB8AC3E}">
        <p14:creationId xmlns:p14="http://schemas.microsoft.com/office/powerpoint/2010/main" val="235411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4F3C6-F470-D9CB-3DCC-2ADDB38CA34C}"/>
              </a:ext>
            </a:extLst>
          </p:cNvPr>
          <p:cNvSpPr>
            <a:spLocks noGrp="1"/>
          </p:cNvSpPr>
          <p:nvPr>
            <p:ph type="title"/>
          </p:nvPr>
        </p:nvSpPr>
        <p:spPr/>
        <p:txBody>
          <a:bodyPr/>
          <a:lstStyle/>
          <a:p>
            <a:r>
              <a:rPr lang="en-US" dirty="0"/>
              <a:t>Jesus Showed Himself as Alive</a:t>
            </a:r>
          </a:p>
        </p:txBody>
      </p:sp>
      <p:sp>
        <p:nvSpPr>
          <p:cNvPr id="3" name="Content Placeholder 2">
            <a:extLst>
              <a:ext uri="{FF2B5EF4-FFF2-40B4-BE49-F238E27FC236}">
                <a16:creationId xmlns:a16="http://schemas.microsoft.com/office/drawing/2014/main" id="{A469CAAC-EACE-3666-7F15-126DB5219425}"/>
              </a:ext>
            </a:extLst>
          </p:cNvPr>
          <p:cNvSpPr>
            <a:spLocks noGrp="1"/>
          </p:cNvSpPr>
          <p:nvPr>
            <p:ph idx="1"/>
          </p:nvPr>
        </p:nvSpPr>
        <p:spPr/>
        <p:txBody>
          <a:bodyPr/>
          <a:lstStyle/>
          <a:p>
            <a:r>
              <a:rPr lang="en-US" dirty="0"/>
              <a:t>What can we do to better recognize God’s presence at work in our lives and in the world around us?</a:t>
            </a:r>
          </a:p>
          <a:p>
            <a:r>
              <a:rPr lang="en-US" dirty="0"/>
              <a:t>We see Mary going from crying, to clinging, to telling about Jesus’ resurrection.  What changed her (and should change our) direction?</a:t>
            </a:r>
          </a:p>
        </p:txBody>
      </p:sp>
    </p:spTree>
    <p:extLst>
      <p:ext uri="{BB962C8B-B14F-4D97-AF65-F5344CB8AC3E}">
        <p14:creationId xmlns:p14="http://schemas.microsoft.com/office/powerpoint/2010/main" val="390869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88B1F-B1AF-3A48-9CC4-C46D228A90DC}"/>
              </a:ext>
            </a:extLst>
          </p:cNvPr>
          <p:cNvSpPr>
            <a:spLocks noGrp="1"/>
          </p:cNvSpPr>
          <p:nvPr>
            <p:ph type="title"/>
          </p:nvPr>
        </p:nvSpPr>
        <p:spPr/>
        <p:txBody>
          <a:bodyPr/>
          <a:lstStyle/>
          <a:p>
            <a:pPr algn="l"/>
            <a:r>
              <a:rPr lang="en-US" dirty="0"/>
              <a:t>Listen for Jesus’ command to Mary</a:t>
            </a:r>
          </a:p>
        </p:txBody>
      </p:sp>
      <p:sp>
        <p:nvSpPr>
          <p:cNvPr id="3" name="Content Placeholder 2">
            <a:extLst>
              <a:ext uri="{FF2B5EF4-FFF2-40B4-BE49-F238E27FC236}">
                <a16:creationId xmlns:a16="http://schemas.microsoft.com/office/drawing/2014/main" id="{C629712D-6502-FA98-6A46-411E2A20ED94}"/>
              </a:ext>
            </a:extLst>
          </p:cNvPr>
          <p:cNvSpPr>
            <a:spLocks noGrp="1"/>
          </p:cNvSpPr>
          <p:nvPr>
            <p:ph idx="1"/>
          </p:nvPr>
        </p:nvSpPr>
        <p:spPr>
          <a:xfrm>
            <a:off x="2195814" y="1918222"/>
            <a:ext cx="7800372" cy="4351338"/>
          </a:xfrm>
        </p:spPr>
        <p:txBody>
          <a:bodyPr/>
          <a:lstStyle/>
          <a:p>
            <a:pPr marL="0" indent="0" algn="ctr">
              <a:buNone/>
            </a:pPr>
            <a:r>
              <a:rPr lang="en-US" dirty="0"/>
              <a:t>John 20:17-18 (NIV)   Jesus said, "Do not hold on to me, for I have not yet returned to the Father. Go instead to my brothers and tell them, 'I am returning to my Father and your Father, to my God and your God.'"</a:t>
            </a:r>
          </a:p>
        </p:txBody>
      </p:sp>
    </p:spTree>
    <p:extLst>
      <p:ext uri="{BB962C8B-B14F-4D97-AF65-F5344CB8AC3E}">
        <p14:creationId xmlns:p14="http://schemas.microsoft.com/office/powerpoint/2010/main" val="299324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88B1F-B1AF-3A48-9CC4-C46D228A90DC}"/>
              </a:ext>
            </a:extLst>
          </p:cNvPr>
          <p:cNvSpPr>
            <a:spLocks noGrp="1"/>
          </p:cNvSpPr>
          <p:nvPr>
            <p:ph type="title"/>
          </p:nvPr>
        </p:nvSpPr>
        <p:spPr/>
        <p:txBody>
          <a:bodyPr/>
          <a:lstStyle/>
          <a:p>
            <a:pPr algn="l"/>
            <a:r>
              <a:rPr lang="en-US" dirty="0"/>
              <a:t>Listen for Jesus’ command to Mary</a:t>
            </a:r>
          </a:p>
        </p:txBody>
      </p:sp>
      <p:sp>
        <p:nvSpPr>
          <p:cNvPr id="3" name="Content Placeholder 2">
            <a:extLst>
              <a:ext uri="{FF2B5EF4-FFF2-40B4-BE49-F238E27FC236}">
                <a16:creationId xmlns:a16="http://schemas.microsoft.com/office/drawing/2014/main" id="{C629712D-6502-FA98-6A46-411E2A20ED94}"/>
              </a:ext>
            </a:extLst>
          </p:cNvPr>
          <p:cNvSpPr>
            <a:spLocks noGrp="1"/>
          </p:cNvSpPr>
          <p:nvPr>
            <p:ph idx="1"/>
          </p:nvPr>
        </p:nvSpPr>
        <p:spPr>
          <a:xfrm>
            <a:off x="1825424" y="2141537"/>
            <a:ext cx="7800372" cy="4351338"/>
          </a:xfrm>
        </p:spPr>
        <p:txBody>
          <a:bodyPr/>
          <a:lstStyle/>
          <a:p>
            <a:pPr marL="0" indent="0" algn="ctr">
              <a:buNone/>
            </a:pPr>
            <a:r>
              <a:rPr lang="en-US" dirty="0"/>
              <a:t>Mary Magdalene went to the disciples with the news: "I have seen the Lord!" And she told them that he had said these things to her.</a:t>
            </a:r>
          </a:p>
        </p:txBody>
      </p:sp>
      <p:pic>
        <p:nvPicPr>
          <p:cNvPr id="4" name="Picture 3">
            <a:extLst>
              <a:ext uri="{FF2B5EF4-FFF2-40B4-BE49-F238E27FC236}">
                <a16:creationId xmlns:a16="http://schemas.microsoft.com/office/drawing/2014/main" id="{4E9A7D32-6777-347A-4321-C50C3F0CBD43}"/>
              </a:ext>
            </a:extLst>
          </p:cNvPr>
          <p:cNvPicPr>
            <a:picLocks noChangeAspect="1"/>
          </p:cNvPicPr>
          <p:nvPr/>
        </p:nvPicPr>
        <p:blipFill>
          <a:blip r:embed="rId2"/>
          <a:stretch>
            <a:fillRect/>
          </a:stretch>
        </p:blipFill>
        <p:spPr>
          <a:xfrm>
            <a:off x="4735134" y="4940721"/>
            <a:ext cx="1980952" cy="314286"/>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0595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AFEBD-BA41-E4EA-30BE-1DC8A5E6F193}"/>
              </a:ext>
            </a:extLst>
          </p:cNvPr>
          <p:cNvSpPr>
            <a:spLocks noGrp="1"/>
          </p:cNvSpPr>
          <p:nvPr>
            <p:ph type="title"/>
          </p:nvPr>
        </p:nvSpPr>
        <p:spPr/>
        <p:txBody>
          <a:bodyPr/>
          <a:lstStyle/>
          <a:p>
            <a:r>
              <a:rPr lang="en-US" dirty="0"/>
              <a:t>Tell Others</a:t>
            </a:r>
          </a:p>
        </p:txBody>
      </p:sp>
      <p:sp>
        <p:nvSpPr>
          <p:cNvPr id="3" name="Content Placeholder 2">
            <a:extLst>
              <a:ext uri="{FF2B5EF4-FFF2-40B4-BE49-F238E27FC236}">
                <a16:creationId xmlns:a16="http://schemas.microsoft.com/office/drawing/2014/main" id="{E7D17DAB-2B06-1F9D-ECD5-1CF144E87D3F}"/>
              </a:ext>
            </a:extLst>
          </p:cNvPr>
          <p:cNvSpPr>
            <a:spLocks noGrp="1"/>
          </p:cNvSpPr>
          <p:nvPr>
            <p:ph idx="1"/>
          </p:nvPr>
        </p:nvSpPr>
        <p:spPr/>
        <p:txBody>
          <a:bodyPr/>
          <a:lstStyle/>
          <a:p>
            <a:r>
              <a:rPr lang="en-US" dirty="0"/>
              <a:t>What act of Mary is implied by Jesus’s words in verse 17? </a:t>
            </a:r>
          </a:p>
          <a:p>
            <a:r>
              <a:rPr lang="en-US" dirty="0"/>
              <a:t>Why would Mary have wanted to cling to Jesus?</a:t>
            </a:r>
          </a:p>
          <a:p>
            <a:r>
              <a:rPr lang="en-US" dirty="0"/>
              <a:t>What prohibition did Jesus give and what was His reason? </a:t>
            </a:r>
          </a:p>
        </p:txBody>
      </p:sp>
    </p:spTree>
    <p:extLst>
      <p:ext uri="{BB962C8B-B14F-4D97-AF65-F5344CB8AC3E}">
        <p14:creationId xmlns:p14="http://schemas.microsoft.com/office/powerpoint/2010/main" val="106987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7A2BE-4A4F-5932-8601-A339EE502EB7}"/>
              </a:ext>
            </a:extLst>
          </p:cNvPr>
          <p:cNvSpPr>
            <a:spLocks noGrp="1"/>
          </p:cNvSpPr>
          <p:nvPr>
            <p:ph type="title"/>
          </p:nvPr>
        </p:nvSpPr>
        <p:spPr/>
        <p:txBody>
          <a:bodyPr/>
          <a:lstStyle/>
          <a:p>
            <a:r>
              <a:rPr lang="en-US" dirty="0"/>
              <a:t>Tell Others</a:t>
            </a:r>
          </a:p>
        </p:txBody>
      </p:sp>
      <p:sp>
        <p:nvSpPr>
          <p:cNvPr id="3" name="Content Placeholder 2">
            <a:extLst>
              <a:ext uri="{FF2B5EF4-FFF2-40B4-BE49-F238E27FC236}">
                <a16:creationId xmlns:a16="http://schemas.microsoft.com/office/drawing/2014/main" id="{5F47BA3D-5B32-1C95-7263-990E7B6AFD9D}"/>
              </a:ext>
            </a:extLst>
          </p:cNvPr>
          <p:cNvSpPr>
            <a:spLocks noGrp="1"/>
          </p:cNvSpPr>
          <p:nvPr>
            <p:ph idx="1"/>
          </p:nvPr>
        </p:nvSpPr>
        <p:spPr/>
        <p:txBody>
          <a:bodyPr/>
          <a:lstStyle/>
          <a:p>
            <a:r>
              <a:rPr lang="en-US" dirty="0"/>
              <a:t>Jesus told Mary to go tell the disciples of His resurrection.  This was also part of the “don’t cling to me” command.  What has God called us to do?</a:t>
            </a:r>
          </a:p>
          <a:p>
            <a:r>
              <a:rPr lang="en-US" dirty="0"/>
              <a:t>Why does telling others of our experiences with the risen Lord help to change our grief to joy?</a:t>
            </a:r>
          </a:p>
        </p:txBody>
      </p:sp>
    </p:spTree>
    <p:extLst>
      <p:ext uri="{BB962C8B-B14F-4D97-AF65-F5344CB8AC3E}">
        <p14:creationId xmlns:p14="http://schemas.microsoft.com/office/powerpoint/2010/main" val="2146470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5AF64-1B1A-E4D8-52AE-C44A11DB9E82}"/>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C6BFF65C-6274-CC0A-63CD-D5FBF49CE8DC}"/>
              </a:ext>
            </a:extLst>
          </p:cNvPr>
          <p:cNvSpPr>
            <a:spLocks noGrp="1"/>
          </p:cNvSpPr>
          <p:nvPr>
            <p:ph idx="1"/>
          </p:nvPr>
        </p:nvSpPr>
        <p:spPr/>
        <p:txBody>
          <a:bodyPr>
            <a:normAutofit/>
          </a:bodyPr>
          <a:lstStyle/>
          <a:p>
            <a:r>
              <a:rPr lang="en-US" dirty="0"/>
              <a:t>Trust Christ. </a:t>
            </a:r>
          </a:p>
          <a:p>
            <a:pPr lvl="1"/>
            <a:r>
              <a:rPr lang="en-US" dirty="0"/>
              <a:t>Knowing the truth of the resurrection of Christ is not enough. </a:t>
            </a:r>
          </a:p>
          <a:p>
            <a:pPr lvl="1"/>
            <a:r>
              <a:rPr lang="en-US" dirty="0"/>
              <a:t>Commit to Him, trusting Him by faith. </a:t>
            </a:r>
          </a:p>
          <a:p>
            <a:pPr lvl="1"/>
            <a:r>
              <a:rPr lang="en-US" dirty="0"/>
              <a:t>Turn to the inside front cover of your Bible Study book where you can read the greatest message of hope that has ever been shared. </a:t>
            </a:r>
          </a:p>
          <a:p>
            <a:pPr lvl="1"/>
            <a:r>
              <a:rPr lang="en-US" dirty="0"/>
              <a:t>Talk to someone about your desire to follow the resurrected Christ.</a:t>
            </a:r>
          </a:p>
          <a:p>
            <a:endParaRPr lang="en-US" dirty="0"/>
          </a:p>
        </p:txBody>
      </p:sp>
    </p:spTree>
    <p:extLst>
      <p:ext uri="{BB962C8B-B14F-4D97-AF65-F5344CB8AC3E}">
        <p14:creationId xmlns:p14="http://schemas.microsoft.com/office/powerpoint/2010/main" val="2097180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5AF64-1B1A-E4D8-52AE-C44A11DB9E82}"/>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C6BFF65C-6274-CC0A-63CD-D5FBF49CE8DC}"/>
              </a:ext>
            </a:extLst>
          </p:cNvPr>
          <p:cNvSpPr>
            <a:spLocks noGrp="1"/>
          </p:cNvSpPr>
          <p:nvPr>
            <p:ph idx="1"/>
          </p:nvPr>
        </p:nvSpPr>
        <p:spPr>
          <a:xfrm>
            <a:off x="838200" y="1825624"/>
            <a:ext cx="10515600" cy="4575175"/>
          </a:xfrm>
        </p:spPr>
        <p:txBody>
          <a:bodyPr>
            <a:normAutofit fontScale="92500"/>
          </a:bodyPr>
          <a:lstStyle/>
          <a:p>
            <a:r>
              <a:rPr lang="en-US" dirty="0"/>
              <a:t>Write your testimony. </a:t>
            </a:r>
          </a:p>
          <a:p>
            <a:pPr lvl="1"/>
            <a:r>
              <a:rPr lang="en-US" dirty="0"/>
              <a:t>Write out how you came to know Christ as your Savior. </a:t>
            </a:r>
          </a:p>
          <a:p>
            <a:pPr lvl="1"/>
            <a:r>
              <a:rPr lang="en-US" dirty="0"/>
              <a:t>Include how you became convinced and convicted of your spiritual need and how it could only be satisfied by Jesus. </a:t>
            </a:r>
          </a:p>
          <a:p>
            <a:pPr lvl="1"/>
            <a:r>
              <a:rPr lang="en-US" dirty="0"/>
              <a:t>Feel free to update your testimony as more thoughts and details come to mind. Keep your written testimony in your Bible. </a:t>
            </a:r>
          </a:p>
          <a:p>
            <a:pPr lvl="1"/>
            <a:r>
              <a:rPr lang="en-US" dirty="0"/>
              <a:t>It will be a treasure and a witness to your family in the years to come.</a:t>
            </a:r>
          </a:p>
          <a:p>
            <a:endParaRPr lang="en-US" dirty="0"/>
          </a:p>
        </p:txBody>
      </p:sp>
    </p:spTree>
    <p:extLst>
      <p:ext uri="{BB962C8B-B14F-4D97-AF65-F5344CB8AC3E}">
        <p14:creationId xmlns:p14="http://schemas.microsoft.com/office/powerpoint/2010/main" val="2938057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5AF64-1B1A-E4D8-52AE-C44A11DB9E82}"/>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C6BFF65C-6274-CC0A-63CD-D5FBF49CE8DC}"/>
              </a:ext>
            </a:extLst>
          </p:cNvPr>
          <p:cNvSpPr>
            <a:spLocks noGrp="1"/>
          </p:cNvSpPr>
          <p:nvPr>
            <p:ph idx="1"/>
          </p:nvPr>
        </p:nvSpPr>
        <p:spPr>
          <a:xfrm>
            <a:off x="838200" y="2314937"/>
            <a:ext cx="10515600" cy="3862026"/>
          </a:xfrm>
        </p:spPr>
        <p:txBody>
          <a:bodyPr/>
          <a:lstStyle/>
          <a:p>
            <a:r>
              <a:rPr lang="en-US" dirty="0"/>
              <a:t>Pray and share. </a:t>
            </a:r>
          </a:p>
          <a:p>
            <a:pPr lvl="1"/>
            <a:r>
              <a:rPr lang="en-US" dirty="0"/>
              <a:t>Write down the names of three people you know who need to hear the gospel. </a:t>
            </a:r>
          </a:p>
          <a:p>
            <a:pPr lvl="1"/>
            <a:r>
              <a:rPr lang="en-US" dirty="0"/>
              <a:t>Pray daily for these three people and ask God for the opportunity to share the gospel with them soon </a:t>
            </a:r>
          </a:p>
          <a:p>
            <a:endParaRPr lang="en-US" dirty="0"/>
          </a:p>
        </p:txBody>
      </p:sp>
    </p:spTree>
    <p:extLst>
      <p:ext uri="{BB962C8B-B14F-4D97-AF65-F5344CB8AC3E}">
        <p14:creationId xmlns:p14="http://schemas.microsoft.com/office/powerpoint/2010/main" val="2401902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7E7064-DA4F-4060-93C0-3130E3012FAD}"/>
              </a:ext>
            </a:extLst>
          </p:cNvPr>
          <p:cNvSpPr>
            <a:spLocks noGrp="1"/>
          </p:cNvSpPr>
          <p:nvPr>
            <p:ph type="title"/>
          </p:nvPr>
        </p:nvSpPr>
        <p:spPr/>
        <p:txBody>
          <a:bodyPr/>
          <a:lstStyle/>
          <a:p>
            <a:r>
              <a:rPr lang="en-US" dirty="0"/>
              <a:t>Vide Introduction</a:t>
            </a:r>
          </a:p>
        </p:txBody>
      </p:sp>
      <p:grpSp>
        <p:nvGrpSpPr>
          <p:cNvPr id="9" name="Group 8">
            <a:extLst>
              <a:ext uri="{FF2B5EF4-FFF2-40B4-BE49-F238E27FC236}">
                <a16:creationId xmlns:a16="http://schemas.microsoft.com/office/drawing/2014/main" id="{6F14D262-E564-51AC-9FA5-EF07A27E96CA}"/>
              </a:ext>
            </a:extLst>
          </p:cNvPr>
          <p:cNvGrpSpPr/>
          <p:nvPr/>
        </p:nvGrpSpPr>
        <p:grpSpPr>
          <a:xfrm>
            <a:off x="2849598" y="1690688"/>
            <a:ext cx="6492803" cy="4161682"/>
            <a:chOff x="2849598" y="1690688"/>
            <a:chExt cx="6492803" cy="4161682"/>
          </a:xfrm>
        </p:grpSpPr>
        <p:pic>
          <p:nvPicPr>
            <p:cNvPr id="6" name="Picture 5">
              <a:extLst>
                <a:ext uri="{FF2B5EF4-FFF2-40B4-BE49-F238E27FC236}">
                  <a16:creationId xmlns:a16="http://schemas.microsoft.com/office/drawing/2014/main" id="{85EC150A-5234-35D9-4FD2-CA7DC827DE01}"/>
                </a:ext>
              </a:extLst>
            </p:cNvPr>
            <p:cNvPicPr>
              <a:picLocks noChangeAspect="1"/>
            </p:cNvPicPr>
            <p:nvPr/>
          </p:nvPicPr>
          <p:blipFill>
            <a:blip r:embed="rId2"/>
            <a:stretch>
              <a:fillRect/>
            </a:stretch>
          </p:blipFill>
          <p:spPr>
            <a:xfrm>
              <a:off x="3238857" y="1962333"/>
              <a:ext cx="5714286" cy="2933333"/>
            </a:xfrm>
            <a:prstGeom prst="rect">
              <a:avLst/>
            </a:prstGeom>
            <a:ln>
              <a:noFill/>
            </a:ln>
            <a:effectLst>
              <a:outerShdw blurRad="292100" dist="139700" dir="2700000" algn="tl" rotWithShape="0">
                <a:srgbClr val="333333">
                  <a:alpha val="65000"/>
                </a:srgbClr>
              </a:outerShdw>
            </a:effectLst>
          </p:spPr>
        </p:pic>
        <p:pic>
          <p:nvPicPr>
            <p:cNvPr id="8" name="Picture 7" descr="Shape&#10;&#10;Description automatically generated with medium confidence">
              <a:hlinkClick r:id="rId3"/>
              <a:extLst>
                <a:ext uri="{FF2B5EF4-FFF2-40B4-BE49-F238E27FC236}">
                  <a16:creationId xmlns:a16="http://schemas.microsoft.com/office/drawing/2014/main" id="{5AF2E512-FC85-377C-131B-7B925EA29B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3B8A002F-B85F-8FE2-3BE5-6AA5B50876A7}"/>
              </a:ext>
            </a:extLst>
          </p:cNvPr>
          <p:cNvSpPr txBox="1"/>
          <p:nvPr/>
        </p:nvSpPr>
        <p:spPr>
          <a:xfrm>
            <a:off x="4678878" y="5852370"/>
            <a:ext cx="2695699"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2527028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725F91-1EBB-3DA8-EAD2-77935FBB903E}"/>
              </a:ext>
            </a:extLst>
          </p:cNvPr>
          <p:cNvSpPr>
            <a:spLocks noGrp="1"/>
          </p:cNvSpPr>
          <p:nvPr>
            <p:ph type="title"/>
          </p:nvPr>
        </p:nvSpPr>
        <p:spPr/>
        <p:txBody>
          <a:bodyPr/>
          <a:lstStyle/>
          <a:p>
            <a:r>
              <a:rPr lang="en-US" dirty="0"/>
              <a:t>Family Activities</a:t>
            </a:r>
          </a:p>
        </p:txBody>
      </p:sp>
      <p:pic>
        <p:nvPicPr>
          <p:cNvPr id="6" name="Picture 5" descr="A picture containing text, newspaper, document&#10;&#10;Description automatically generated">
            <a:extLst>
              <a:ext uri="{FF2B5EF4-FFF2-40B4-BE49-F238E27FC236}">
                <a16:creationId xmlns:a16="http://schemas.microsoft.com/office/drawing/2014/main" id="{BF24F11E-E82D-BE78-1BEE-4C432AC20C77}"/>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68028" y="1690688"/>
            <a:ext cx="5065145" cy="4186357"/>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8" name="Picture 7" descr="Icon&#10;&#10;Description automatically generated with medium confidence">
            <a:extLst>
              <a:ext uri="{FF2B5EF4-FFF2-40B4-BE49-F238E27FC236}">
                <a16:creationId xmlns:a16="http://schemas.microsoft.com/office/drawing/2014/main" id="{6E6C2A83-DF56-7EC6-6C54-E5FF6E188C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3261" y="3660494"/>
            <a:ext cx="2610575" cy="2818435"/>
          </a:xfrm>
          <a:prstGeom prst="rect">
            <a:avLst/>
          </a:prstGeom>
        </p:spPr>
      </p:pic>
      <p:cxnSp>
        <p:nvCxnSpPr>
          <p:cNvPr id="10" name="Straight Connector 9">
            <a:extLst>
              <a:ext uri="{FF2B5EF4-FFF2-40B4-BE49-F238E27FC236}">
                <a16:creationId xmlns:a16="http://schemas.microsoft.com/office/drawing/2014/main" id="{11DD303A-7014-DA50-4F78-D5BACC6837D5}"/>
              </a:ext>
            </a:extLst>
          </p:cNvPr>
          <p:cNvCxnSpPr/>
          <p:nvPr/>
        </p:nvCxnSpPr>
        <p:spPr>
          <a:xfrm flipV="1">
            <a:off x="3159889" y="1898248"/>
            <a:ext cx="1053296" cy="115747"/>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
        <p:nvSpPr>
          <p:cNvPr id="11" name="Speech Bubble: Rectangle with Corners Rounded 10">
            <a:extLst>
              <a:ext uri="{FF2B5EF4-FFF2-40B4-BE49-F238E27FC236}">
                <a16:creationId xmlns:a16="http://schemas.microsoft.com/office/drawing/2014/main" id="{26BEC01E-B506-6727-E230-EAF1F2304223}"/>
              </a:ext>
            </a:extLst>
          </p:cNvPr>
          <p:cNvSpPr/>
          <p:nvPr/>
        </p:nvSpPr>
        <p:spPr>
          <a:xfrm>
            <a:off x="6205446" y="1423686"/>
            <a:ext cx="4975698" cy="2326511"/>
          </a:xfrm>
          <a:prstGeom prst="wedgeRoundRectCallout">
            <a:avLst>
              <a:gd name="adj1" fmla="val -60031"/>
              <a:gd name="adj2" fmla="val 3950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What is a “MEREVOD”?  Oh … that’s not one of the words from our Bible Study, is it.  See how many you can find.  Just remember what the Word Search Lady says … “Humph”!  Well, you can look for help at </a:t>
            </a:r>
            <a:r>
              <a:rPr lang="en-US" dirty="0">
                <a:latin typeface="Comic Sans MS" panose="030F0702030302020204" pitchFamily="66" charset="0"/>
                <a:hlinkClick r:id="rId4"/>
              </a:rPr>
              <a:t>https://tinyurl.com/y4huh38t</a:t>
            </a:r>
            <a:r>
              <a:rPr lang="en-US" dirty="0">
                <a:latin typeface="Comic Sans MS" panose="030F0702030302020204" pitchFamily="66" charset="0"/>
              </a:rPr>
              <a:t>  There’s other cool stuff there also. </a:t>
            </a:r>
          </a:p>
        </p:txBody>
      </p:sp>
      <p:cxnSp>
        <p:nvCxnSpPr>
          <p:cNvPr id="13" name="Straight Connector 12">
            <a:extLst>
              <a:ext uri="{FF2B5EF4-FFF2-40B4-BE49-F238E27FC236}">
                <a16:creationId xmlns:a16="http://schemas.microsoft.com/office/drawing/2014/main" id="{3FE16CDF-25AD-C533-CCC2-22C7B05FADA2}"/>
              </a:ext>
            </a:extLst>
          </p:cNvPr>
          <p:cNvCxnSpPr>
            <a:cxnSpLocks/>
          </p:cNvCxnSpPr>
          <p:nvPr/>
        </p:nvCxnSpPr>
        <p:spPr>
          <a:xfrm flipH="1" flipV="1">
            <a:off x="4132162" y="2013995"/>
            <a:ext cx="1101011" cy="1527858"/>
          </a:xfrm>
          <a:prstGeom prst="line">
            <a:avLst/>
          </a:prstGeom>
          <a:ln>
            <a:prstDash val="lg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88922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Jesus Rose Again </a:t>
            </a:r>
            <a:br>
              <a:rPr lang="en-US" dirty="0"/>
            </a:br>
            <a:r>
              <a:rPr lang="en-US" dirty="0"/>
              <a:t>to Give Me Life</a:t>
            </a:r>
          </a:p>
        </p:txBody>
      </p:sp>
      <p:sp>
        <p:nvSpPr>
          <p:cNvPr id="3" name="Subtitle 2"/>
          <p:cNvSpPr>
            <a:spLocks noGrp="1"/>
          </p:cNvSpPr>
          <p:nvPr>
            <p:ph type="subTitle" idx="1"/>
          </p:nvPr>
        </p:nvSpPr>
        <p:spPr>
          <a:xfrm>
            <a:off x="1524000" y="3811979"/>
            <a:ext cx="9144000" cy="1445820"/>
          </a:xfrm>
        </p:spPr>
        <p:txBody>
          <a:bodyPr/>
          <a:lstStyle/>
          <a:p>
            <a:r>
              <a:rPr lang="en-US" dirty="0"/>
              <a:t>April 9</a:t>
            </a:r>
          </a:p>
        </p:txBody>
      </p:sp>
    </p:spTree>
    <p:extLst>
      <p:ext uri="{BB962C8B-B14F-4D97-AF65-F5344CB8AC3E}">
        <p14:creationId xmlns:p14="http://schemas.microsoft.com/office/powerpoint/2010/main" val="3260315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1695BA-EFF7-2971-CF86-543A7975BF01}"/>
              </a:ext>
            </a:extLst>
          </p:cNvPr>
          <p:cNvSpPr>
            <a:spLocks noGrp="1"/>
          </p:cNvSpPr>
          <p:nvPr>
            <p:ph type="title"/>
          </p:nvPr>
        </p:nvSpPr>
        <p:spPr/>
        <p:txBody>
          <a:bodyPr/>
          <a:lstStyle/>
          <a:p>
            <a:r>
              <a:rPr lang="en-US" dirty="0"/>
              <a:t>What a surprise …</a:t>
            </a:r>
          </a:p>
        </p:txBody>
      </p:sp>
      <p:sp>
        <p:nvSpPr>
          <p:cNvPr id="4" name="Content Placeholder 3">
            <a:extLst>
              <a:ext uri="{FF2B5EF4-FFF2-40B4-BE49-F238E27FC236}">
                <a16:creationId xmlns:a16="http://schemas.microsoft.com/office/drawing/2014/main" id="{D699E48B-347C-0A82-DDD4-56BA898A3467}"/>
              </a:ext>
            </a:extLst>
          </p:cNvPr>
          <p:cNvSpPr>
            <a:spLocks noGrp="1"/>
          </p:cNvSpPr>
          <p:nvPr>
            <p:ph idx="1"/>
          </p:nvPr>
        </p:nvSpPr>
        <p:spPr/>
        <p:txBody>
          <a:bodyPr>
            <a:normAutofit/>
          </a:bodyPr>
          <a:lstStyle/>
          <a:p>
            <a:r>
              <a:rPr lang="en-US" dirty="0"/>
              <a:t>How has someone recently surprised you with what he or she did or said?</a:t>
            </a:r>
          </a:p>
          <a:p>
            <a:endParaRPr lang="en-US" dirty="0"/>
          </a:p>
          <a:p>
            <a:r>
              <a:rPr lang="en-US" dirty="0">
                <a:solidFill>
                  <a:srgbClr val="C00000"/>
                </a:solidFill>
              </a:rPr>
              <a:t>Jesus’ followers were surprised to discover an empty tomb.</a:t>
            </a:r>
          </a:p>
          <a:p>
            <a:pPr lvl="1"/>
            <a:r>
              <a:rPr lang="en-US" dirty="0">
                <a:solidFill>
                  <a:srgbClr val="C00000"/>
                </a:solidFill>
              </a:rPr>
              <a:t>Jesus’ resurrection is more than just an exciting surprise.</a:t>
            </a:r>
          </a:p>
          <a:p>
            <a:pPr lvl="1"/>
            <a:r>
              <a:rPr lang="en-US" dirty="0">
                <a:solidFill>
                  <a:srgbClr val="C00000"/>
                </a:solidFill>
              </a:rPr>
              <a:t>Jesus’ resurrection offers eternal life for you and me.</a:t>
            </a:r>
          </a:p>
          <a:p>
            <a:endParaRPr lang="en-US" dirty="0"/>
          </a:p>
        </p:txBody>
      </p:sp>
      <p:grpSp>
        <p:nvGrpSpPr>
          <p:cNvPr id="12" name="Group 11">
            <a:extLst>
              <a:ext uri="{FF2B5EF4-FFF2-40B4-BE49-F238E27FC236}">
                <a16:creationId xmlns:a16="http://schemas.microsoft.com/office/drawing/2014/main" id="{5842AFA1-5436-CA91-FD5D-EEBFCCFB45D5}"/>
              </a:ext>
            </a:extLst>
          </p:cNvPr>
          <p:cNvGrpSpPr/>
          <p:nvPr/>
        </p:nvGrpSpPr>
        <p:grpSpPr>
          <a:xfrm>
            <a:off x="1513106" y="3158837"/>
            <a:ext cx="9632314" cy="2856015"/>
            <a:chOff x="1489355" y="3063834"/>
            <a:chExt cx="9632314" cy="2856015"/>
          </a:xfrm>
        </p:grpSpPr>
        <p:pic>
          <p:nvPicPr>
            <p:cNvPr id="6" name="Picture 5">
              <a:extLst>
                <a:ext uri="{FF2B5EF4-FFF2-40B4-BE49-F238E27FC236}">
                  <a16:creationId xmlns:a16="http://schemas.microsoft.com/office/drawing/2014/main" id="{657B70EB-0E4A-3EA4-2C33-BF8C00CC978E}"/>
                </a:ext>
              </a:extLst>
            </p:cNvPr>
            <p:cNvPicPr>
              <a:picLocks noChangeAspect="1"/>
            </p:cNvPicPr>
            <p:nvPr/>
          </p:nvPicPr>
          <p:blipFill>
            <a:blip r:embed="rId2"/>
            <a:stretch>
              <a:fillRect/>
            </a:stretch>
          </p:blipFill>
          <p:spPr>
            <a:xfrm>
              <a:off x="7310813" y="3586348"/>
              <a:ext cx="2528321" cy="1686864"/>
            </a:xfrm>
            <a:prstGeom prst="rect">
              <a:avLst/>
            </a:prstGeom>
            <a:ln>
              <a:noFill/>
            </a:ln>
            <a:effectLst>
              <a:outerShdw blurRad="292100" dist="139700" dir="2700000" algn="tl" rotWithShape="0">
                <a:srgbClr val="333333">
                  <a:alpha val="65000"/>
                </a:srgbClr>
              </a:outerShdw>
            </a:effectLst>
          </p:spPr>
        </p:pic>
        <p:sp>
          <p:nvSpPr>
            <p:cNvPr id="7" name="Speech Bubble: Rectangle 6">
              <a:extLst>
                <a:ext uri="{FF2B5EF4-FFF2-40B4-BE49-F238E27FC236}">
                  <a16:creationId xmlns:a16="http://schemas.microsoft.com/office/drawing/2014/main" id="{62E781C1-CD62-F943-689A-FB5A11256CD2}"/>
                </a:ext>
              </a:extLst>
            </p:cNvPr>
            <p:cNvSpPr/>
            <p:nvPr/>
          </p:nvSpPr>
          <p:spPr>
            <a:xfrm>
              <a:off x="9839134" y="3063834"/>
              <a:ext cx="1282535" cy="724395"/>
            </a:xfrm>
            <a:prstGeom prst="wedgeRectCallout">
              <a:avLst>
                <a:gd name="adj1" fmla="val -92129"/>
                <a:gd name="adj2" fmla="val 5758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SURPRISE!</a:t>
              </a:r>
            </a:p>
          </p:txBody>
        </p:sp>
        <p:pic>
          <p:nvPicPr>
            <p:cNvPr id="9" name="Picture 8">
              <a:extLst>
                <a:ext uri="{FF2B5EF4-FFF2-40B4-BE49-F238E27FC236}">
                  <a16:creationId xmlns:a16="http://schemas.microsoft.com/office/drawing/2014/main" id="{C8CD2DC5-F729-AB9B-07FD-C2C9EF45FE70}"/>
                </a:ext>
              </a:extLst>
            </p:cNvPr>
            <p:cNvPicPr>
              <a:picLocks noChangeAspect="1"/>
            </p:cNvPicPr>
            <p:nvPr/>
          </p:nvPicPr>
          <p:blipFill>
            <a:blip r:embed="rId3"/>
            <a:stretch>
              <a:fillRect/>
            </a:stretch>
          </p:blipFill>
          <p:spPr>
            <a:xfrm>
              <a:off x="1489355" y="3586348"/>
              <a:ext cx="2528321" cy="1686864"/>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EA52C6F7-64F3-DAE4-C42C-7AC8A2B0D0B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021280" y="3230088"/>
              <a:ext cx="1512990" cy="2689761"/>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26533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3D4FD-FE5A-2FA6-FFA9-6E7FB699475C}"/>
              </a:ext>
            </a:extLst>
          </p:cNvPr>
          <p:cNvSpPr>
            <a:spLocks noGrp="1"/>
          </p:cNvSpPr>
          <p:nvPr>
            <p:ph type="title"/>
          </p:nvPr>
        </p:nvSpPr>
        <p:spPr/>
        <p:txBody>
          <a:bodyPr/>
          <a:lstStyle/>
          <a:p>
            <a:pPr algn="l"/>
            <a:r>
              <a:rPr lang="en-US" dirty="0"/>
              <a:t>Listen for Mary’s surprise.</a:t>
            </a:r>
          </a:p>
        </p:txBody>
      </p:sp>
      <p:sp>
        <p:nvSpPr>
          <p:cNvPr id="3" name="Content Placeholder 2">
            <a:extLst>
              <a:ext uri="{FF2B5EF4-FFF2-40B4-BE49-F238E27FC236}">
                <a16:creationId xmlns:a16="http://schemas.microsoft.com/office/drawing/2014/main" id="{24265C8D-8428-809B-E492-5C32DCBF039E}"/>
              </a:ext>
            </a:extLst>
          </p:cNvPr>
          <p:cNvSpPr>
            <a:spLocks noGrp="1"/>
          </p:cNvSpPr>
          <p:nvPr>
            <p:ph idx="1"/>
          </p:nvPr>
        </p:nvSpPr>
        <p:spPr/>
        <p:txBody>
          <a:bodyPr/>
          <a:lstStyle/>
          <a:p>
            <a:pPr marL="0" indent="0" algn="ctr">
              <a:buNone/>
            </a:pPr>
            <a:r>
              <a:rPr lang="en-US" dirty="0"/>
              <a:t>John 20:1-2 (NIV)  Early on the first day of the week, while it was still dark, Mary Magdalene went to the tomb and saw that the stone had been removed from the entrance. 2  So she came running to Simon Peter and the other disciple, the one Jesus loved, and said, "They have taken the Lord out of the tomb, and we don't know where they have put him!"</a:t>
            </a:r>
          </a:p>
        </p:txBody>
      </p:sp>
      <p:pic>
        <p:nvPicPr>
          <p:cNvPr id="5" name="Picture 4">
            <a:extLst>
              <a:ext uri="{FF2B5EF4-FFF2-40B4-BE49-F238E27FC236}">
                <a16:creationId xmlns:a16="http://schemas.microsoft.com/office/drawing/2014/main" id="{FA3ED15F-079F-7AFA-1F15-90D4380F113E}"/>
              </a:ext>
            </a:extLst>
          </p:cNvPr>
          <p:cNvPicPr>
            <a:picLocks noChangeAspect="1"/>
          </p:cNvPicPr>
          <p:nvPr/>
        </p:nvPicPr>
        <p:blipFill>
          <a:blip r:embed="rId2"/>
          <a:stretch>
            <a:fillRect/>
          </a:stretch>
        </p:blipFill>
        <p:spPr>
          <a:xfrm>
            <a:off x="5105524" y="6046806"/>
            <a:ext cx="1980952" cy="314286"/>
          </a:xfrm>
          <a:prstGeom prst="roundRect">
            <a:avLst>
              <a:gd name="adj" fmla="val 500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64543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F1712-1124-86F3-4E35-0BE2AC59617F}"/>
              </a:ext>
            </a:extLst>
          </p:cNvPr>
          <p:cNvSpPr>
            <a:spLocks noGrp="1"/>
          </p:cNvSpPr>
          <p:nvPr>
            <p:ph type="title"/>
          </p:nvPr>
        </p:nvSpPr>
        <p:spPr/>
        <p:txBody>
          <a:bodyPr/>
          <a:lstStyle/>
          <a:p>
            <a:r>
              <a:rPr lang="en-US" dirty="0"/>
              <a:t>The Tomb Was Empty</a:t>
            </a:r>
          </a:p>
        </p:txBody>
      </p:sp>
      <p:sp>
        <p:nvSpPr>
          <p:cNvPr id="3" name="Content Placeholder 2">
            <a:extLst>
              <a:ext uri="{FF2B5EF4-FFF2-40B4-BE49-F238E27FC236}">
                <a16:creationId xmlns:a16="http://schemas.microsoft.com/office/drawing/2014/main" id="{E6A69945-C916-9326-8B08-6F67AF99A119}"/>
              </a:ext>
            </a:extLst>
          </p:cNvPr>
          <p:cNvSpPr>
            <a:spLocks noGrp="1"/>
          </p:cNvSpPr>
          <p:nvPr>
            <p:ph idx="1"/>
          </p:nvPr>
        </p:nvSpPr>
        <p:spPr/>
        <p:txBody>
          <a:bodyPr/>
          <a:lstStyle/>
          <a:p>
            <a:r>
              <a:rPr lang="en-US" dirty="0"/>
              <a:t>Even though the tomb was empty, what conclusions did she reach that caused her message to be misguided? </a:t>
            </a:r>
          </a:p>
          <a:p>
            <a:r>
              <a:rPr lang="en-US" dirty="0"/>
              <a:t>If you had been either Mary, Peter, or John, what thoughts would have run through your mind when you discovered the empty tomb? </a:t>
            </a:r>
          </a:p>
          <a:p>
            <a:r>
              <a:rPr lang="en-US" dirty="0"/>
              <a:t>How do people often respond to life’s unexpected events? </a:t>
            </a:r>
          </a:p>
        </p:txBody>
      </p:sp>
    </p:spTree>
    <p:extLst>
      <p:ext uri="{BB962C8B-B14F-4D97-AF65-F5344CB8AC3E}">
        <p14:creationId xmlns:p14="http://schemas.microsoft.com/office/powerpoint/2010/main" val="105293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41BDB-04A1-0F49-5E8B-FB5DCC54758C}"/>
              </a:ext>
            </a:extLst>
          </p:cNvPr>
          <p:cNvSpPr>
            <a:spLocks noGrp="1"/>
          </p:cNvSpPr>
          <p:nvPr>
            <p:ph type="title"/>
          </p:nvPr>
        </p:nvSpPr>
        <p:spPr/>
        <p:txBody>
          <a:bodyPr/>
          <a:lstStyle/>
          <a:p>
            <a:r>
              <a:rPr lang="en-US" dirty="0"/>
              <a:t>The Tomb Was Empty</a:t>
            </a:r>
          </a:p>
        </p:txBody>
      </p:sp>
      <p:sp>
        <p:nvSpPr>
          <p:cNvPr id="3" name="Content Placeholder 2">
            <a:extLst>
              <a:ext uri="{FF2B5EF4-FFF2-40B4-BE49-F238E27FC236}">
                <a16:creationId xmlns:a16="http://schemas.microsoft.com/office/drawing/2014/main" id="{F55C4AB6-ACDD-8EB3-ABB2-AFCB15386740}"/>
              </a:ext>
            </a:extLst>
          </p:cNvPr>
          <p:cNvSpPr>
            <a:spLocks noGrp="1"/>
          </p:cNvSpPr>
          <p:nvPr>
            <p:ph idx="1"/>
          </p:nvPr>
        </p:nvSpPr>
        <p:spPr/>
        <p:txBody>
          <a:bodyPr/>
          <a:lstStyle/>
          <a:p>
            <a:r>
              <a:rPr lang="en-US" dirty="0"/>
              <a:t>Why do we sometimes fail to fully understand how God is working in a situation?</a:t>
            </a:r>
          </a:p>
          <a:p>
            <a:r>
              <a:rPr lang="en-US" dirty="0"/>
              <a:t>Mary was searching for Jesus’ remains in the tomb, but not finding them.  Where do you see people searching for Jesus, searching for God but not finding Him?</a:t>
            </a:r>
          </a:p>
        </p:txBody>
      </p:sp>
    </p:spTree>
    <p:extLst>
      <p:ext uri="{BB962C8B-B14F-4D97-AF65-F5344CB8AC3E}">
        <p14:creationId xmlns:p14="http://schemas.microsoft.com/office/powerpoint/2010/main" val="265564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0A437-7CBB-B282-FA3E-E94F62E70D1D}"/>
              </a:ext>
            </a:extLst>
          </p:cNvPr>
          <p:cNvSpPr>
            <a:spLocks noGrp="1"/>
          </p:cNvSpPr>
          <p:nvPr>
            <p:ph type="title"/>
          </p:nvPr>
        </p:nvSpPr>
        <p:spPr/>
        <p:txBody>
          <a:bodyPr/>
          <a:lstStyle/>
          <a:p>
            <a:r>
              <a:rPr lang="en-US" dirty="0"/>
              <a:t>The Tomb Was Empty</a:t>
            </a:r>
          </a:p>
        </p:txBody>
      </p:sp>
      <p:sp>
        <p:nvSpPr>
          <p:cNvPr id="3" name="Content Placeholder 2">
            <a:extLst>
              <a:ext uri="{FF2B5EF4-FFF2-40B4-BE49-F238E27FC236}">
                <a16:creationId xmlns:a16="http://schemas.microsoft.com/office/drawing/2014/main" id="{6CDE0239-C350-9A06-1584-FBC49BF5B0E0}"/>
              </a:ext>
            </a:extLst>
          </p:cNvPr>
          <p:cNvSpPr>
            <a:spLocks noGrp="1"/>
          </p:cNvSpPr>
          <p:nvPr>
            <p:ph idx="1"/>
          </p:nvPr>
        </p:nvSpPr>
        <p:spPr/>
        <p:txBody>
          <a:bodyPr/>
          <a:lstStyle/>
          <a:p>
            <a:r>
              <a:rPr lang="en-US" dirty="0">
                <a:solidFill>
                  <a:srgbClr val="C00000"/>
                </a:solidFill>
              </a:rPr>
              <a:t>Consider elements of our faith that we believe but don’t fully understand …</a:t>
            </a:r>
          </a:p>
          <a:p>
            <a:pPr lvl="1"/>
            <a:r>
              <a:rPr lang="en-US" dirty="0">
                <a:solidFill>
                  <a:srgbClr val="C00000"/>
                </a:solidFill>
              </a:rPr>
              <a:t>The Trinity</a:t>
            </a:r>
          </a:p>
          <a:p>
            <a:pPr lvl="1"/>
            <a:r>
              <a:rPr lang="en-US" dirty="0">
                <a:solidFill>
                  <a:srgbClr val="C00000"/>
                </a:solidFill>
              </a:rPr>
              <a:t>The indwelling of the Holy Spirit</a:t>
            </a:r>
          </a:p>
          <a:p>
            <a:pPr lvl="1"/>
            <a:r>
              <a:rPr lang="en-US" dirty="0">
                <a:solidFill>
                  <a:srgbClr val="C00000"/>
                </a:solidFill>
              </a:rPr>
              <a:t>Why God would love us enough to die for us</a:t>
            </a:r>
          </a:p>
          <a:p>
            <a:pPr lvl="1"/>
            <a:r>
              <a:rPr lang="en-US" dirty="0">
                <a:solidFill>
                  <a:srgbClr val="C00000"/>
                </a:solidFill>
              </a:rPr>
              <a:t>The how of creation and the universe</a:t>
            </a:r>
          </a:p>
          <a:p>
            <a:pPr lvl="1"/>
            <a:r>
              <a:rPr lang="en-US" dirty="0">
                <a:solidFill>
                  <a:srgbClr val="C00000"/>
                </a:solidFill>
              </a:rPr>
              <a:t>The when of the Second Coming of Christ</a:t>
            </a:r>
          </a:p>
          <a:p>
            <a:endParaRPr lang="en-US" dirty="0"/>
          </a:p>
        </p:txBody>
      </p:sp>
      <p:sp>
        <p:nvSpPr>
          <p:cNvPr id="4" name="Scroll: Horizontal 3">
            <a:extLst>
              <a:ext uri="{FF2B5EF4-FFF2-40B4-BE49-F238E27FC236}">
                <a16:creationId xmlns:a16="http://schemas.microsoft.com/office/drawing/2014/main" id="{F2B7B405-7428-625C-E6C2-D8CC7F926586}"/>
              </a:ext>
            </a:extLst>
          </p:cNvPr>
          <p:cNvSpPr/>
          <p:nvPr/>
        </p:nvSpPr>
        <p:spPr>
          <a:xfrm rot="21325590">
            <a:off x="2507848" y="1608881"/>
            <a:ext cx="7176303" cy="4097438"/>
          </a:xfrm>
          <a:prstGeom prst="horizontalScroll">
            <a:avLst/>
          </a:prstGeom>
          <a:solidFill>
            <a:srgbClr val="4D2F99"/>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3200" dirty="0"/>
              <a:t>It is entirely possible to place  your faith and trust in Jesus by believing in His death and resurrection without fully understanding the theology regarding salvation.</a:t>
            </a:r>
          </a:p>
        </p:txBody>
      </p:sp>
    </p:spTree>
    <p:extLst>
      <p:ext uri="{BB962C8B-B14F-4D97-AF65-F5344CB8AC3E}">
        <p14:creationId xmlns:p14="http://schemas.microsoft.com/office/powerpoint/2010/main" val="281183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6440A-7689-09E4-57F4-AC28FAA3F1A9}"/>
              </a:ext>
            </a:extLst>
          </p:cNvPr>
          <p:cNvSpPr>
            <a:spLocks noGrp="1"/>
          </p:cNvSpPr>
          <p:nvPr>
            <p:ph type="title"/>
          </p:nvPr>
        </p:nvSpPr>
        <p:spPr/>
        <p:txBody>
          <a:bodyPr/>
          <a:lstStyle/>
          <a:p>
            <a:pPr algn="l"/>
            <a:r>
              <a:rPr lang="en-US" dirty="0"/>
              <a:t>Listen for Mary’s discovery.</a:t>
            </a:r>
          </a:p>
        </p:txBody>
      </p:sp>
      <p:sp>
        <p:nvSpPr>
          <p:cNvPr id="3" name="Content Placeholder 2">
            <a:extLst>
              <a:ext uri="{FF2B5EF4-FFF2-40B4-BE49-F238E27FC236}">
                <a16:creationId xmlns:a16="http://schemas.microsoft.com/office/drawing/2014/main" id="{C5C35159-8533-882E-F638-63ADEA4B85AA}"/>
              </a:ext>
            </a:extLst>
          </p:cNvPr>
          <p:cNvSpPr>
            <a:spLocks noGrp="1"/>
          </p:cNvSpPr>
          <p:nvPr>
            <p:ph idx="1"/>
          </p:nvPr>
        </p:nvSpPr>
        <p:spPr>
          <a:xfrm>
            <a:off x="1539433" y="1790901"/>
            <a:ext cx="9420828" cy="4351338"/>
          </a:xfrm>
        </p:spPr>
        <p:txBody>
          <a:bodyPr/>
          <a:lstStyle/>
          <a:p>
            <a:pPr marL="0" indent="0" algn="ctr">
              <a:buNone/>
            </a:pPr>
            <a:r>
              <a:rPr lang="en-US" dirty="0"/>
              <a:t>John 20:11-16 (NIV)   but Mary stood outside the tomb crying. As she wept, she bent over to look into the tomb 12  and saw two angels in white, seated where Jesus' body had been, one at the head and the other at the foot. 13  They asked her, "Woman, why are you crying?" "They have taken </a:t>
            </a:r>
          </a:p>
        </p:txBody>
      </p:sp>
    </p:spTree>
    <p:extLst>
      <p:ext uri="{BB962C8B-B14F-4D97-AF65-F5344CB8AC3E}">
        <p14:creationId xmlns:p14="http://schemas.microsoft.com/office/powerpoint/2010/main" val="422489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6440A-7689-09E4-57F4-AC28FAA3F1A9}"/>
              </a:ext>
            </a:extLst>
          </p:cNvPr>
          <p:cNvSpPr>
            <a:spLocks noGrp="1"/>
          </p:cNvSpPr>
          <p:nvPr>
            <p:ph type="title"/>
          </p:nvPr>
        </p:nvSpPr>
        <p:spPr/>
        <p:txBody>
          <a:bodyPr/>
          <a:lstStyle/>
          <a:p>
            <a:pPr algn="l"/>
            <a:r>
              <a:rPr lang="en-US" dirty="0"/>
              <a:t>Listen for Mary’s discovery.</a:t>
            </a:r>
          </a:p>
        </p:txBody>
      </p:sp>
      <p:sp>
        <p:nvSpPr>
          <p:cNvPr id="3" name="Content Placeholder 2">
            <a:extLst>
              <a:ext uri="{FF2B5EF4-FFF2-40B4-BE49-F238E27FC236}">
                <a16:creationId xmlns:a16="http://schemas.microsoft.com/office/drawing/2014/main" id="{C5C35159-8533-882E-F638-63ADEA4B85AA}"/>
              </a:ext>
            </a:extLst>
          </p:cNvPr>
          <p:cNvSpPr>
            <a:spLocks noGrp="1"/>
          </p:cNvSpPr>
          <p:nvPr>
            <p:ph idx="1"/>
          </p:nvPr>
        </p:nvSpPr>
        <p:spPr>
          <a:xfrm>
            <a:off x="1518695" y="1690688"/>
            <a:ext cx="9154610" cy="4351338"/>
          </a:xfrm>
        </p:spPr>
        <p:txBody>
          <a:bodyPr/>
          <a:lstStyle/>
          <a:p>
            <a:pPr marL="0" indent="0" algn="ctr">
              <a:buNone/>
            </a:pPr>
            <a:r>
              <a:rPr lang="en-US" dirty="0"/>
              <a:t>my Lord away," she said, "and I don't know where they have put him." 14  At this, she turned around and saw Jesus standing there, but she did not realize that it was Jesus. 15  "Woman," he said, "why are you crying? Who is it you are looking for?" Thinking he was the gardener, </a:t>
            </a:r>
          </a:p>
        </p:txBody>
      </p:sp>
    </p:spTree>
    <p:extLst>
      <p:ext uri="{BB962C8B-B14F-4D97-AF65-F5344CB8AC3E}">
        <p14:creationId xmlns:p14="http://schemas.microsoft.com/office/powerpoint/2010/main" val="31901429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127</TotalTime>
  <Words>1117</Words>
  <Application>Microsoft Office PowerPoint</Application>
  <PresentationFormat>Widescreen</PresentationFormat>
  <Paragraphs>72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Jesus Rose Again  to Give Me Life</vt:lpstr>
      <vt:lpstr>Vide Introduction</vt:lpstr>
      <vt:lpstr>What a surprise …</vt:lpstr>
      <vt:lpstr>Listen for Mary’s surprise.</vt:lpstr>
      <vt:lpstr>The Tomb Was Empty</vt:lpstr>
      <vt:lpstr>The Tomb Was Empty</vt:lpstr>
      <vt:lpstr>The Tomb Was Empty</vt:lpstr>
      <vt:lpstr>Listen for Mary’s discovery.</vt:lpstr>
      <vt:lpstr>Listen for Mary’s discovery.</vt:lpstr>
      <vt:lpstr>Listen for Mary’s discovery.</vt:lpstr>
      <vt:lpstr>Jesus Showed Himself as Alive</vt:lpstr>
      <vt:lpstr>Jesus Showed Himself as Alive</vt:lpstr>
      <vt:lpstr>Listen for Jesus’ command to Mary</vt:lpstr>
      <vt:lpstr>Listen for Jesus’ command to Mary</vt:lpstr>
      <vt:lpstr>Tell Others</vt:lpstr>
      <vt:lpstr>Tell Others</vt:lpstr>
      <vt:lpstr>Application</vt:lpstr>
      <vt:lpstr>Application</vt:lpstr>
      <vt:lpstr>Application</vt:lpstr>
      <vt:lpstr>Family Activities</vt:lpstr>
      <vt:lpstr>Jesus Rose Again  to Give Me Life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Rose Again  to Give Me Life</dc:title>
  <dc:creator>Steve Armstrong</dc:creator>
  <cp:lastModifiedBy>Steve Armstrong</cp:lastModifiedBy>
  <cp:revision>2</cp:revision>
  <dcterms:created xsi:type="dcterms:W3CDTF">2023-03-24T12:43:39Z</dcterms:created>
  <dcterms:modified xsi:type="dcterms:W3CDTF">2023-03-24T14:51:21Z</dcterms:modified>
</cp:coreProperties>
</file>