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75" d="100"/>
          <a:sy n="75" d="100"/>
        </p:scale>
        <p:origin x="564"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7D3EC0C-D973-4240-BF21-13D918BC7DA9}" type="datetimeFigureOut">
              <a:rPr lang="en-US" smtClean="0"/>
              <a:t>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270359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203257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512064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538322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D3EC0C-D973-4240-BF21-13D918BC7DA9}" type="datetimeFigureOut">
              <a:rPr lang="en-US" smtClean="0"/>
              <a:t>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2320791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D3EC0C-D973-4240-BF21-13D918BC7DA9}" type="datetimeFigureOut">
              <a:rPr lang="en-US" smtClean="0"/>
              <a:t>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23122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D3EC0C-D973-4240-BF21-13D918BC7DA9}" type="datetimeFigureOut">
              <a:rPr lang="en-US" smtClean="0"/>
              <a:t>2/24/2023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53100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D3EC0C-D973-4240-BF21-13D918BC7DA9}" type="datetimeFigureOut">
              <a:rPr lang="en-US" smtClean="0"/>
              <a:t>2/24/2023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08150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D3EC0C-D973-4240-BF21-13D918BC7DA9}" type="datetimeFigureOut">
              <a:rPr lang="en-US" smtClean="0"/>
              <a:t>2/24/2023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2972911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D3EC0C-D973-4240-BF21-13D918BC7DA9}" type="datetimeFigureOut">
              <a:rPr lang="en-US" smtClean="0"/>
              <a:t>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4194828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D3EC0C-D973-4240-BF21-13D918BC7DA9}" type="datetimeFigureOut">
              <a:rPr lang="en-US" smtClean="0"/>
              <a:t>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021861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7" name="Folded Corner 6"/>
          <p:cNvSpPr/>
          <p:nvPr userDrawn="1"/>
        </p:nvSpPr>
        <p:spPr>
          <a:xfrm>
            <a:off x="656216" y="249382"/>
            <a:ext cx="11015831" cy="6377329"/>
          </a:xfrm>
          <a:prstGeom prst="foldedCorner">
            <a:avLst/>
          </a:prstGeom>
          <a:gradFill>
            <a:gsLst>
              <a:gs pos="0">
                <a:schemeClr val="accent1">
                  <a:lumMod val="5000"/>
                  <a:lumOff val="95000"/>
                  <a:alpha val="87000"/>
                </a:schemeClr>
              </a:gs>
              <a:gs pos="64000">
                <a:schemeClr val="accent1">
                  <a:lumMod val="45000"/>
                  <a:lumOff val="55000"/>
                  <a:alpha val="87000"/>
                </a:schemeClr>
              </a:gs>
              <a:gs pos="83000">
                <a:schemeClr val="accent1">
                  <a:lumMod val="45000"/>
                  <a:lumOff val="55000"/>
                  <a:alpha val="87000"/>
                </a:schemeClr>
              </a:gs>
              <a:gs pos="100000">
                <a:schemeClr val="accent1">
                  <a:lumMod val="30000"/>
                  <a:lumOff val="70000"/>
                  <a:alpha val="87000"/>
                </a:schemeClr>
              </a:gs>
            </a:gsLst>
            <a:lin ang="3600000" scaled="0"/>
          </a:gradFill>
          <a:ln>
            <a:noFill/>
          </a:ln>
          <a:effectLst>
            <a:outerShdw blurRad="165100" dist="165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D3EC0C-D973-4240-BF21-13D918BC7DA9}" type="datetimeFigureOut">
              <a:rPr lang="en-US" smtClean="0"/>
              <a:t>2/24/2023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329984-D937-41E6-9E9F-EFD2EFD29535}" type="slidenum">
              <a:rPr lang="en-US" smtClean="0"/>
              <a:t>‹#›</a:t>
            </a:fld>
            <a:endParaRPr lang="en-US"/>
          </a:p>
        </p:txBody>
      </p:sp>
    </p:spTree>
    <p:extLst>
      <p:ext uri="{BB962C8B-B14F-4D97-AF65-F5344CB8AC3E}">
        <p14:creationId xmlns:p14="http://schemas.microsoft.com/office/powerpoint/2010/main" val="2162879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atch.liberty.edu/media/t/1_zffedrh4" TargetMode="External"/><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youtu.be/hkprflNySS8"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Jesus Restored My Life</a:t>
            </a:r>
          </a:p>
        </p:txBody>
      </p:sp>
      <p:sp>
        <p:nvSpPr>
          <p:cNvPr id="3" name="Subtitle 2"/>
          <p:cNvSpPr>
            <a:spLocks noGrp="1"/>
          </p:cNvSpPr>
          <p:nvPr>
            <p:ph type="subTitle" idx="1"/>
          </p:nvPr>
        </p:nvSpPr>
        <p:spPr>
          <a:xfrm>
            <a:off x="1524000" y="3958388"/>
            <a:ext cx="9144000" cy="1299411"/>
          </a:xfrm>
        </p:spPr>
        <p:txBody>
          <a:bodyPr/>
          <a:lstStyle/>
          <a:p>
            <a:r>
              <a:rPr lang="en-US" dirty="0"/>
              <a:t>March 12</a:t>
            </a:r>
          </a:p>
        </p:txBody>
      </p:sp>
    </p:spTree>
    <p:extLst>
      <p:ext uri="{BB962C8B-B14F-4D97-AF65-F5344CB8AC3E}">
        <p14:creationId xmlns:p14="http://schemas.microsoft.com/office/powerpoint/2010/main" val="2752842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E0537-E93C-BF7E-F505-A6F5357F26C9}"/>
              </a:ext>
            </a:extLst>
          </p:cNvPr>
          <p:cNvSpPr>
            <a:spLocks noGrp="1"/>
          </p:cNvSpPr>
          <p:nvPr>
            <p:ph type="title"/>
          </p:nvPr>
        </p:nvSpPr>
        <p:spPr/>
        <p:txBody>
          <a:bodyPr/>
          <a:lstStyle/>
          <a:p>
            <a:pPr algn="l"/>
            <a:r>
              <a:rPr lang="en-US" dirty="0"/>
              <a:t>Listen for what only Jesus could do.</a:t>
            </a:r>
          </a:p>
        </p:txBody>
      </p:sp>
      <p:sp>
        <p:nvSpPr>
          <p:cNvPr id="3" name="Content Placeholder 2">
            <a:extLst>
              <a:ext uri="{FF2B5EF4-FFF2-40B4-BE49-F238E27FC236}">
                <a16:creationId xmlns:a16="http://schemas.microsoft.com/office/drawing/2014/main" id="{F4B5BB52-B301-C3D6-CA87-79CCA0161FBB}"/>
              </a:ext>
            </a:extLst>
          </p:cNvPr>
          <p:cNvSpPr>
            <a:spLocks noGrp="1"/>
          </p:cNvSpPr>
          <p:nvPr>
            <p:ph idx="1"/>
          </p:nvPr>
        </p:nvSpPr>
        <p:spPr>
          <a:xfrm>
            <a:off x="1892300" y="1990725"/>
            <a:ext cx="8407400" cy="4351338"/>
          </a:xfrm>
        </p:spPr>
        <p:txBody>
          <a:bodyPr/>
          <a:lstStyle/>
          <a:p>
            <a:pPr marL="0" indent="0" algn="ctr">
              <a:buNone/>
            </a:pPr>
            <a:r>
              <a:rPr lang="en-US" dirty="0"/>
              <a:t>John 5:8-11 (NIV)  Then Jesus said to him, "Get up! Pick up your mat and walk." 9  At once the man was cured; he picked up his mat and walked. The day on which this took place was a Sabbath, </a:t>
            </a:r>
          </a:p>
        </p:txBody>
      </p:sp>
    </p:spTree>
    <p:extLst>
      <p:ext uri="{BB962C8B-B14F-4D97-AF65-F5344CB8AC3E}">
        <p14:creationId xmlns:p14="http://schemas.microsoft.com/office/powerpoint/2010/main" val="356341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E0537-E93C-BF7E-F505-A6F5357F26C9}"/>
              </a:ext>
            </a:extLst>
          </p:cNvPr>
          <p:cNvSpPr>
            <a:spLocks noGrp="1"/>
          </p:cNvSpPr>
          <p:nvPr>
            <p:ph type="title"/>
          </p:nvPr>
        </p:nvSpPr>
        <p:spPr/>
        <p:txBody>
          <a:bodyPr/>
          <a:lstStyle/>
          <a:p>
            <a:pPr algn="l"/>
            <a:r>
              <a:rPr lang="en-US" dirty="0"/>
              <a:t>Listen for what only Jesus could do.</a:t>
            </a:r>
          </a:p>
        </p:txBody>
      </p:sp>
      <p:sp>
        <p:nvSpPr>
          <p:cNvPr id="3" name="Content Placeholder 2">
            <a:extLst>
              <a:ext uri="{FF2B5EF4-FFF2-40B4-BE49-F238E27FC236}">
                <a16:creationId xmlns:a16="http://schemas.microsoft.com/office/drawing/2014/main" id="{F4B5BB52-B301-C3D6-CA87-79CCA0161FBB}"/>
              </a:ext>
            </a:extLst>
          </p:cNvPr>
          <p:cNvSpPr>
            <a:spLocks noGrp="1"/>
          </p:cNvSpPr>
          <p:nvPr>
            <p:ph idx="1"/>
          </p:nvPr>
        </p:nvSpPr>
        <p:spPr>
          <a:xfrm>
            <a:off x="1663700" y="1978025"/>
            <a:ext cx="8648700" cy="3330575"/>
          </a:xfrm>
        </p:spPr>
        <p:txBody>
          <a:bodyPr/>
          <a:lstStyle/>
          <a:p>
            <a:pPr marL="0" indent="0" algn="ctr">
              <a:buNone/>
            </a:pPr>
            <a:r>
              <a:rPr lang="en-US" dirty="0"/>
              <a:t>and so the Jews said to the man who had been healed, "It is the Sabbath; the law forbids you to carry your mat." 11  But he replied, "The man who made me well said to me, 'Pick up your mat and walk.'"</a:t>
            </a:r>
          </a:p>
        </p:txBody>
      </p:sp>
      <p:pic>
        <p:nvPicPr>
          <p:cNvPr id="4" name="Picture 3">
            <a:extLst>
              <a:ext uri="{FF2B5EF4-FFF2-40B4-BE49-F238E27FC236}">
                <a16:creationId xmlns:a16="http://schemas.microsoft.com/office/drawing/2014/main" id="{7D8640B9-FF69-213F-BF0D-20918A50C7B9}"/>
              </a:ext>
            </a:extLst>
          </p:cNvPr>
          <p:cNvPicPr>
            <a:picLocks noChangeAspect="1"/>
          </p:cNvPicPr>
          <p:nvPr/>
        </p:nvPicPr>
        <p:blipFill>
          <a:blip r:embed="rId2"/>
          <a:stretch>
            <a:fillRect/>
          </a:stretch>
        </p:blipFill>
        <p:spPr>
          <a:xfrm>
            <a:off x="4952866" y="5162870"/>
            <a:ext cx="2070368" cy="291459"/>
          </a:xfrm>
          <a:prstGeom prst="roundRect">
            <a:avLst>
              <a:gd name="adj" fmla="val 5000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53318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F5F46-0BE2-9018-1AF0-974950FB86E8}"/>
              </a:ext>
            </a:extLst>
          </p:cNvPr>
          <p:cNvSpPr>
            <a:spLocks noGrp="1"/>
          </p:cNvSpPr>
          <p:nvPr>
            <p:ph type="title"/>
          </p:nvPr>
        </p:nvSpPr>
        <p:spPr/>
        <p:txBody>
          <a:bodyPr/>
          <a:lstStyle/>
          <a:p>
            <a:r>
              <a:rPr lang="en-US" dirty="0"/>
              <a:t>Beyond Anything Imaginable</a:t>
            </a:r>
          </a:p>
        </p:txBody>
      </p:sp>
      <p:sp>
        <p:nvSpPr>
          <p:cNvPr id="3" name="Content Placeholder 2">
            <a:extLst>
              <a:ext uri="{FF2B5EF4-FFF2-40B4-BE49-F238E27FC236}">
                <a16:creationId xmlns:a16="http://schemas.microsoft.com/office/drawing/2014/main" id="{39C16A41-9894-0D79-74B4-576EE5283266}"/>
              </a:ext>
            </a:extLst>
          </p:cNvPr>
          <p:cNvSpPr>
            <a:spLocks noGrp="1"/>
          </p:cNvSpPr>
          <p:nvPr>
            <p:ph idx="1"/>
          </p:nvPr>
        </p:nvSpPr>
        <p:spPr/>
        <p:txBody>
          <a:bodyPr/>
          <a:lstStyle/>
          <a:p>
            <a:r>
              <a:rPr lang="en-US" dirty="0">
                <a:solidFill>
                  <a:srgbClr val="C00000"/>
                </a:solidFill>
              </a:rPr>
              <a:t>Note the three-pronged admonition did Jesus give to the man. </a:t>
            </a:r>
          </a:p>
          <a:p>
            <a:pPr lvl="1"/>
            <a:r>
              <a:rPr lang="en-US" dirty="0">
                <a:solidFill>
                  <a:srgbClr val="C00000"/>
                </a:solidFill>
              </a:rPr>
              <a:t>Get up</a:t>
            </a:r>
          </a:p>
          <a:p>
            <a:pPr lvl="1"/>
            <a:r>
              <a:rPr lang="en-US" dirty="0">
                <a:solidFill>
                  <a:srgbClr val="C00000"/>
                </a:solidFill>
              </a:rPr>
              <a:t>Pick up your mat</a:t>
            </a:r>
          </a:p>
          <a:p>
            <a:pPr lvl="1"/>
            <a:r>
              <a:rPr lang="en-US" dirty="0">
                <a:solidFill>
                  <a:srgbClr val="C00000"/>
                </a:solidFill>
              </a:rPr>
              <a:t>Walk</a:t>
            </a:r>
          </a:p>
          <a:p>
            <a:endParaRPr lang="en-US" dirty="0"/>
          </a:p>
        </p:txBody>
      </p:sp>
      <p:pic>
        <p:nvPicPr>
          <p:cNvPr id="5" name="Picture 4" descr="Graphical user interface, application&#10;&#10;Description automatically generated">
            <a:extLst>
              <a:ext uri="{FF2B5EF4-FFF2-40B4-BE49-F238E27FC236}">
                <a16:creationId xmlns:a16="http://schemas.microsoft.com/office/drawing/2014/main" id="{5AB2FB5B-0E5C-6987-6121-46E7B84492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4133" y="2253675"/>
            <a:ext cx="4333333" cy="3495238"/>
          </a:xfrm>
          <a:prstGeom prst="rect">
            <a:avLst/>
          </a:prstGeom>
        </p:spPr>
      </p:pic>
      <p:sp>
        <p:nvSpPr>
          <p:cNvPr id="6" name="TextBox 5">
            <a:extLst>
              <a:ext uri="{FF2B5EF4-FFF2-40B4-BE49-F238E27FC236}">
                <a16:creationId xmlns:a16="http://schemas.microsoft.com/office/drawing/2014/main" id="{4F7C69BC-95FE-9117-96F9-48FA61108941}"/>
              </a:ext>
            </a:extLst>
          </p:cNvPr>
          <p:cNvSpPr txBox="1"/>
          <p:nvPr/>
        </p:nvSpPr>
        <p:spPr>
          <a:xfrm>
            <a:off x="6184900" y="5748913"/>
            <a:ext cx="3073400" cy="307777"/>
          </a:xfrm>
          <a:prstGeom prst="rect">
            <a:avLst/>
          </a:prstGeom>
          <a:noFill/>
        </p:spPr>
        <p:txBody>
          <a:bodyPr wrap="square" rtlCol="0">
            <a:spAutoFit/>
          </a:bodyPr>
          <a:lstStyle/>
          <a:p>
            <a:pPr algn="ctr"/>
            <a:r>
              <a:rPr lang="en-US" sz="1400" dirty="0"/>
              <a:t>Art by Richard Gunther</a:t>
            </a:r>
          </a:p>
        </p:txBody>
      </p:sp>
    </p:spTree>
    <p:extLst>
      <p:ext uri="{BB962C8B-B14F-4D97-AF65-F5344CB8AC3E}">
        <p14:creationId xmlns:p14="http://schemas.microsoft.com/office/powerpoint/2010/main" val="1908795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28DD2-FF74-79ED-E25D-0FEBD7352AAF}"/>
              </a:ext>
            </a:extLst>
          </p:cNvPr>
          <p:cNvSpPr>
            <a:spLocks noGrp="1"/>
          </p:cNvSpPr>
          <p:nvPr>
            <p:ph type="title"/>
          </p:nvPr>
        </p:nvSpPr>
        <p:spPr/>
        <p:txBody>
          <a:bodyPr/>
          <a:lstStyle/>
          <a:p>
            <a:r>
              <a:rPr lang="en-US" dirty="0"/>
              <a:t>Beyond Anything Imaginable</a:t>
            </a:r>
          </a:p>
        </p:txBody>
      </p:sp>
      <p:sp>
        <p:nvSpPr>
          <p:cNvPr id="3" name="Content Placeholder 2">
            <a:extLst>
              <a:ext uri="{FF2B5EF4-FFF2-40B4-BE49-F238E27FC236}">
                <a16:creationId xmlns:a16="http://schemas.microsoft.com/office/drawing/2014/main" id="{64E52F41-B99E-14C9-61A6-7C347CEFB919}"/>
              </a:ext>
            </a:extLst>
          </p:cNvPr>
          <p:cNvSpPr>
            <a:spLocks noGrp="1"/>
          </p:cNvSpPr>
          <p:nvPr>
            <p:ph idx="1"/>
          </p:nvPr>
        </p:nvSpPr>
        <p:spPr/>
        <p:txBody>
          <a:bodyPr/>
          <a:lstStyle/>
          <a:p>
            <a:r>
              <a:rPr lang="en-US" dirty="0"/>
              <a:t>What might have encouraged the man to stand, even though he hadn’t been able to do so for 38 years?</a:t>
            </a:r>
          </a:p>
          <a:p>
            <a:r>
              <a:rPr lang="en-US" dirty="0"/>
              <a:t>What were the religious leaders more concerned about?</a:t>
            </a:r>
          </a:p>
          <a:p>
            <a:endParaRPr lang="en-US" dirty="0"/>
          </a:p>
        </p:txBody>
      </p:sp>
    </p:spTree>
    <p:extLst>
      <p:ext uri="{BB962C8B-B14F-4D97-AF65-F5344CB8AC3E}">
        <p14:creationId xmlns:p14="http://schemas.microsoft.com/office/powerpoint/2010/main" val="83094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F74D9-64A6-9F52-E771-4AA472C3F28A}"/>
              </a:ext>
            </a:extLst>
          </p:cNvPr>
          <p:cNvSpPr>
            <a:spLocks noGrp="1"/>
          </p:cNvSpPr>
          <p:nvPr>
            <p:ph type="title"/>
          </p:nvPr>
        </p:nvSpPr>
        <p:spPr/>
        <p:txBody>
          <a:bodyPr/>
          <a:lstStyle/>
          <a:p>
            <a:r>
              <a:rPr lang="en-US" dirty="0"/>
              <a:t>Beyond Anything Imaginable</a:t>
            </a:r>
          </a:p>
        </p:txBody>
      </p:sp>
      <p:sp>
        <p:nvSpPr>
          <p:cNvPr id="3" name="Content Placeholder 2">
            <a:extLst>
              <a:ext uri="{FF2B5EF4-FFF2-40B4-BE49-F238E27FC236}">
                <a16:creationId xmlns:a16="http://schemas.microsoft.com/office/drawing/2014/main" id="{115DC10F-4977-865C-06BE-2AA865563E26}"/>
              </a:ext>
            </a:extLst>
          </p:cNvPr>
          <p:cNvSpPr>
            <a:spLocks noGrp="1"/>
          </p:cNvSpPr>
          <p:nvPr>
            <p:ph idx="1"/>
          </p:nvPr>
        </p:nvSpPr>
        <p:spPr/>
        <p:txBody>
          <a:bodyPr/>
          <a:lstStyle/>
          <a:p>
            <a:r>
              <a:rPr lang="en-US" dirty="0"/>
              <a:t>Why do you suppose Jesus choose to heal this man on the Sabbath?</a:t>
            </a:r>
          </a:p>
          <a:p>
            <a:r>
              <a:rPr lang="en-US" dirty="0"/>
              <a:t>Why do some people care more about keeping certain "religious" rules than they do about developing a meaningful relationship with Jesus? </a:t>
            </a:r>
          </a:p>
        </p:txBody>
      </p:sp>
    </p:spTree>
    <p:extLst>
      <p:ext uri="{BB962C8B-B14F-4D97-AF65-F5344CB8AC3E}">
        <p14:creationId xmlns:p14="http://schemas.microsoft.com/office/powerpoint/2010/main" val="304217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798B9-D3B1-34C6-4F96-A33D19808E1D}"/>
              </a:ext>
            </a:extLst>
          </p:cNvPr>
          <p:cNvSpPr>
            <a:spLocks noGrp="1"/>
          </p:cNvSpPr>
          <p:nvPr>
            <p:ph type="title"/>
          </p:nvPr>
        </p:nvSpPr>
        <p:spPr/>
        <p:txBody>
          <a:bodyPr/>
          <a:lstStyle/>
          <a:p>
            <a:pPr algn="l"/>
            <a:r>
              <a:rPr lang="en-US" dirty="0"/>
              <a:t>Listen for unity within the Trinity.</a:t>
            </a:r>
          </a:p>
        </p:txBody>
      </p:sp>
      <p:sp>
        <p:nvSpPr>
          <p:cNvPr id="3" name="Content Placeholder 2">
            <a:extLst>
              <a:ext uri="{FF2B5EF4-FFF2-40B4-BE49-F238E27FC236}">
                <a16:creationId xmlns:a16="http://schemas.microsoft.com/office/drawing/2014/main" id="{DA59E0A5-74A1-43D7-F7AE-EE124FF60EDD}"/>
              </a:ext>
            </a:extLst>
          </p:cNvPr>
          <p:cNvSpPr>
            <a:spLocks noGrp="1"/>
          </p:cNvSpPr>
          <p:nvPr>
            <p:ph idx="1"/>
          </p:nvPr>
        </p:nvSpPr>
        <p:spPr>
          <a:xfrm>
            <a:off x="1663700" y="1838325"/>
            <a:ext cx="8864600" cy="4351338"/>
          </a:xfrm>
        </p:spPr>
        <p:txBody>
          <a:bodyPr/>
          <a:lstStyle/>
          <a:p>
            <a:pPr marL="0" indent="0" algn="ctr">
              <a:buNone/>
            </a:pPr>
            <a:r>
              <a:rPr lang="en-US" dirty="0"/>
              <a:t>John 5:19-21 (NIV)  Jesus gave them this answer: "I tell you the truth, the Son can do nothing by himself; he can do only what he sees his Father doing, because whatever the Father does the Son also does. 20  For the Father loves the </a:t>
            </a:r>
          </a:p>
        </p:txBody>
      </p:sp>
    </p:spTree>
    <p:extLst>
      <p:ext uri="{BB962C8B-B14F-4D97-AF65-F5344CB8AC3E}">
        <p14:creationId xmlns:p14="http://schemas.microsoft.com/office/powerpoint/2010/main" val="127433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798B9-D3B1-34C6-4F96-A33D19808E1D}"/>
              </a:ext>
            </a:extLst>
          </p:cNvPr>
          <p:cNvSpPr>
            <a:spLocks noGrp="1"/>
          </p:cNvSpPr>
          <p:nvPr>
            <p:ph type="title"/>
          </p:nvPr>
        </p:nvSpPr>
        <p:spPr/>
        <p:txBody>
          <a:bodyPr/>
          <a:lstStyle/>
          <a:p>
            <a:pPr algn="l"/>
            <a:r>
              <a:rPr lang="en-US" dirty="0"/>
              <a:t>Listen for unity within the Trinity.</a:t>
            </a:r>
          </a:p>
        </p:txBody>
      </p:sp>
      <p:sp>
        <p:nvSpPr>
          <p:cNvPr id="3" name="Content Placeholder 2">
            <a:extLst>
              <a:ext uri="{FF2B5EF4-FFF2-40B4-BE49-F238E27FC236}">
                <a16:creationId xmlns:a16="http://schemas.microsoft.com/office/drawing/2014/main" id="{DA59E0A5-74A1-43D7-F7AE-EE124FF60EDD}"/>
              </a:ext>
            </a:extLst>
          </p:cNvPr>
          <p:cNvSpPr>
            <a:spLocks noGrp="1"/>
          </p:cNvSpPr>
          <p:nvPr>
            <p:ph idx="1"/>
          </p:nvPr>
        </p:nvSpPr>
        <p:spPr>
          <a:xfrm>
            <a:off x="1663700" y="1838325"/>
            <a:ext cx="8864600" cy="4351338"/>
          </a:xfrm>
        </p:spPr>
        <p:txBody>
          <a:bodyPr/>
          <a:lstStyle/>
          <a:p>
            <a:pPr marL="0" indent="0" algn="ctr">
              <a:buNone/>
            </a:pPr>
            <a:r>
              <a:rPr lang="en-US" dirty="0"/>
              <a:t>Son and shows him all he does. Yes, to your amazement he will show him even greater things than these. 21  For just as the Father raises the dead and gives them life, even so the Son gives life to whom he is pleased to give it.</a:t>
            </a:r>
          </a:p>
        </p:txBody>
      </p:sp>
      <p:pic>
        <p:nvPicPr>
          <p:cNvPr id="4" name="Picture 3">
            <a:extLst>
              <a:ext uri="{FF2B5EF4-FFF2-40B4-BE49-F238E27FC236}">
                <a16:creationId xmlns:a16="http://schemas.microsoft.com/office/drawing/2014/main" id="{91D4DC1B-23F3-02BE-8F34-832F84F6E717}"/>
              </a:ext>
            </a:extLst>
          </p:cNvPr>
          <p:cNvPicPr>
            <a:picLocks noChangeAspect="1"/>
          </p:cNvPicPr>
          <p:nvPr/>
        </p:nvPicPr>
        <p:blipFill>
          <a:blip r:embed="rId2"/>
          <a:stretch>
            <a:fillRect/>
          </a:stretch>
        </p:blipFill>
        <p:spPr>
          <a:xfrm>
            <a:off x="4952866" y="5327970"/>
            <a:ext cx="2070368" cy="291459"/>
          </a:xfrm>
          <a:prstGeom prst="roundRect">
            <a:avLst>
              <a:gd name="adj" fmla="val 5000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70854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56833-9226-A477-D149-2644CCCCBC9A}"/>
              </a:ext>
            </a:extLst>
          </p:cNvPr>
          <p:cNvSpPr>
            <a:spLocks noGrp="1"/>
          </p:cNvSpPr>
          <p:nvPr>
            <p:ph type="title"/>
          </p:nvPr>
        </p:nvSpPr>
        <p:spPr/>
        <p:txBody>
          <a:bodyPr/>
          <a:lstStyle/>
          <a:p>
            <a:r>
              <a:rPr lang="en-US" dirty="0"/>
              <a:t>Jesus Is Pleased to Give Life</a:t>
            </a:r>
          </a:p>
        </p:txBody>
      </p:sp>
      <p:sp>
        <p:nvSpPr>
          <p:cNvPr id="3" name="Content Placeholder 2">
            <a:extLst>
              <a:ext uri="{FF2B5EF4-FFF2-40B4-BE49-F238E27FC236}">
                <a16:creationId xmlns:a16="http://schemas.microsoft.com/office/drawing/2014/main" id="{67DA5EBD-53A5-C0D3-E464-93EA8E5375EE}"/>
              </a:ext>
            </a:extLst>
          </p:cNvPr>
          <p:cNvSpPr>
            <a:spLocks noGrp="1"/>
          </p:cNvSpPr>
          <p:nvPr>
            <p:ph idx="1"/>
          </p:nvPr>
        </p:nvSpPr>
        <p:spPr/>
        <p:txBody>
          <a:bodyPr>
            <a:normAutofit lnSpcReduction="10000"/>
          </a:bodyPr>
          <a:lstStyle/>
          <a:p>
            <a:r>
              <a:rPr lang="en-US" dirty="0"/>
              <a:t>To whom did Jesus point as the source of His power to act? </a:t>
            </a:r>
          </a:p>
          <a:p>
            <a:r>
              <a:rPr lang="en-US" dirty="0"/>
              <a:t>What can we learn from the fact that the Son gives life to “whom He wishes” or “to whom He is pleased to give it”?</a:t>
            </a:r>
          </a:p>
          <a:p>
            <a:pPr lvl="1"/>
            <a:r>
              <a:rPr lang="en-US" dirty="0"/>
              <a:t>2 Peter 3:9 (NIV)  </a:t>
            </a:r>
            <a:r>
              <a:rPr lang="en-US" i="1" dirty="0">
                <a:solidFill>
                  <a:srgbClr val="C00000"/>
                </a:solidFill>
              </a:rPr>
              <a:t>The Lord is not slow in keeping his promise, as some understand slowness. He is patient with you, </a:t>
            </a:r>
            <a:r>
              <a:rPr lang="en-US" b="1" i="1" dirty="0">
                <a:solidFill>
                  <a:srgbClr val="C00000"/>
                </a:solidFill>
              </a:rPr>
              <a:t>not wanting anyone to perish, but everyone to come to repentance</a:t>
            </a:r>
            <a:r>
              <a:rPr lang="en-US" i="1" dirty="0">
                <a:solidFill>
                  <a:srgbClr val="C00000"/>
                </a:solidFill>
              </a:rPr>
              <a:t>. </a:t>
            </a:r>
          </a:p>
        </p:txBody>
      </p:sp>
    </p:spTree>
    <p:extLst>
      <p:ext uri="{BB962C8B-B14F-4D97-AF65-F5344CB8AC3E}">
        <p14:creationId xmlns:p14="http://schemas.microsoft.com/office/powerpoint/2010/main" val="177244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8D3CD-7913-6450-B22E-ECF4259E9DDE}"/>
              </a:ext>
            </a:extLst>
          </p:cNvPr>
          <p:cNvSpPr>
            <a:spLocks noGrp="1"/>
          </p:cNvSpPr>
          <p:nvPr>
            <p:ph type="title"/>
          </p:nvPr>
        </p:nvSpPr>
        <p:spPr/>
        <p:txBody>
          <a:bodyPr/>
          <a:lstStyle/>
          <a:p>
            <a:r>
              <a:rPr lang="en-US" dirty="0"/>
              <a:t>Jesus Is Pleased to Give Life</a:t>
            </a:r>
          </a:p>
        </p:txBody>
      </p:sp>
      <p:sp>
        <p:nvSpPr>
          <p:cNvPr id="3" name="Content Placeholder 2">
            <a:extLst>
              <a:ext uri="{FF2B5EF4-FFF2-40B4-BE49-F238E27FC236}">
                <a16:creationId xmlns:a16="http://schemas.microsoft.com/office/drawing/2014/main" id="{436EE177-710B-49DE-2BC5-FB055F6376CD}"/>
              </a:ext>
            </a:extLst>
          </p:cNvPr>
          <p:cNvSpPr>
            <a:spLocks noGrp="1"/>
          </p:cNvSpPr>
          <p:nvPr>
            <p:ph idx="1"/>
          </p:nvPr>
        </p:nvSpPr>
        <p:spPr/>
        <p:txBody>
          <a:bodyPr/>
          <a:lstStyle/>
          <a:p>
            <a:r>
              <a:rPr lang="en-US" dirty="0"/>
              <a:t>What did Jesus say that suggests what the Father does through the Son is not limited? What was at least one greater work that the Son would do?</a:t>
            </a:r>
          </a:p>
          <a:p>
            <a:r>
              <a:rPr lang="en-US" dirty="0"/>
              <a:t>How can </a:t>
            </a:r>
            <a:r>
              <a:rPr lang="en-US" i="1" dirty="0"/>
              <a:t>we</a:t>
            </a:r>
            <a:r>
              <a:rPr lang="en-US" dirty="0"/>
              <a:t> join God and participate in His work?</a:t>
            </a:r>
          </a:p>
        </p:txBody>
      </p:sp>
    </p:spTree>
    <p:extLst>
      <p:ext uri="{BB962C8B-B14F-4D97-AF65-F5344CB8AC3E}">
        <p14:creationId xmlns:p14="http://schemas.microsoft.com/office/powerpoint/2010/main" val="197156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4AFDB-8C9A-B1D2-01C6-327FF162AF17}"/>
              </a:ext>
            </a:extLst>
          </p:cNvPr>
          <p:cNvSpPr>
            <a:spLocks noGrp="1"/>
          </p:cNvSpPr>
          <p:nvPr>
            <p:ph type="title"/>
          </p:nvPr>
        </p:nvSpPr>
        <p:spPr/>
        <p:txBody>
          <a:bodyPr/>
          <a:lstStyle/>
          <a:p>
            <a:r>
              <a:rPr lang="en-US" dirty="0"/>
              <a:t>Application</a:t>
            </a:r>
          </a:p>
        </p:txBody>
      </p:sp>
      <p:sp>
        <p:nvSpPr>
          <p:cNvPr id="3" name="Content Placeholder 2">
            <a:extLst>
              <a:ext uri="{FF2B5EF4-FFF2-40B4-BE49-F238E27FC236}">
                <a16:creationId xmlns:a16="http://schemas.microsoft.com/office/drawing/2014/main" id="{BBB540D9-18EB-5AC2-0674-CC3073E7D2C2}"/>
              </a:ext>
            </a:extLst>
          </p:cNvPr>
          <p:cNvSpPr>
            <a:spLocks noGrp="1"/>
          </p:cNvSpPr>
          <p:nvPr>
            <p:ph idx="1"/>
          </p:nvPr>
        </p:nvSpPr>
        <p:spPr>
          <a:xfrm>
            <a:off x="838200" y="1968499"/>
            <a:ext cx="10515600" cy="4208463"/>
          </a:xfrm>
        </p:spPr>
        <p:txBody>
          <a:bodyPr/>
          <a:lstStyle/>
          <a:p>
            <a:r>
              <a:rPr lang="en-US" dirty="0"/>
              <a:t>Watch. </a:t>
            </a:r>
          </a:p>
          <a:p>
            <a:pPr lvl="1"/>
            <a:r>
              <a:rPr lang="en-US" dirty="0"/>
              <a:t>Jesus was watching what His Father was doing. </a:t>
            </a:r>
          </a:p>
          <a:p>
            <a:pPr lvl="1"/>
            <a:r>
              <a:rPr lang="en-US" dirty="0"/>
              <a:t>Ask God to open your eyes to people and needs around you this week. </a:t>
            </a:r>
          </a:p>
          <a:p>
            <a:pPr lvl="1"/>
            <a:r>
              <a:rPr lang="en-US" dirty="0"/>
              <a:t>You may be surprised at what you see and hear.</a:t>
            </a:r>
          </a:p>
          <a:p>
            <a:endParaRPr lang="en-US" dirty="0"/>
          </a:p>
        </p:txBody>
      </p:sp>
    </p:spTree>
    <p:extLst>
      <p:ext uri="{BB962C8B-B14F-4D97-AF65-F5344CB8AC3E}">
        <p14:creationId xmlns:p14="http://schemas.microsoft.com/office/powerpoint/2010/main" val="1247634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973883-7317-4797-35E6-E63930CAB521}"/>
              </a:ext>
            </a:extLst>
          </p:cNvPr>
          <p:cNvSpPr>
            <a:spLocks noGrp="1"/>
          </p:cNvSpPr>
          <p:nvPr>
            <p:ph type="title"/>
          </p:nvPr>
        </p:nvSpPr>
        <p:spPr/>
        <p:txBody>
          <a:bodyPr/>
          <a:lstStyle/>
          <a:p>
            <a:r>
              <a:rPr lang="en-US" dirty="0"/>
              <a:t>Video Introduction</a:t>
            </a:r>
          </a:p>
        </p:txBody>
      </p:sp>
      <p:grpSp>
        <p:nvGrpSpPr>
          <p:cNvPr id="9" name="Group 8">
            <a:extLst>
              <a:ext uri="{FF2B5EF4-FFF2-40B4-BE49-F238E27FC236}">
                <a16:creationId xmlns:a16="http://schemas.microsoft.com/office/drawing/2014/main" id="{8A4113CB-C492-A20A-989D-2D8A9659F144}"/>
              </a:ext>
            </a:extLst>
          </p:cNvPr>
          <p:cNvGrpSpPr/>
          <p:nvPr/>
        </p:nvGrpSpPr>
        <p:grpSpPr>
          <a:xfrm>
            <a:off x="2849598" y="1564104"/>
            <a:ext cx="6492803" cy="4288265"/>
            <a:chOff x="2849598" y="1564104"/>
            <a:chExt cx="6492803" cy="4288265"/>
          </a:xfrm>
        </p:grpSpPr>
        <p:pic>
          <p:nvPicPr>
            <p:cNvPr id="6" name="Picture 5">
              <a:extLst>
                <a:ext uri="{FF2B5EF4-FFF2-40B4-BE49-F238E27FC236}">
                  <a16:creationId xmlns:a16="http://schemas.microsoft.com/office/drawing/2014/main" id="{05D48DA5-08D8-B0DD-82F3-BC58485AEA1D}"/>
                </a:ext>
              </a:extLst>
            </p:cNvPr>
            <p:cNvPicPr>
              <a:picLocks noChangeAspect="1"/>
            </p:cNvPicPr>
            <p:nvPr/>
          </p:nvPicPr>
          <p:blipFill>
            <a:blip r:embed="rId2"/>
            <a:stretch>
              <a:fillRect/>
            </a:stretch>
          </p:blipFill>
          <p:spPr>
            <a:xfrm>
              <a:off x="3238857" y="1881381"/>
              <a:ext cx="5714286" cy="3095238"/>
            </a:xfrm>
            <a:prstGeom prst="rect">
              <a:avLst/>
            </a:prstGeom>
          </p:spPr>
        </p:pic>
        <p:pic>
          <p:nvPicPr>
            <p:cNvPr id="8" name="Picture 7" descr="Shape&#10;&#10;Description automatically generated with medium confidence">
              <a:hlinkClick r:id="rId3"/>
              <a:extLst>
                <a:ext uri="{FF2B5EF4-FFF2-40B4-BE49-F238E27FC236}">
                  <a16:creationId xmlns:a16="http://schemas.microsoft.com/office/drawing/2014/main" id="{5BD86422-C699-17A0-36F0-BD7DE369B6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9598" y="1564104"/>
              <a:ext cx="6492803" cy="4288265"/>
            </a:xfrm>
            <a:prstGeom prst="rect">
              <a:avLst/>
            </a:prstGeom>
          </p:spPr>
        </p:pic>
      </p:grpSp>
      <p:sp>
        <p:nvSpPr>
          <p:cNvPr id="10" name="TextBox 9">
            <a:extLst>
              <a:ext uri="{FF2B5EF4-FFF2-40B4-BE49-F238E27FC236}">
                <a16:creationId xmlns:a16="http://schemas.microsoft.com/office/drawing/2014/main" id="{9DA53177-2DEE-4D8F-B468-84043CB392DE}"/>
              </a:ext>
            </a:extLst>
          </p:cNvPr>
          <p:cNvSpPr txBox="1"/>
          <p:nvPr/>
        </p:nvSpPr>
        <p:spPr>
          <a:xfrm>
            <a:off x="4174958" y="5955632"/>
            <a:ext cx="3621505" cy="523220"/>
          </a:xfrm>
          <a:prstGeom prst="rect">
            <a:avLst/>
          </a:prstGeom>
          <a:noFill/>
        </p:spPr>
        <p:txBody>
          <a:bodyPr wrap="square" rtlCol="0">
            <a:spAutoFit/>
          </a:bodyPr>
          <a:lstStyle/>
          <a:p>
            <a:pPr algn="ctr"/>
            <a:r>
              <a:rPr lang="en-US" sz="2800" dirty="0">
                <a:hlinkClick r:id="rId3"/>
              </a:rPr>
              <a:t>View Video</a:t>
            </a:r>
            <a:endParaRPr lang="en-US" sz="2800" dirty="0"/>
          </a:p>
        </p:txBody>
      </p:sp>
    </p:spTree>
    <p:extLst>
      <p:ext uri="{BB962C8B-B14F-4D97-AF65-F5344CB8AC3E}">
        <p14:creationId xmlns:p14="http://schemas.microsoft.com/office/powerpoint/2010/main" val="13507060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4AFDB-8C9A-B1D2-01C6-327FF162AF17}"/>
              </a:ext>
            </a:extLst>
          </p:cNvPr>
          <p:cNvSpPr>
            <a:spLocks noGrp="1"/>
          </p:cNvSpPr>
          <p:nvPr>
            <p:ph type="title"/>
          </p:nvPr>
        </p:nvSpPr>
        <p:spPr/>
        <p:txBody>
          <a:bodyPr/>
          <a:lstStyle/>
          <a:p>
            <a:r>
              <a:rPr lang="en-US"/>
              <a:t>Application</a:t>
            </a:r>
          </a:p>
        </p:txBody>
      </p:sp>
      <p:sp>
        <p:nvSpPr>
          <p:cNvPr id="3" name="Content Placeholder 2">
            <a:extLst>
              <a:ext uri="{FF2B5EF4-FFF2-40B4-BE49-F238E27FC236}">
                <a16:creationId xmlns:a16="http://schemas.microsoft.com/office/drawing/2014/main" id="{BBB540D9-18EB-5AC2-0674-CC3073E7D2C2}"/>
              </a:ext>
            </a:extLst>
          </p:cNvPr>
          <p:cNvSpPr>
            <a:spLocks noGrp="1"/>
          </p:cNvSpPr>
          <p:nvPr>
            <p:ph idx="1"/>
          </p:nvPr>
        </p:nvSpPr>
        <p:spPr/>
        <p:txBody>
          <a:bodyPr>
            <a:normAutofit/>
          </a:bodyPr>
          <a:lstStyle/>
          <a:p>
            <a:r>
              <a:rPr lang="en-US" dirty="0"/>
              <a:t>Think. </a:t>
            </a:r>
          </a:p>
          <a:p>
            <a:pPr lvl="1"/>
            <a:r>
              <a:rPr lang="en-US" dirty="0"/>
              <a:t>Think about some of the “God stories” you have heard in recent weeks. </a:t>
            </a:r>
          </a:p>
          <a:p>
            <a:pPr lvl="1"/>
            <a:r>
              <a:rPr lang="en-US" dirty="0"/>
              <a:t>Where has God been working? </a:t>
            </a:r>
          </a:p>
          <a:p>
            <a:pPr lvl="1"/>
            <a:r>
              <a:rPr lang="en-US" dirty="0"/>
              <a:t>Who has God been using? </a:t>
            </a:r>
          </a:p>
          <a:p>
            <a:pPr lvl="1"/>
            <a:r>
              <a:rPr lang="en-US" dirty="0"/>
              <a:t>Write down any insights about what these stories and testimonies tell you of how God works.</a:t>
            </a:r>
          </a:p>
          <a:p>
            <a:pPr lvl="1"/>
            <a:r>
              <a:rPr lang="en-US" dirty="0"/>
              <a:t> Praise God for the work He is doing around you.</a:t>
            </a:r>
          </a:p>
          <a:p>
            <a:endParaRPr lang="en-US" dirty="0"/>
          </a:p>
        </p:txBody>
      </p:sp>
    </p:spTree>
    <p:extLst>
      <p:ext uri="{BB962C8B-B14F-4D97-AF65-F5344CB8AC3E}">
        <p14:creationId xmlns:p14="http://schemas.microsoft.com/office/powerpoint/2010/main" val="64612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4AFDB-8C9A-B1D2-01C6-327FF162AF17}"/>
              </a:ext>
            </a:extLst>
          </p:cNvPr>
          <p:cNvSpPr>
            <a:spLocks noGrp="1"/>
          </p:cNvSpPr>
          <p:nvPr>
            <p:ph type="title"/>
          </p:nvPr>
        </p:nvSpPr>
        <p:spPr/>
        <p:txBody>
          <a:bodyPr/>
          <a:lstStyle/>
          <a:p>
            <a:r>
              <a:rPr lang="en-US"/>
              <a:t>Application</a:t>
            </a:r>
          </a:p>
        </p:txBody>
      </p:sp>
      <p:sp>
        <p:nvSpPr>
          <p:cNvPr id="3" name="Content Placeholder 2">
            <a:extLst>
              <a:ext uri="{FF2B5EF4-FFF2-40B4-BE49-F238E27FC236}">
                <a16:creationId xmlns:a16="http://schemas.microsoft.com/office/drawing/2014/main" id="{BBB540D9-18EB-5AC2-0674-CC3073E7D2C2}"/>
              </a:ext>
            </a:extLst>
          </p:cNvPr>
          <p:cNvSpPr>
            <a:spLocks noGrp="1"/>
          </p:cNvSpPr>
          <p:nvPr>
            <p:ph idx="1"/>
          </p:nvPr>
        </p:nvSpPr>
        <p:spPr>
          <a:xfrm>
            <a:off x="838200" y="1536700"/>
            <a:ext cx="10515600" cy="4956175"/>
          </a:xfrm>
        </p:spPr>
        <p:txBody>
          <a:bodyPr/>
          <a:lstStyle/>
          <a:p>
            <a:r>
              <a:rPr lang="en-US" dirty="0"/>
              <a:t>Tell. </a:t>
            </a:r>
          </a:p>
          <a:p>
            <a:pPr lvl="1"/>
            <a:r>
              <a:rPr lang="en-US" dirty="0"/>
              <a:t>Is your greatest “God story” the moment Jesus saved you from your sin? </a:t>
            </a:r>
          </a:p>
          <a:p>
            <a:pPr lvl="1"/>
            <a:r>
              <a:rPr lang="en-US" dirty="0"/>
              <a:t>If you are a believer, you have a testimony. </a:t>
            </a:r>
          </a:p>
          <a:p>
            <a:pPr lvl="1"/>
            <a:r>
              <a:rPr lang="en-US" dirty="0"/>
              <a:t>While each story is unique, they all have Jesus at the center, saving a sinner at their root. </a:t>
            </a:r>
          </a:p>
          <a:p>
            <a:pPr lvl="1"/>
            <a:r>
              <a:rPr lang="en-US" dirty="0"/>
              <a:t>Share your testimony with someone this week.  See how to give a 15 second testimony: </a:t>
            </a:r>
            <a:r>
              <a:rPr lang="en-US" dirty="0">
                <a:hlinkClick r:id="rId2"/>
              </a:rPr>
              <a:t>https://youtu.be/hkprflNySS8</a:t>
            </a:r>
            <a:r>
              <a:rPr lang="en-US" dirty="0"/>
              <a:t> </a:t>
            </a:r>
          </a:p>
          <a:p>
            <a:endParaRPr lang="en-US" dirty="0"/>
          </a:p>
        </p:txBody>
      </p:sp>
    </p:spTree>
    <p:extLst>
      <p:ext uri="{BB962C8B-B14F-4D97-AF65-F5344CB8AC3E}">
        <p14:creationId xmlns:p14="http://schemas.microsoft.com/office/powerpoint/2010/main" val="3615053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F2F564-94DC-DC9A-DFC2-75C5914624FB}"/>
              </a:ext>
            </a:extLst>
          </p:cNvPr>
          <p:cNvSpPr>
            <a:spLocks noGrp="1"/>
          </p:cNvSpPr>
          <p:nvPr>
            <p:ph type="title"/>
          </p:nvPr>
        </p:nvSpPr>
        <p:spPr/>
        <p:txBody>
          <a:bodyPr/>
          <a:lstStyle/>
          <a:p>
            <a:r>
              <a:rPr lang="en-US" dirty="0"/>
              <a:t>Family Activities</a:t>
            </a:r>
          </a:p>
        </p:txBody>
      </p:sp>
      <p:pic>
        <p:nvPicPr>
          <p:cNvPr id="7" name="Picture 6">
            <a:extLst>
              <a:ext uri="{FF2B5EF4-FFF2-40B4-BE49-F238E27FC236}">
                <a16:creationId xmlns:a16="http://schemas.microsoft.com/office/drawing/2014/main" id="{AC398948-035C-7ED7-8202-EEA583504F5F}"/>
              </a:ext>
            </a:extLst>
          </p:cNvPr>
          <p:cNvPicPr>
            <a:picLocks noChangeAspect="1"/>
          </p:cNvPicPr>
          <p:nvPr/>
        </p:nvPicPr>
        <p:blipFill>
          <a:blip r:embed="rId4">
            <a:duotone>
              <a:prstClr val="black"/>
              <a:schemeClr val="accent4">
                <a:tint val="45000"/>
                <a:satMod val="400000"/>
              </a:schemeClr>
            </a:duotone>
          </a:blip>
          <a:stretch>
            <a:fillRect/>
          </a:stretch>
        </p:blipFill>
        <p:spPr>
          <a:xfrm>
            <a:off x="1041399" y="1474788"/>
            <a:ext cx="2527441" cy="4503313"/>
          </a:xfrm>
          <a:prstGeom prst="rect">
            <a:avLst/>
          </a:prstGeom>
          <a:ln>
            <a:noFill/>
          </a:ln>
          <a:effectLst>
            <a:outerShdw blurRad="292100" dist="139700" dir="2700000" algn="tl" rotWithShape="0">
              <a:srgbClr val="333333">
                <a:alpha val="65000"/>
              </a:srgbClr>
            </a:outerShdw>
          </a:effectLst>
          <a:scene3d>
            <a:camera prst="perspectiveContrastingRightFacing"/>
            <a:lightRig rig="threePt" dir="t"/>
          </a:scene3d>
        </p:spPr>
      </p:pic>
      <p:pic>
        <p:nvPicPr>
          <p:cNvPr id="8" name="digital_theft_text_8853236">
            <a:hlinkClick r:id="" action="ppaction://media"/>
            <a:extLst>
              <a:ext uri="{FF2B5EF4-FFF2-40B4-BE49-F238E27FC236}">
                <a16:creationId xmlns:a16="http://schemas.microsoft.com/office/drawing/2014/main" id="{69E82ECC-3D41-9DCF-0188-B60D114CDD9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81500" y="1837890"/>
            <a:ext cx="4570635" cy="2570982"/>
          </a:xfrm>
          <a:prstGeom prst="rect">
            <a:avLst/>
          </a:prstGeom>
          <a:ln w="88900" cap="sq" cmpd="thickThin">
            <a:solidFill>
              <a:srgbClr val="000000"/>
            </a:solidFill>
            <a:prstDash val="solid"/>
            <a:miter lim="800000"/>
          </a:ln>
          <a:effectLst>
            <a:innerShdw blurRad="76200">
              <a:srgbClr val="000000"/>
            </a:innerShdw>
          </a:effectLst>
        </p:spPr>
      </p:pic>
      <p:sp>
        <p:nvSpPr>
          <p:cNvPr id="9" name="TextBox 8">
            <a:extLst>
              <a:ext uri="{FF2B5EF4-FFF2-40B4-BE49-F238E27FC236}">
                <a16:creationId xmlns:a16="http://schemas.microsoft.com/office/drawing/2014/main" id="{23988F8D-7DA7-B232-BC2A-E2B3E583177C}"/>
              </a:ext>
            </a:extLst>
          </p:cNvPr>
          <p:cNvSpPr txBox="1"/>
          <p:nvPr/>
        </p:nvSpPr>
        <p:spPr>
          <a:xfrm>
            <a:off x="4051300" y="4787900"/>
            <a:ext cx="5422900" cy="1569660"/>
          </a:xfrm>
          <a:prstGeom prst="rect">
            <a:avLst/>
          </a:prstGeom>
          <a:noFill/>
        </p:spPr>
        <p:txBody>
          <a:bodyPr wrap="square" rtlCol="0">
            <a:spAutoFit/>
          </a:bodyPr>
          <a:lstStyle/>
          <a:p>
            <a:pPr algn="ctr"/>
            <a:r>
              <a:rPr lang="en-US" sz="2400" dirty="0">
                <a:solidFill>
                  <a:srgbClr val="C00000"/>
                </a:solidFill>
                <a:latin typeface="Cursed Timer ULiL" panose="02000503000000000000" pitchFamily="2" charset="0"/>
              </a:rPr>
              <a:t>Another decoding job for this week.  Use the key to figure out how the shapes match the letters.</a:t>
            </a:r>
          </a:p>
        </p:txBody>
      </p:sp>
    </p:spTree>
    <p:extLst>
      <p:ext uri="{BB962C8B-B14F-4D97-AF65-F5344CB8AC3E}">
        <p14:creationId xmlns:p14="http://schemas.microsoft.com/office/powerpoint/2010/main" val="291735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Jesus Restored My Life</a:t>
            </a:r>
          </a:p>
        </p:txBody>
      </p:sp>
      <p:sp>
        <p:nvSpPr>
          <p:cNvPr id="3" name="Subtitle 2"/>
          <p:cNvSpPr>
            <a:spLocks noGrp="1"/>
          </p:cNvSpPr>
          <p:nvPr>
            <p:ph type="subTitle" idx="1"/>
          </p:nvPr>
        </p:nvSpPr>
        <p:spPr>
          <a:xfrm>
            <a:off x="1524000" y="3958388"/>
            <a:ext cx="9144000" cy="1299411"/>
          </a:xfrm>
        </p:spPr>
        <p:txBody>
          <a:bodyPr/>
          <a:lstStyle/>
          <a:p>
            <a:r>
              <a:rPr lang="en-US" dirty="0"/>
              <a:t>March 12</a:t>
            </a:r>
          </a:p>
        </p:txBody>
      </p:sp>
    </p:spTree>
    <p:extLst>
      <p:ext uri="{BB962C8B-B14F-4D97-AF65-F5344CB8AC3E}">
        <p14:creationId xmlns:p14="http://schemas.microsoft.com/office/powerpoint/2010/main" val="670119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3EF8A2-388F-3315-9F97-9523E03FA37B}"/>
              </a:ext>
            </a:extLst>
          </p:cNvPr>
          <p:cNvSpPr>
            <a:spLocks noGrp="1"/>
          </p:cNvSpPr>
          <p:nvPr>
            <p:ph type="title"/>
          </p:nvPr>
        </p:nvSpPr>
        <p:spPr/>
        <p:txBody>
          <a:bodyPr/>
          <a:lstStyle/>
          <a:p>
            <a:r>
              <a:rPr lang="en-US" dirty="0"/>
              <a:t>It was scary …</a:t>
            </a:r>
          </a:p>
        </p:txBody>
      </p:sp>
      <p:sp>
        <p:nvSpPr>
          <p:cNvPr id="4" name="Content Placeholder 3">
            <a:extLst>
              <a:ext uri="{FF2B5EF4-FFF2-40B4-BE49-F238E27FC236}">
                <a16:creationId xmlns:a16="http://schemas.microsoft.com/office/drawing/2014/main" id="{FF0AFC3C-D52A-BF26-61BE-9C39FAE1C738}"/>
              </a:ext>
            </a:extLst>
          </p:cNvPr>
          <p:cNvSpPr>
            <a:spLocks noGrp="1"/>
          </p:cNvSpPr>
          <p:nvPr>
            <p:ph idx="1"/>
          </p:nvPr>
        </p:nvSpPr>
        <p:spPr/>
        <p:txBody>
          <a:bodyPr/>
          <a:lstStyle/>
          <a:p>
            <a:r>
              <a:rPr lang="en-US" dirty="0"/>
              <a:t>When have you had a situation where you felt helpless or despaired about something?</a:t>
            </a:r>
          </a:p>
          <a:p>
            <a:endParaRPr lang="en-US" dirty="0"/>
          </a:p>
          <a:p>
            <a:r>
              <a:rPr lang="en-US" dirty="0">
                <a:solidFill>
                  <a:srgbClr val="C00000"/>
                </a:solidFill>
              </a:rPr>
              <a:t>Bad things can happen in our lives … things go bad, things get broken.</a:t>
            </a:r>
          </a:p>
          <a:p>
            <a:pPr lvl="1"/>
            <a:r>
              <a:rPr lang="en-US" dirty="0">
                <a:solidFill>
                  <a:srgbClr val="C00000"/>
                </a:solidFill>
              </a:rPr>
              <a:t>Jesus restores what is broken in your life.</a:t>
            </a:r>
          </a:p>
          <a:p>
            <a:endParaRPr lang="en-US" dirty="0"/>
          </a:p>
          <a:p>
            <a:endParaRPr lang="en-US" dirty="0"/>
          </a:p>
        </p:txBody>
      </p:sp>
      <p:grpSp>
        <p:nvGrpSpPr>
          <p:cNvPr id="9" name="Group 8">
            <a:extLst>
              <a:ext uri="{FF2B5EF4-FFF2-40B4-BE49-F238E27FC236}">
                <a16:creationId xmlns:a16="http://schemas.microsoft.com/office/drawing/2014/main" id="{17E157F9-2700-813E-67B9-D6CAC96F06A9}"/>
              </a:ext>
            </a:extLst>
          </p:cNvPr>
          <p:cNvGrpSpPr/>
          <p:nvPr/>
        </p:nvGrpSpPr>
        <p:grpSpPr>
          <a:xfrm>
            <a:off x="983802" y="3169012"/>
            <a:ext cx="10557240" cy="3224463"/>
            <a:chOff x="289217" y="3307919"/>
            <a:chExt cx="10557240" cy="3224463"/>
          </a:xfrm>
        </p:grpSpPr>
        <p:pic>
          <p:nvPicPr>
            <p:cNvPr id="6" name="Picture 5">
              <a:extLst>
                <a:ext uri="{FF2B5EF4-FFF2-40B4-BE49-F238E27FC236}">
                  <a16:creationId xmlns:a16="http://schemas.microsoft.com/office/drawing/2014/main" id="{7818DCAE-0CC8-F246-0891-787B8533B751}"/>
                </a:ext>
              </a:extLst>
            </p:cNvPr>
            <p:cNvPicPr>
              <a:picLocks noChangeAspect="1"/>
            </p:cNvPicPr>
            <p:nvPr/>
          </p:nvPicPr>
          <p:blipFill>
            <a:blip r:embed="rId2"/>
            <a:stretch>
              <a:fillRect/>
            </a:stretch>
          </p:blipFill>
          <p:spPr>
            <a:xfrm>
              <a:off x="289217" y="3753664"/>
              <a:ext cx="2738935" cy="178030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8A7A09F8-CB48-676A-2893-E31C95711984}"/>
                </a:ext>
              </a:extLst>
            </p:cNvPr>
            <p:cNvPicPr>
              <a:picLocks noChangeAspect="1"/>
            </p:cNvPicPr>
            <p:nvPr/>
          </p:nvPicPr>
          <p:blipFill>
            <a:blip r:embed="rId3"/>
            <a:stretch>
              <a:fillRect/>
            </a:stretch>
          </p:blipFill>
          <p:spPr>
            <a:xfrm>
              <a:off x="5091923" y="3753663"/>
              <a:ext cx="5754534" cy="1780309"/>
            </a:xfrm>
            <a:prstGeom prst="rect">
              <a:avLst/>
            </a:prstGeom>
            <a:ln>
              <a:noFill/>
            </a:ln>
            <a:effectLst>
              <a:outerShdw blurRad="292100" dist="139700" dir="2700000" algn="tl" rotWithShape="0">
                <a:srgbClr val="333333">
                  <a:alpha val="65000"/>
                </a:srgbClr>
              </a:outerShdw>
            </a:effectLst>
          </p:spPr>
        </p:pic>
        <p:pic>
          <p:nvPicPr>
            <p:cNvPr id="1028" name="Picture 4" descr="Dinner fail clipart">
              <a:extLst>
                <a:ext uri="{FF2B5EF4-FFF2-40B4-BE49-F238E27FC236}">
                  <a16:creationId xmlns:a16="http://schemas.microsoft.com/office/drawing/2014/main" id="{82B756B0-733C-3425-139E-ACA98839609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9491" y="3307919"/>
              <a:ext cx="1333823" cy="32244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1846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16186-6A19-20E0-AB6D-3788612F4503}"/>
              </a:ext>
            </a:extLst>
          </p:cNvPr>
          <p:cNvSpPr>
            <a:spLocks noGrp="1"/>
          </p:cNvSpPr>
          <p:nvPr>
            <p:ph type="title"/>
          </p:nvPr>
        </p:nvSpPr>
        <p:spPr/>
        <p:txBody>
          <a:bodyPr/>
          <a:lstStyle/>
          <a:p>
            <a:pPr algn="l"/>
            <a:r>
              <a:rPr lang="en-US" dirty="0"/>
              <a:t>Listen for who could help.</a:t>
            </a:r>
          </a:p>
        </p:txBody>
      </p:sp>
      <p:sp>
        <p:nvSpPr>
          <p:cNvPr id="3" name="Content Placeholder 2">
            <a:extLst>
              <a:ext uri="{FF2B5EF4-FFF2-40B4-BE49-F238E27FC236}">
                <a16:creationId xmlns:a16="http://schemas.microsoft.com/office/drawing/2014/main" id="{0C040979-0C61-C390-2339-4A698C633AEC}"/>
              </a:ext>
            </a:extLst>
          </p:cNvPr>
          <p:cNvSpPr>
            <a:spLocks noGrp="1"/>
          </p:cNvSpPr>
          <p:nvPr>
            <p:ph idx="1"/>
          </p:nvPr>
        </p:nvSpPr>
        <p:spPr/>
        <p:txBody>
          <a:bodyPr/>
          <a:lstStyle/>
          <a:p>
            <a:pPr marL="0" indent="0" algn="ctr">
              <a:buNone/>
            </a:pPr>
            <a:r>
              <a:rPr lang="en-US" dirty="0"/>
              <a:t>John 5:2-7 (NIV)  Now there is in Jerusalem near the Sheep Gate a pool, which in Aramaic is called Bethesda and which is surrounded by five covered colonnades. 3  Here a great number of disabled people used to lie--the blind, the lame, the paralyzed.  5 One who was there had been an invalid for thirty-eight years. </a:t>
            </a:r>
          </a:p>
        </p:txBody>
      </p:sp>
    </p:spTree>
    <p:extLst>
      <p:ext uri="{BB962C8B-B14F-4D97-AF65-F5344CB8AC3E}">
        <p14:creationId xmlns:p14="http://schemas.microsoft.com/office/powerpoint/2010/main" val="212783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16186-6A19-20E0-AB6D-3788612F4503}"/>
              </a:ext>
            </a:extLst>
          </p:cNvPr>
          <p:cNvSpPr>
            <a:spLocks noGrp="1"/>
          </p:cNvSpPr>
          <p:nvPr>
            <p:ph type="title"/>
          </p:nvPr>
        </p:nvSpPr>
        <p:spPr/>
        <p:txBody>
          <a:bodyPr/>
          <a:lstStyle/>
          <a:p>
            <a:pPr algn="l"/>
            <a:r>
              <a:rPr lang="en-US" dirty="0"/>
              <a:t>Listen for who could help.</a:t>
            </a:r>
          </a:p>
        </p:txBody>
      </p:sp>
      <p:sp>
        <p:nvSpPr>
          <p:cNvPr id="3" name="Content Placeholder 2">
            <a:extLst>
              <a:ext uri="{FF2B5EF4-FFF2-40B4-BE49-F238E27FC236}">
                <a16:creationId xmlns:a16="http://schemas.microsoft.com/office/drawing/2014/main" id="{0C040979-0C61-C390-2339-4A698C633AEC}"/>
              </a:ext>
            </a:extLst>
          </p:cNvPr>
          <p:cNvSpPr>
            <a:spLocks noGrp="1"/>
          </p:cNvSpPr>
          <p:nvPr>
            <p:ph idx="1"/>
          </p:nvPr>
        </p:nvSpPr>
        <p:spPr>
          <a:xfrm>
            <a:off x="838200" y="1990845"/>
            <a:ext cx="10515600" cy="4186117"/>
          </a:xfrm>
        </p:spPr>
        <p:txBody>
          <a:bodyPr/>
          <a:lstStyle/>
          <a:p>
            <a:pPr marL="0" indent="0" algn="ctr">
              <a:buNone/>
            </a:pPr>
            <a:r>
              <a:rPr lang="en-US" dirty="0"/>
              <a:t>When Jesus saw him lying there and learned that he had been in this condition for a long time, he asked him, "Do you want to get well?" 7  "Sir," the invalid replied, "I have no one to help me into the pool when the water is stirred. While I am trying to get in, someone else goes down ahead of me."</a:t>
            </a:r>
          </a:p>
        </p:txBody>
      </p:sp>
      <p:pic>
        <p:nvPicPr>
          <p:cNvPr id="5" name="Picture 4">
            <a:extLst>
              <a:ext uri="{FF2B5EF4-FFF2-40B4-BE49-F238E27FC236}">
                <a16:creationId xmlns:a16="http://schemas.microsoft.com/office/drawing/2014/main" id="{3124F932-3FB3-C949-EEAB-02F7298667FC}"/>
              </a:ext>
            </a:extLst>
          </p:cNvPr>
          <p:cNvPicPr>
            <a:picLocks noChangeAspect="1"/>
          </p:cNvPicPr>
          <p:nvPr/>
        </p:nvPicPr>
        <p:blipFill>
          <a:blip r:embed="rId2"/>
          <a:stretch>
            <a:fillRect/>
          </a:stretch>
        </p:blipFill>
        <p:spPr>
          <a:xfrm>
            <a:off x="5060816" y="5555848"/>
            <a:ext cx="2070368" cy="291459"/>
          </a:xfrm>
          <a:prstGeom prst="roundRect">
            <a:avLst>
              <a:gd name="adj" fmla="val 5000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49531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E8FE2CF-EDEA-6E2D-D8F9-F93CDA3BA462}"/>
              </a:ext>
            </a:extLst>
          </p:cNvPr>
          <p:cNvPicPr>
            <a:picLocks noChangeAspect="1"/>
          </p:cNvPicPr>
          <p:nvPr/>
        </p:nvPicPr>
        <p:blipFill>
          <a:blip r:embed="rId2"/>
          <a:stretch>
            <a:fillRect/>
          </a:stretch>
        </p:blipFill>
        <p:spPr>
          <a:xfrm>
            <a:off x="6575367" y="1891688"/>
            <a:ext cx="4273666" cy="3865199"/>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EB24A798-4473-A28E-D076-0FD36B67B96A}"/>
              </a:ext>
            </a:extLst>
          </p:cNvPr>
          <p:cNvSpPr>
            <a:spLocks noGrp="1"/>
          </p:cNvSpPr>
          <p:nvPr>
            <p:ph type="title"/>
          </p:nvPr>
        </p:nvSpPr>
        <p:spPr/>
        <p:txBody>
          <a:bodyPr/>
          <a:lstStyle/>
          <a:p>
            <a:r>
              <a:rPr lang="en-US" dirty="0"/>
              <a:t>No One Else Could Help</a:t>
            </a:r>
          </a:p>
        </p:txBody>
      </p:sp>
      <p:sp>
        <p:nvSpPr>
          <p:cNvPr id="3" name="Content Placeholder 2">
            <a:extLst>
              <a:ext uri="{FF2B5EF4-FFF2-40B4-BE49-F238E27FC236}">
                <a16:creationId xmlns:a16="http://schemas.microsoft.com/office/drawing/2014/main" id="{9F2DF514-21BE-70D5-7193-C5CEBD278B97}"/>
              </a:ext>
            </a:extLst>
          </p:cNvPr>
          <p:cNvSpPr>
            <a:spLocks noGrp="1"/>
          </p:cNvSpPr>
          <p:nvPr>
            <p:ph sz="half" idx="2"/>
          </p:nvPr>
        </p:nvSpPr>
        <p:spPr>
          <a:xfrm>
            <a:off x="927101" y="1753505"/>
            <a:ext cx="5157787" cy="3684588"/>
          </a:xfrm>
        </p:spPr>
        <p:txBody>
          <a:bodyPr/>
          <a:lstStyle/>
          <a:p>
            <a:r>
              <a:rPr lang="en-US" dirty="0">
                <a:solidFill>
                  <a:srgbClr val="C00000"/>
                </a:solidFill>
              </a:rPr>
              <a:t>Note the setting for the encounter described in these verses. </a:t>
            </a:r>
          </a:p>
          <a:p>
            <a:pPr lvl="1"/>
            <a:r>
              <a:rPr lang="en-US" dirty="0">
                <a:solidFill>
                  <a:srgbClr val="C00000"/>
                </a:solidFill>
              </a:rPr>
              <a:t>Near the Sheep Gate</a:t>
            </a:r>
          </a:p>
          <a:p>
            <a:pPr lvl="1"/>
            <a:r>
              <a:rPr lang="en-US" dirty="0">
                <a:solidFill>
                  <a:srgbClr val="C00000"/>
                </a:solidFill>
              </a:rPr>
              <a:t>Beside a pool</a:t>
            </a:r>
          </a:p>
          <a:p>
            <a:pPr lvl="1"/>
            <a:r>
              <a:rPr lang="en-US" dirty="0">
                <a:solidFill>
                  <a:srgbClr val="C00000"/>
                </a:solidFill>
              </a:rPr>
              <a:t>Surrounded by 5 colonnades or porches</a:t>
            </a:r>
          </a:p>
          <a:p>
            <a:endParaRPr lang="en-US" dirty="0"/>
          </a:p>
        </p:txBody>
      </p:sp>
      <p:cxnSp>
        <p:nvCxnSpPr>
          <p:cNvPr id="8" name="Straight Arrow Connector 7">
            <a:extLst>
              <a:ext uri="{FF2B5EF4-FFF2-40B4-BE49-F238E27FC236}">
                <a16:creationId xmlns:a16="http://schemas.microsoft.com/office/drawing/2014/main" id="{82043DF2-6A04-96EE-C1EE-C5B79B54D945}"/>
              </a:ext>
            </a:extLst>
          </p:cNvPr>
          <p:cNvCxnSpPr>
            <a:cxnSpLocks/>
          </p:cNvCxnSpPr>
          <p:nvPr/>
        </p:nvCxnSpPr>
        <p:spPr>
          <a:xfrm flipH="1">
            <a:off x="9728200" y="762000"/>
            <a:ext cx="1016000" cy="157480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8B7F680-183E-ED97-10BE-48A4D1C94216}"/>
              </a:ext>
            </a:extLst>
          </p:cNvPr>
          <p:cNvSpPr txBox="1"/>
          <p:nvPr/>
        </p:nvSpPr>
        <p:spPr>
          <a:xfrm>
            <a:off x="6680200" y="5911334"/>
            <a:ext cx="4273666" cy="307777"/>
          </a:xfrm>
          <a:prstGeom prst="rect">
            <a:avLst/>
          </a:prstGeom>
          <a:noFill/>
        </p:spPr>
        <p:txBody>
          <a:bodyPr wrap="square" rtlCol="0">
            <a:spAutoFit/>
          </a:bodyPr>
          <a:lstStyle/>
          <a:p>
            <a:pPr algn="ctr"/>
            <a:r>
              <a:rPr lang="en-US" sz="1400" dirty="0"/>
              <a:t>Map from American Bible Society</a:t>
            </a:r>
          </a:p>
        </p:txBody>
      </p:sp>
    </p:spTree>
    <p:extLst>
      <p:ext uri="{BB962C8B-B14F-4D97-AF65-F5344CB8AC3E}">
        <p14:creationId xmlns:p14="http://schemas.microsoft.com/office/powerpoint/2010/main" val="1542962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464C4-3A7F-C0C1-7A68-24ADF75ED953}"/>
              </a:ext>
            </a:extLst>
          </p:cNvPr>
          <p:cNvSpPr>
            <a:spLocks noGrp="1"/>
          </p:cNvSpPr>
          <p:nvPr>
            <p:ph type="title"/>
          </p:nvPr>
        </p:nvSpPr>
        <p:spPr/>
        <p:txBody>
          <a:bodyPr/>
          <a:lstStyle/>
          <a:p>
            <a:r>
              <a:rPr lang="en-US" dirty="0"/>
              <a:t>No One Else Could Help</a:t>
            </a:r>
          </a:p>
        </p:txBody>
      </p:sp>
      <p:sp>
        <p:nvSpPr>
          <p:cNvPr id="7" name="Content Placeholder 6">
            <a:extLst>
              <a:ext uri="{FF2B5EF4-FFF2-40B4-BE49-F238E27FC236}">
                <a16:creationId xmlns:a16="http://schemas.microsoft.com/office/drawing/2014/main" id="{C9509B8C-E579-CB1D-7DC9-1901FA9A0C4E}"/>
              </a:ext>
            </a:extLst>
          </p:cNvPr>
          <p:cNvSpPr>
            <a:spLocks noGrp="1"/>
          </p:cNvSpPr>
          <p:nvPr>
            <p:ph idx="1"/>
          </p:nvPr>
        </p:nvSpPr>
        <p:spPr/>
        <p:txBody>
          <a:bodyPr/>
          <a:lstStyle/>
          <a:p>
            <a:r>
              <a:rPr lang="en-US" dirty="0"/>
              <a:t>Who were people gathered around the pool, why were they gathered there?</a:t>
            </a:r>
          </a:p>
          <a:p>
            <a:r>
              <a:rPr lang="en-US" dirty="0"/>
              <a:t>What was the situation of one particular man lying at the pool? </a:t>
            </a:r>
          </a:p>
          <a:p>
            <a:r>
              <a:rPr lang="en-US" dirty="0"/>
              <a:t>What did Jesus ask him? How did the man respond? </a:t>
            </a:r>
          </a:p>
        </p:txBody>
      </p:sp>
    </p:spTree>
    <p:extLst>
      <p:ext uri="{BB962C8B-B14F-4D97-AF65-F5344CB8AC3E}">
        <p14:creationId xmlns:p14="http://schemas.microsoft.com/office/powerpoint/2010/main" val="68301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8D702-029D-3407-734C-60F7D86E4C35}"/>
              </a:ext>
            </a:extLst>
          </p:cNvPr>
          <p:cNvSpPr>
            <a:spLocks noGrp="1"/>
          </p:cNvSpPr>
          <p:nvPr>
            <p:ph type="title"/>
          </p:nvPr>
        </p:nvSpPr>
        <p:spPr/>
        <p:txBody>
          <a:bodyPr/>
          <a:lstStyle/>
          <a:p>
            <a:r>
              <a:rPr lang="en-US" dirty="0"/>
              <a:t>No One Else Could Help</a:t>
            </a:r>
          </a:p>
        </p:txBody>
      </p:sp>
      <p:sp>
        <p:nvSpPr>
          <p:cNvPr id="3" name="Content Placeholder 2">
            <a:extLst>
              <a:ext uri="{FF2B5EF4-FFF2-40B4-BE49-F238E27FC236}">
                <a16:creationId xmlns:a16="http://schemas.microsoft.com/office/drawing/2014/main" id="{37CC7D72-2A58-C0FE-2F06-0D339FB6555F}"/>
              </a:ext>
            </a:extLst>
          </p:cNvPr>
          <p:cNvSpPr>
            <a:spLocks noGrp="1"/>
          </p:cNvSpPr>
          <p:nvPr>
            <p:ph idx="1"/>
          </p:nvPr>
        </p:nvSpPr>
        <p:spPr/>
        <p:txBody>
          <a:bodyPr/>
          <a:lstStyle/>
          <a:p>
            <a:r>
              <a:rPr lang="en-US" dirty="0"/>
              <a:t>Why did Jesus ask him if he wished to get well? Isn’t that an obvious question? Why is this question important/necessary?</a:t>
            </a:r>
          </a:p>
          <a:p>
            <a:r>
              <a:rPr lang="en-US" dirty="0"/>
              <a:t>The man may have felt like life had treated him unfairly.  In what way do you think life is unfair? </a:t>
            </a:r>
          </a:p>
          <a:p>
            <a:endParaRPr lang="en-US" dirty="0"/>
          </a:p>
        </p:txBody>
      </p:sp>
    </p:spTree>
    <p:extLst>
      <p:ext uri="{BB962C8B-B14F-4D97-AF65-F5344CB8AC3E}">
        <p14:creationId xmlns:p14="http://schemas.microsoft.com/office/powerpoint/2010/main" val="30732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46C13-C7EE-22F6-7E81-E48FA17F4B07}"/>
              </a:ext>
            </a:extLst>
          </p:cNvPr>
          <p:cNvSpPr>
            <a:spLocks noGrp="1"/>
          </p:cNvSpPr>
          <p:nvPr>
            <p:ph type="title"/>
          </p:nvPr>
        </p:nvSpPr>
        <p:spPr/>
        <p:txBody>
          <a:bodyPr/>
          <a:lstStyle/>
          <a:p>
            <a:r>
              <a:rPr lang="en-US" dirty="0"/>
              <a:t>No One Else Could Help</a:t>
            </a:r>
          </a:p>
        </p:txBody>
      </p:sp>
      <p:sp>
        <p:nvSpPr>
          <p:cNvPr id="3" name="Content Placeholder 2">
            <a:extLst>
              <a:ext uri="{FF2B5EF4-FFF2-40B4-BE49-F238E27FC236}">
                <a16:creationId xmlns:a16="http://schemas.microsoft.com/office/drawing/2014/main" id="{4FA3D6B4-E885-6482-C5BA-4714F2774E30}"/>
              </a:ext>
            </a:extLst>
          </p:cNvPr>
          <p:cNvSpPr>
            <a:spLocks noGrp="1"/>
          </p:cNvSpPr>
          <p:nvPr>
            <p:ph idx="1"/>
          </p:nvPr>
        </p:nvSpPr>
        <p:spPr/>
        <p:txBody>
          <a:bodyPr/>
          <a:lstStyle/>
          <a:p>
            <a:r>
              <a:rPr lang="en-US" dirty="0"/>
              <a:t>When/why do we tend to get impatient with God’s timing in our lives? </a:t>
            </a:r>
          </a:p>
          <a:p>
            <a:r>
              <a:rPr lang="en-US" dirty="0"/>
              <a:t>This man was depending on a random water flow and some way to jump into the pool.   On what in life, other than God, do we sometimes depend? </a:t>
            </a:r>
          </a:p>
          <a:p>
            <a:endParaRPr lang="en-US" dirty="0"/>
          </a:p>
        </p:txBody>
      </p:sp>
    </p:spTree>
    <p:extLst>
      <p:ext uri="{BB962C8B-B14F-4D97-AF65-F5344CB8AC3E}">
        <p14:creationId xmlns:p14="http://schemas.microsoft.com/office/powerpoint/2010/main" val="240702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E5AA1F7-6FBE-4C82-8877-B892F7286642}" vid="{58E30FAA-7D03-45B4-AB81-753AF28EFCA9}"/>
    </a:ext>
  </a:extLst>
</a:theme>
</file>

<file path=docProps/app.xml><?xml version="1.0" encoding="utf-8"?>
<Properties xmlns="http://schemas.openxmlformats.org/officeDocument/2006/extended-properties" xmlns:vt="http://schemas.openxmlformats.org/officeDocument/2006/docPropsVTypes">
  <Template>ss4</Template>
  <TotalTime>371</TotalTime>
  <Words>1061</Words>
  <Application>Microsoft Office PowerPoint</Application>
  <PresentationFormat>Widescreen</PresentationFormat>
  <Paragraphs>78</Paragraphs>
  <Slides>23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Cursed Timer ULiL</vt:lpstr>
      <vt:lpstr>Office Theme</vt:lpstr>
      <vt:lpstr>Jesus Restored My Life</vt:lpstr>
      <vt:lpstr>Video Introduction</vt:lpstr>
      <vt:lpstr>It was scary …</vt:lpstr>
      <vt:lpstr>Listen for who could help.</vt:lpstr>
      <vt:lpstr>Listen for who could help.</vt:lpstr>
      <vt:lpstr>No One Else Could Help</vt:lpstr>
      <vt:lpstr>No One Else Could Help</vt:lpstr>
      <vt:lpstr>No One Else Could Help</vt:lpstr>
      <vt:lpstr>No One Else Could Help</vt:lpstr>
      <vt:lpstr>Listen for what only Jesus could do.</vt:lpstr>
      <vt:lpstr>Listen for what only Jesus could do.</vt:lpstr>
      <vt:lpstr>Beyond Anything Imaginable</vt:lpstr>
      <vt:lpstr>Beyond Anything Imaginable</vt:lpstr>
      <vt:lpstr>Beyond Anything Imaginable</vt:lpstr>
      <vt:lpstr>Listen for unity within the Trinity.</vt:lpstr>
      <vt:lpstr>Listen for unity within the Trinity.</vt:lpstr>
      <vt:lpstr>Jesus Is Pleased to Give Life</vt:lpstr>
      <vt:lpstr>Jesus Is Pleased to Give Life</vt:lpstr>
      <vt:lpstr>Application</vt:lpstr>
      <vt:lpstr>Application</vt:lpstr>
      <vt:lpstr>Application</vt:lpstr>
      <vt:lpstr>Family Activities</vt:lpstr>
      <vt:lpstr>Jesus Restored My Life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Jesus Restored My Life</dc:title>
  <dc:creator>Steve Armstrong</dc:creator>
  <cp:lastModifiedBy>Steve Armstrong</cp:lastModifiedBy>
  <cp:revision>4</cp:revision>
  <dcterms:created xsi:type="dcterms:W3CDTF">2023-02-24T13:51:16Z</dcterms:created>
  <dcterms:modified xsi:type="dcterms:W3CDTF">2023-02-24T20:03:04Z</dcterms:modified>
</cp:coreProperties>
</file>