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3" r:id="rId4"/>
    <p:sldId id="257" r:id="rId5"/>
    <p:sldId id="259" r:id="rId6"/>
    <p:sldId id="266"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y5k8t2mf"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atch.liberty.edu/media/t/0_c6vx6h87"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God’s Will and the </a:t>
            </a:r>
            <a:br>
              <a:rPr lang="en-US" dirty="0"/>
            </a:br>
            <a:r>
              <a:rPr lang="en-US" dirty="0"/>
              <a:t>Holy Spirit</a:t>
            </a:r>
          </a:p>
        </p:txBody>
      </p:sp>
      <p:sp>
        <p:nvSpPr>
          <p:cNvPr id="3" name="Subtitle 2"/>
          <p:cNvSpPr>
            <a:spLocks noGrp="1"/>
          </p:cNvSpPr>
          <p:nvPr>
            <p:ph type="subTitle" idx="1"/>
          </p:nvPr>
        </p:nvSpPr>
        <p:spPr>
          <a:xfrm>
            <a:off x="1524000" y="4073236"/>
            <a:ext cx="9144000" cy="1184564"/>
          </a:xfrm>
        </p:spPr>
        <p:txBody>
          <a:bodyPr/>
          <a:lstStyle/>
          <a:p>
            <a:r>
              <a:rPr lang="en-US" dirty="0"/>
              <a:t>October 27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B7E2-4493-4FB5-A183-8C1A9A3EE2EF}"/>
              </a:ext>
            </a:extLst>
          </p:cNvPr>
          <p:cNvSpPr>
            <a:spLocks noGrp="1"/>
          </p:cNvSpPr>
          <p:nvPr>
            <p:ph type="title"/>
          </p:nvPr>
        </p:nvSpPr>
        <p:spPr/>
        <p:txBody>
          <a:bodyPr/>
          <a:lstStyle/>
          <a:p>
            <a:r>
              <a:rPr lang="en-US" dirty="0"/>
              <a:t>Understanding God’s Wisdom</a:t>
            </a:r>
          </a:p>
        </p:txBody>
      </p:sp>
      <p:sp>
        <p:nvSpPr>
          <p:cNvPr id="3" name="Content Placeholder 2">
            <a:extLst>
              <a:ext uri="{FF2B5EF4-FFF2-40B4-BE49-F238E27FC236}">
                <a16:creationId xmlns:a16="http://schemas.microsoft.com/office/drawing/2014/main" id="{265400A4-7034-4872-A0A1-37A2F8EB4D7D}"/>
              </a:ext>
            </a:extLst>
          </p:cNvPr>
          <p:cNvSpPr>
            <a:spLocks noGrp="1"/>
          </p:cNvSpPr>
          <p:nvPr>
            <p:ph idx="1"/>
          </p:nvPr>
        </p:nvSpPr>
        <p:spPr/>
        <p:txBody>
          <a:bodyPr/>
          <a:lstStyle/>
          <a:p>
            <a:r>
              <a:rPr lang="en-US" dirty="0">
                <a:solidFill>
                  <a:srgbClr val="C00000"/>
                </a:solidFill>
              </a:rPr>
              <a:t>Spiritual Truth is known only to those who …</a:t>
            </a:r>
          </a:p>
          <a:p>
            <a:pPr lvl="1"/>
            <a:r>
              <a:rPr lang="en-US" dirty="0">
                <a:solidFill>
                  <a:srgbClr val="C00000"/>
                </a:solidFill>
              </a:rPr>
              <a:t>Believe what God says and </a:t>
            </a:r>
          </a:p>
          <a:p>
            <a:pPr lvl="1"/>
            <a:r>
              <a:rPr lang="en-US" dirty="0">
                <a:solidFill>
                  <a:srgbClr val="C00000"/>
                </a:solidFill>
              </a:rPr>
              <a:t>Receive it in faith</a:t>
            </a:r>
          </a:p>
          <a:p>
            <a:endParaRPr lang="en-US" dirty="0"/>
          </a:p>
          <a:p>
            <a:endParaRPr lang="en-US" dirty="0"/>
          </a:p>
        </p:txBody>
      </p:sp>
      <p:pic>
        <p:nvPicPr>
          <p:cNvPr id="4" name="Picture 3">
            <a:extLst>
              <a:ext uri="{FF2B5EF4-FFF2-40B4-BE49-F238E27FC236}">
                <a16:creationId xmlns:a16="http://schemas.microsoft.com/office/drawing/2014/main" id="{509C3AA4-CCAD-4542-B915-A015B9196717}"/>
              </a:ext>
            </a:extLst>
          </p:cNvPr>
          <p:cNvPicPr>
            <a:picLocks noChangeAspect="1"/>
          </p:cNvPicPr>
          <p:nvPr/>
        </p:nvPicPr>
        <p:blipFill>
          <a:blip r:embed="rId2"/>
          <a:stretch>
            <a:fillRect/>
          </a:stretch>
        </p:blipFill>
        <p:spPr>
          <a:xfrm>
            <a:off x="5450354" y="3347228"/>
            <a:ext cx="3831431" cy="2438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782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AA12-75CC-4F51-A8FE-68EFD0C8EA74}"/>
              </a:ext>
            </a:extLst>
          </p:cNvPr>
          <p:cNvSpPr>
            <a:spLocks noGrp="1"/>
          </p:cNvSpPr>
          <p:nvPr>
            <p:ph type="title"/>
          </p:nvPr>
        </p:nvSpPr>
        <p:spPr/>
        <p:txBody>
          <a:bodyPr/>
          <a:lstStyle/>
          <a:p>
            <a:pPr algn="l"/>
            <a:r>
              <a:rPr lang="en-US" dirty="0"/>
              <a:t>Listen for how God’s “mystery” is discovered.</a:t>
            </a:r>
          </a:p>
        </p:txBody>
      </p:sp>
      <p:sp>
        <p:nvSpPr>
          <p:cNvPr id="3" name="Content Placeholder 2">
            <a:extLst>
              <a:ext uri="{FF2B5EF4-FFF2-40B4-BE49-F238E27FC236}">
                <a16:creationId xmlns:a16="http://schemas.microsoft.com/office/drawing/2014/main" id="{54909071-B5A4-48DB-9962-AE2C62BAB59F}"/>
              </a:ext>
            </a:extLst>
          </p:cNvPr>
          <p:cNvSpPr>
            <a:spLocks noGrp="1"/>
          </p:cNvSpPr>
          <p:nvPr>
            <p:ph idx="1"/>
          </p:nvPr>
        </p:nvSpPr>
        <p:spPr>
          <a:xfrm>
            <a:off x="1240075" y="2217107"/>
            <a:ext cx="9963411" cy="3909752"/>
          </a:xfrm>
        </p:spPr>
        <p:txBody>
          <a:bodyPr/>
          <a:lstStyle/>
          <a:p>
            <a:pPr marL="0" indent="0" algn="ctr">
              <a:buNone/>
            </a:pPr>
            <a:r>
              <a:rPr lang="en-US" dirty="0"/>
              <a:t>Corinthians 2:9-11 (NIV)  However, as it is written: "No eye has seen, no ear has heard, no mind has conceived what God has prepared for those who love him"--  10  but God has revealed it to us by his Spirit. The Spirit searches </a:t>
            </a:r>
          </a:p>
        </p:txBody>
      </p:sp>
    </p:spTree>
    <p:extLst>
      <p:ext uri="{BB962C8B-B14F-4D97-AF65-F5344CB8AC3E}">
        <p14:creationId xmlns:p14="http://schemas.microsoft.com/office/powerpoint/2010/main" val="38579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AA12-75CC-4F51-A8FE-68EFD0C8EA74}"/>
              </a:ext>
            </a:extLst>
          </p:cNvPr>
          <p:cNvSpPr>
            <a:spLocks noGrp="1"/>
          </p:cNvSpPr>
          <p:nvPr>
            <p:ph type="title"/>
          </p:nvPr>
        </p:nvSpPr>
        <p:spPr/>
        <p:txBody>
          <a:bodyPr/>
          <a:lstStyle/>
          <a:p>
            <a:pPr algn="l"/>
            <a:r>
              <a:rPr lang="en-US" dirty="0"/>
              <a:t>Listen for how God’s “mystery” is discovered.</a:t>
            </a:r>
          </a:p>
        </p:txBody>
      </p:sp>
      <p:sp>
        <p:nvSpPr>
          <p:cNvPr id="3" name="Content Placeholder 2">
            <a:extLst>
              <a:ext uri="{FF2B5EF4-FFF2-40B4-BE49-F238E27FC236}">
                <a16:creationId xmlns:a16="http://schemas.microsoft.com/office/drawing/2014/main" id="{54909071-B5A4-48DB-9962-AE2C62BAB59F}"/>
              </a:ext>
            </a:extLst>
          </p:cNvPr>
          <p:cNvSpPr>
            <a:spLocks noGrp="1"/>
          </p:cNvSpPr>
          <p:nvPr>
            <p:ph idx="1"/>
          </p:nvPr>
        </p:nvSpPr>
        <p:spPr>
          <a:xfrm>
            <a:off x="1728592" y="2229633"/>
            <a:ext cx="9074061" cy="3909752"/>
          </a:xfrm>
        </p:spPr>
        <p:txBody>
          <a:bodyPr/>
          <a:lstStyle/>
          <a:p>
            <a:pPr marL="0" indent="0" algn="ctr">
              <a:buNone/>
            </a:pPr>
            <a:r>
              <a:rPr lang="en-US" dirty="0"/>
              <a:t>all things, even the deep things of God.   For who among men knows the thoughts of a man except the man's spirit within him? In the same way no one knows the thoughts of God except the Spirit of God.</a:t>
            </a:r>
          </a:p>
          <a:p>
            <a:pPr marL="0" indent="0" algn="ctr">
              <a:buNone/>
            </a:pPr>
            <a:endParaRPr lang="en-US" dirty="0"/>
          </a:p>
        </p:txBody>
      </p:sp>
      <p:pic>
        <p:nvPicPr>
          <p:cNvPr id="4" name="Picture 3">
            <a:extLst>
              <a:ext uri="{FF2B5EF4-FFF2-40B4-BE49-F238E27FC236}">
                <a16:creationId xmlns:a16="http://schemas.microsoft.com/office/drawing/2014/main" id="{EB7B30DE-855F-4389-99BE-D15049D3B990}"/>
              </a:ext>
            </a:extLst>
          </p:cNvPr>
          <p:cNvPicPr>
            <a:picLocks noChangeAspect="1"/>
          </p:cNvPicPr>
          <p:nvPr/>
        </p:nvPicPr>
        <p:blipFill>
          <a:blip r:embed="rId2"/>
          <a:stretch>
            <a:fillRect/>
          </a:stretch>
        </p:blipFill>
        <p:spPr>
          <a:xfrm>
            <a:off x="5017036" y="5347663"/>
            <a:ext cx="2380952"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842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B6CB-4E73-4358-93DF-FA750770481B}"/>
              </a:ext>
            </a:extLst>
          </p:cNvPr>
          <p:cNvSpPr>
            <a:spLocks noGrp="1"/>
          </p:cNvSpPr>
          <p:nvPr>
            <p:ph type="title"/>
          </p:nvPr>
        </p:nvSpPr>
        <p:spPr/>
        <p:txBody>
          <a:bodyPr/>
          <a:lstStyle/>
          <a:p>
            <a:r>
              <a:rPr lang="en-US" dirty="0"/>
              <a:t>The Holy Spirit Reveals the Mind of God</a:t>
            </a:r>
          </a:p>
        </p:txBody>
      </p:sp>
      <p:sp>
        <p:nvSpPr>
          <p:cNvPr id="3" name="Content Placeholder 2">
            <a:extLst>
              <a:ext uri="{FF2B5EF4-FFF2-40B4-BE49-F238E27FC236}">
                <a16:creationId xmlns:a16="http://schemas.microsoft.com/office/drawing/2014/main" id="{C66E6C3F-98BA-4A29-99F4-8837CF636FEA}"/>
              </a:ext>
            </a:extLst>
          </p:cNvPr>
          <p:cNvSpPr>
            <a:spLocks noGrp="1"/>
          </p:cNvSpPr>
          <p:nvPr>
            <p:ph idx="1"/>
          </p:nvPr>
        </p:nvSpPr>
        <p:spPr/>
        <p:txBody>
          <a:bodyPr/>
          <a:lstStyle/>
          <a:p>
            <a:r>
              <a:rPr lang="en-US" dirty="0"/>
              <a:t> What is the essence of verse 9 and why is verse 10a essential to understanding Paul’s intent? </a:t>
            </a:r>
          </a:p>
          <a:p>
            <a:r>
              <a:rPr lang="en-US" dirty="0"/>
              <a:t>Who enables us to know and understand the things of God? </a:t>
            </a:r>
          </a:p>
          <a:p>
            <a:r>
              <a:rPr lang="en-US" dirty="0"/>
              <a:t>Why is the Spirit capable of making known the things of God to us?</a:t>
            </a:r>
          </a:p>
          <a:p>
            <a:endParaRPr lang="en-US" dirty="0"/>
          </a:p>
        </p:txBody>
      </p:sp>
      <p:sp>
        <p:nvSpPr>
          <p:cNvPr id="4" name="TextBox 3">
            <a:extLst>
              <a:ext uri="{FF2B5EF4-FFF2-40B4-BE49-F238E27FC236}">
                <a16:creationId xmlns:a16="http://schemas.microsoft.com/office/drawing/2014/main" id="{C66189D7-6552-477C-831E-62C4946C1F71}"/>
              </a:ext>
            </a:extLst>
          </p:cNvPr>
          <p:cNvSpPr txBox="1"/>
          <p:nvPr/>
        </p:nvSpPr>
        <p:spPr>
          <a:xfrm>
            <a:off x="2217107" y="3043824"/>
            <a:ext cx="7716032" cy="206210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t>No eye has seen, no ear has heard, no mind has conceived what God has prepared for those who love him"--  10  but God has revealed it to us by his Spirit. </a:t>
            </a:r>
          </a:p>
        </p:txBody>
      </p:sp>
    </p:spTree>
    <p:extLst>
      <p:ext uri="{BB962C8B-B14F-4D97-AF65-F5344CB8AC3E}">
        <p14:creationId xmlns:p14="http://schemas.microsoft.com/office/powerpoint/2010/main" val="39845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3E12-D300-427C-9EF7-ABB975CCDC56}"/>
              </a:ext>
            </a:extLst>
          </p:cNvPr>
          <p:cNvSpPr>
            <a:spLocks noGrp="1"/>
          </p:cNvSpPr>
          <p:nvPr>
            <p:ph type="title"/>
          </p:nvPr>
        </p:nvSpPr>
        <p:spPr/>
        <p:txBody>
          <a:bodyPr/>
          <a:lstStyle/>
          <a:p>
            <a:r>
              <a:rPr lang="en-US" dirty="0"/>
              <a:t>The Holy Spirit Reveals the Mind of God</a:t>
            </a:r>
          </a:p>
        </p:txBody>
      </p:sp>
      <p:sp>
        <p:nvSpPr>
          <p:cNvPr id="3" name="Content Placeholder 2">
            <a:extLst>
              <a:ext uri="{FF2B5EF4-FFF2-40B4-BE49-F238E27FC236}">
                <a16:creationId xmlns:a16="http://schemas.microsoft.com/office/drawing/2014/main" id="{87CF3B8A-229E-487B-B83D-78C0687B5123}"/>
              </a:ext>
            </a:extLst>
          </p:cNvPr>
          <p:cNvSpPr>
            <a:spLocks noGrp="1"/>
          </p:cNvSpPr>
          <p:nvPr>
            <p:ph idx="1"/>
          </p:nvPr>
        </p:nvSpPr>
        <p:spPr/>
        <p:txBody>
          <a:bodyPr/>
          <a:lstStyle/>
          <a:p>
            <a:r>
              <a:rPr lang="en-US" dirty="0"/>
              <a:t>Why do people often fail to see God’s purpose for them? </a:t>
            </a:r>
          </a:p>
          <a:p>
            <a:r>
              <a:rPr lang="en-US" dirty="0"/>
              <a:t>How can we discern whether it’s the Holy Spirit who is speaking to and leading us?</a:t>
            </a:r>
          </a:p>
          <a:p>
            <a:endParaRPr lang="en-US" dirty="0"/>
          </a:p>
        </p:txBody>
      </p:sp>
    </p:spTree>
    <p:extLst>
      <p:ext uri="{BB962C8B-B14F-4D97-AF65-F5344CB8AC3E}">
        <p14:creationId xmlns:p14="http://schemas.microsoft.com/office/powerpoint/2010/main" val="17179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3EC3-D0E9-4C98-AE4A-55C0FA52CBCB}"/>
              </a:ext>
            </a:extLst>
          </p:cNvPr>
          <p:cNvSpPr>
            <a:spLocks noGrp="1"/>
          </p:cNvSpPr>
          <p:nvPr>
            <p:ph type="title"/>
          </p:nvPr>
        </p:nvSpPr>
        <p:spPr/>
        <p:txBody>
          <a:bodyPr/>
          <a:lstStyle/>
          <a:p>
            <a:pPr algn="l"/>
            <a:r>
              <a:rPr lang="en-US" dirty="0"/>
              <a:t>Listen for the contrast between human “wisdom” and God’s true wisdom.</a:t>
            </a:r>
          </a:p>
        </p:txBody>
      </p:sp>
      <p:sp>
        <p:nvSpPr>
          <p:cNvPr id="3" name="Content Placeholder 2">
            <a:extLst>
              <a:ext uri="{FF2B5EF4-FFF2-40B4-BE49-F238E27FC236}">
                <a16:creationId xmlns:a16="http://schemas.microsoft.com/office/drawing/2014/main" id="{8E2898DA-9154-47A0-8C77-EB719B2E5481}"/>
              </a:ext>
            </a:extLst>
          </p:cNvPr>
          <p:cNvSpPr>
            <a:spLocks noGrp="1"/>
          </p:cNvSpPr>
          <p:nvPr>
            <p:ph idx="1"/>
          </p:nvPr>
        </p:nvSpPr>
        <p:spPr>
          <a:xfrm>
            <a:off x="1277654" y="1979112"/>
            <a:ext cx="9950885" cy="4060064"/>
          </a:xfrm>
        </p:spPr>
        <p:txBody>
          <a:bodyPr/>
          <a:lstStyle/>
          <a:p>
            <a:pPr marL="0" indent="0" algn="ctr">
              <a:buNone/>
            </a:pPr>
            <a:r>
              <a:rPr lang="en-US" dirty="0"/>
              <a:t>1 Corinthians 2:12-16 (NIV)  We have not received the spirit of the world but the Spirit who is from God, that we may understand what God has freely given us. 13  This is what we speak, not in words taught us by human wisdom but in words taught by the Spirit, expressing spiritual truths in spiritual words. 14  The man without the Spirit does not accept the </a:t>
            </a:r>
          </a:p>
        </p:txBody>
      </p:sp>
    </p:spTree>
    <p:extLst>
      <p:ext uri="{BB962C8B-B14F-4D97-AF65-F5344CB8AC3E}">
        <p14:creationId xmlns:p14="http://schemas.microsoft.com/office/powerpoint/2010/main" val="5500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3EC3-D0E9-4C98-AE4A-55C0FA52CBCB}"/>
              </a:ext>
            </a:extLst>
          </p:cNvPr>
          <p:cNvSpPr>
            <a:spLocks noGrp="1"/>
          </p:cNvSpPr>
          <p:nvPr>
            <p:ph type="title"/>
          </p:nvPr>
        </p:nvSpPr>
        <p:spPr/>
        <p:txBody>
          <a:bodyPr/>
          <a:lstStyle/>
          <a:p>
            <a:pPr algn="l"/>
            <a:r>
              <a:rPr lang="en-US" dirty="0"/>
              <a:t>Listen for the contrast between human “wisdom” and God’s true wisdom.</a:t>
            </a:r>
          </a:p>
        </p:txBody>
      </p:sp>
      <p:sp>
        <p:nvSpPr>
          <p:cNvPr id="3" name="Content Placeholder 2">
            <a:extLst>
              <a:ext uri="{FF2B5EF4-FFF2-40B4-BE49-F238E27FC236}">
                <a16:creationId xmlns:a16="http://schemas.microsoft.com/office/drawing/2014/main" id="{8E2898DA-9154-47A0-8C77-EB719B2E5481}"/>
              </a:ext>
            </a:extLst>
          </p:cNvPr>
          <p:cNvSpPr>
            <a:spLocks noGrp="1"/>
          </p:cNvSpPr>
          <p:nvPr>
            <p:ph idx="1"/>
          </p:nvPr>
        </p:nvSpPr>
        <p:spPr>
          <a:xfrm>
            <a:off x="1102290" y="1778696"/>
            <a:ext cx="10233765" cy="4060064"/>
          </a:xfrm>
        </p:spPr>
        <p:txBody>
          <a:bodyPr/>
          <a:lstStyle/>
          <a:p>
            <a:pPr marL="0" indent="0" algn="ctr">
              <a:buNone/>
            </a:pPr>
            <a:r>
              <a:rPr lang="en-US" dirty="0"/>
              <a:t>things that come from the Spirit of God, for they are foolishness to him, and he cannot understand them, because they are spiritually discerned. 15  The spiritual man makes judgments about all things, but he himself is not subject to any man's judgment: 16  "For who has known the mind of the Lord that he may instruct him?" But we have the mind of Christ.</a:t>
            </a:r>
          </a:p>
          <a:p>
            <a:pPr marL="0" indent="0" algn="ctr">
              <a:buNone/>
            </a:pPr>
            <a:endParaRPr lang="en-US" dirty="0"/>
          </a:p>
        </p:txBody>
      </p:sp>
      <p:pic>
        <p:nvPicPr>
          <p:cNvPr id="4" name="Picture 3">
            <a:extLst>
              <a:ext uri="{FF2B5EF4-FFF2-40B4-BE49-F238E27FC236}">
                <a16:creationId xmlns:a16="http://schemas.microsoft.com/office/drawing/2014/main" id="{B0900A2E-368E-4695-9F3F-9B2B670DCD2C}"/>
              </a:ext>
            </a:extLst>
          </p:cNvPr>
          <p:cNvPicPr>
            <a:picLocks noChangeAspect="1"/>
          </p:cNvPicPr>
          <p:nvPr/>
        </p:nvPicPr>
        <p:blipFill>
          <a:blip r:embed="rId2"/>
          <a:stretch>
            <a:fillRect/>
          </a:stretch>
        </p:blipFill>
        <p:spPr>
          <a:xfrm>
            <a:off x="4954406" y="6036594"/>
            <a:ext cx="2380952"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65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DBA4-3264-4459-A92A-2ADD8235AAB3}"/>
              </a:ext>
            </a:extLst>
          </p:cNvPr>
          <p:cNvSpPr>
            <a:spLocks noGrp="1"/>
          </p:cNvSpPr>
          <p:nvPr>
            <p:ph type="title"/>
          </p:nvPr>
        </p:nvSpPr>
        <p:spPr/>
        <p:txBody>
          <a:bodyPr/>
          <a:lstStyle/>
          <a:p>
            <a:r>
              <a:rPr lang="en-US" dirty="0"/>
              <a:t>Depend on the Holy Spirit</a:t>
            </a:r>
          </a:p>
        </p:txBody>
      </p:sp>
      <p:sp>
        <p:nvSpPr>
          <p:cNvPr id="3" name="Content Placeholder 2">
            <a:extLst>
              <a:ext uri="{FF2B5EF4-FFF2-40B4-BE49-F238E27FC236}">
                <a16:creationId xmlns:a16="http://schemas.microsoft.com/office/drawing/2014/main" id="{DF328C9F-C4E1-473D-8AD9-6D75909574D4}"/>
              </a:ext>
            </a:extLst>
          </p:cNvPr>
          <p:cNvSpPr>
            <a:spLocks noGrp="1"/>
          </p:cNvSpPr>
          <p:nvPr>
            <p:ph idx="1"/>
          </p:nvPr>
        </p:nvSpPr>
        <p:spPr/>
        <p:txBody>
          <a:bodyPr/>
          <a:lstStyle/>
          <a:p>
            <a:r>
              <a:rPr lang="en-US" dirty="0"/>
              <a:t>What characteristics will the wisdom that the Spirit teaches us have?</a:t>
            </a:r>
          </a:p>
          <a:p>
            <a:r>
              <a:rPr lang="en-US" dirty="0"/>
              <a:t>According to this passage, how are spiritual and unspiritual people different?</a:t>
            </a:r>
          </a:p>
        </p:txBody>
      </p:sp>
      <p:pic>
        <p:nvPicPr>
          <p:cNvPr id="9" name="Picture 8" descr="A picture containing drawing, clock&#10;&#10;Description automatically generated">
            <a:extLst>
              <a:ext uri="{FF2B5EF4-FFF2-40B4-BE49-F238E27FC236}">
                <a16:creationId xmlns:a16="http://schemas.microsoft.com/office/drawing/2014/main" id="{CD663EDB-09B9-41F1-B715-5497E8B0E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362" y="1572036"/>
            <a:ext cx="6876396" cy="4389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444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BB57-E6B5-43DA-BBE1-60B0164B4ACD}"/>
              </a:ext>
            </a:extLst>
          </p:cNvPr>
          <p:cNvSpPr>
            <a:spLocks noGrp="1"/>
          </p:cNvSpPr>
          <p:nvPr>
            <p:ph type="title"/>
          </p:nvPr>
        </p:nvSpPr>
        <p:spPr/>
        <p:txBody>
          <a:bodyPr/>
          <a:lstStyle/>
          <a:p>
            <a:r>
              <a:rPr lang="en-US" dirty="0"/>
              <a:t>Depend on the Holy Spirit</a:t>
            </a:r>
          </a:p>
        </p:txBody>
      </p:sp>
      <p:sp>
        <p:nvSpPr>
          <p:cNvPr id="3" name="Content Placeholder 2">
            <a:extLst>
              <a:ext uri="{FF2B5EF4-FFF2-40B4-BE49-F238E27FC236}">
                <a16:creationId xmlns:a16="http://schemas.microsoft.com/office/drawing/2014/main" id="{BD3820CE-F8CB-4951-8CDB-1E080EA858F4}"/>
              </a:ext>
            </a:extLst>
          </p:cNvPr>
          <p:cNvSpPr>
            <a:spLocks noGrp="1"/>
          </p:cNvSpPr>
          <p:nvPr>
            <p:ph idx="1"/>
          </p:nvPr>
        </p:nvSpPr>
        <p:spPr>
          <a:xfrm>
            <a:off x="1038616" y="1775521"/>
            <a:ext cx="10515600" cy="4351338"/>
          </a:xfrm>
        </p:spPr>
        <p:txBody>
          <a:bodyPr/>
          <a:lstStyle/>
          <a:p>
            <a:r>
              <a:rPr lang="en-US" dirty="0"/>
              <a:t>What does it mean to have the mind of Christ? </a:t>
            </a:r>
          </a:p>
          <a:p>
            <a:r>
              <a:rPr lang="en-US" dirty="0"/>
              <a:t>How can you know if you have the mind of Christ? </a:t>
            </a:r>
          </a:p>
          <a:p>
            <a:endParaRPr lang="en-US" dirty="0"/>
          </a:p>
        </p:txBody>
      </p:sp>
    </p:spTree>
    <p:extLst>
      <p:ext uri="{BB962C8B-B14F-4D97-AF65-F5344CB8AC3E}">
        <p14:creationId xmlns:p14="http://schemas.microsoft.com/office/powerpoint/2010/main" val="28769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1F71-D07A-4403-84FB-692412535A9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CBA2FAC-3936-4DD5-B301-CAEFC20D919B}"/>
              </a:ext>
            </a:extLst>
          </p:cNvPr>
          <p:cNvSpPr>
            <a:spLocks noGrp="1"/>
          </p:cNvSpPr>
          <p:nvPr>
            <p:ph idx="1"/>
          </p:nvPr>
        </p:nvSpPr>
        <p:spPr>
          <a:xfrm>
            <a:off x="838200" y="1991637"/>
            <a:ext cx="10515600" cy="4185325"/>
          </a:xfrm>
        </p:spPr>
        <p:txBody>
          <a:bodyPr/>
          <a:lstStyle/>
          <a:p>
            <a:r>
              <a:rPr lang="en-US" dirty="0"/>
              <a:t>Pray. </a:t>
            </a:r>
          </a:p>
          <a:p>
            <a:pPr lvl="1"/>
            <a:r>
              <a:rPr lang="en-US" dirty="0"/>
              <a:t>Thank God for the presence of His Holy Spirit in your life. </a:t>
            </a:r>
          </a:p>
          <a:p>
            <a:pPr lvl="1"/>
            <a:r>
              <a:rPr lang="en-US" dirty="0"/>
              <a:t>Express a desire to let Him lead you in what you think and do.</a:t>
            </a:r>
          </a:p>
          <a:p>
            <a:endParaRPr lang="en-US" dirty="0"/>
          </a:p>
        </p:txBody>
      </p:sp>
    </p:spTree>
    <p:extLst>
      <p:ext uri="{BB962C8B-B14F-4D97-AF65-F5344CB8AC3E}">
        <p14:creationId xmlns:p14="http://schemas.microsoft.com/office/powerpoint/2010/main" val="339902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33EB-4074-479C-8CB4-6D15FF0BB3C7}"/>
              </a:ext>
            </a:extLst>
          </p:cNvPr>
          <p:cNvSpPr>
            <a:spLocks noGrp="1"/>
          </p:cNvSpPr>
          <p:nvPr>
            <p:ph type="title"/>
          </p:nvPr>
        </p:nvSpPr>
        <p:spPr/>
        <p:txBody>
          <a:bodyPr/>
          <a:lstStyle/>
          <a:p>
            <a:r>
              <a:rPr lang="en-US" dirty="0"/>
              <a:t>Remember the time …</a:t>
            </a:r>
          </a:p>
        </p:txBody>
      </p:sp>
      <p:sp>
        <p:nvSpPr>
          <p:cNvPr id="3" name="Content Placeholder 2">
            <a:extLst>
              <a:ext uri="{FF2B5EF4-FFF2-40B4-BE49-F238E27FC236}">
                <a16:creationId xmlns:a16="http://schemas.microsoft.com/office/drawing/2014/main" id="{D0326FD6-78C9-4CC0-BB8E-69912B3160E4}"/>
              </a:ext>
            </a:extLst>
          </p:cNvPr>
          <p:cNvSpPr>
            <a:spLocks noGrp="1"/>
          </p:cNvSpPr>
          <p:nvPr>
            <p:ph idx="1"/>
          </p:nvPr>
        </p:nvSpPr>
        <p:spPr/>
        <p:txBody>
          <a:bodyPr/>
          <a:lstStyle/>
          <a:p>
            <a:r>
              <a:rPr lang="en-US" dirty="0"/>
              <a:t>When have you wished you’d </a:t>
            </a:r>
            <a:br>
              <a:rPr lang="en-US" dirty="0"/>
            </a:br>
            <a:r>
              <a:rPr lang="en-US" dirty="0"/>
              <a:t>realized when someone was trying </a:t>
            </a:r>
            <a:br>
              <a:rPr lang="en-US" dirty="0"/>
            </a:br>
            <a:r>
              <a:rPr lang="en-US" dirty="0"/>
              <a:t>to get your attention or get in touch </a:t>
            </a:r>
            <a:br>
              <a:rPr lang="en-US" dirty="0"/>
            </a:br>
            <a:r>
              <a:rPr lang="en-US" dirty="0"/>
              <a:t>with you?</a:t>
            </a:r>
          </a:p>
          <a:p>
            <a:endParaRPr lang="en-US" dirty="0"/>
          </a:p>
        </p:txBody>
      </p:sp>
      <p:grpSp>
        <p:nvGrpSpPr>
          <p:cNvPr id="6" name="Group 5">
            <a:extLst>
              <a:ext uri="{FF2B5EF4-FFF2-40B4-BE49-F238E27FC236}">
                <a16:creationId xmlns:a16="http://schemas.microsoft.com/office/drawing/2014/main" id="{C1643601-A312-4917-9E1F-AEEE56B5245F}"/>
              </a:ext>
            </a:extLst>
          </p:cNvPr>
          <p:cNvGrpSpPr/>
          <p:nvPr/>
        </p:nvGrpSpPr>
        <p:grpSpPr>
          <a:xfrm>
            <a:off x="1749729" y="1538867"/>
            <a:ext cx="9417351" cy="4926829"/>
            <a:chOff x="1749729" y="1538867"/>
            <a:chExt cx="9417351" cy="4926829"/>
          </a:xfrm>
        </p:grpSpPr>
        <p:pic>
          <p:nvPicPr>
            <p:cNvPr id="4" name="Picture 3">
              <a:extLst>
                <a:ext uri="{FF2B5EF4-FFF2-40B4-BE49-F238E27FC236}">
                  <a16:creationId xmlns:a16="http://schemas.microsoft.com/office/drawing/2014/main" id="{9F1005DF-6C9F-4093-A14A-7701EC70514C}"/>
                </a:ext>
              </a:extLst>
            </p:cNvPr>
            <p:cNvPicPr>
              <a:picLocks noChangeAspect="1"/>
            </p:cNvPicPr>
            <p:nvPr/>
          </p:nvPicPr>
          <p:blipFill>
            <a:blip r:embed="rId2"/>
            <a:stretch>
              <a:fillRect/>
            </a:stretch>
          </p:blipFill>
          <p:spPr>
            <a:xfrm>
              <a:off x="1749729" y="4027601"/>
              <a:ext cx="2380952" cy="243809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65F2DAC-EB2F-4D03-BEA8-20258A6A0FE1}"/>
                </a:ext>
              </a:extLst>
            </p:cNvPr>
            <p:cNvPicPr>
              <a:picLocks noChangeAspect="1"/>
            </p:cNvPicPr>
            <p:nvPr/>
          </p:nvPicPr>
          <p:blipFill>
            <a:blip r:embed="rId3"/>
            <a:stretch>
              <a:fillRect/>
            </a:stretch>
          </p:blipFill>
          <p:spPr>
            <a:xfrm>
              <a:off x="4671348" y="3623326"/>
              <a:ext cx="2380952" cy="1752381"/>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5843B160-17D0-4F05-876A-8FD5D5D8FE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25" t="3072" r="8123" b="4049"/>
            <a:stretch/>
          </p:blipFill>
          <p:spPr bwMode="auto">
            <a:xfrm>
              <a:off x="8742557" y="1538867"/>
              <a:ext cx="2424523" cy="4672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984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1F71-D07A-4403-84FB-692412535A9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CBA2FAC-3936-4DD5-B301-CAEFC20D919B}"/>
              </a:ext>
            </a:extLst>
          </p:cNvPr>
          <p:cNvSpPr>
            <a:spLocks noGrp="1"/>
          </p:cNvSpPr>
          <p:nvPr>
            <p:ph idx="1"/>
          </p:nvPr>
        </p:nvSpPr>
        <p:spPr/>
        <p:txBody>
          <a:bodyPr/>
          <a:lstStyle/>
          <a:p>
            <a:r>
              <a:rPr lang="en-US" dirty="0"/>
              <a:t>Evaluate. </a:t>
            </a:r>
          </a:p>
          <a:p>
            <a:pPr lvl="1"/>
            <a:r>
              <a:rPr lang="en-US" dirty="0"/>
              <a:t>Take an inventory of your current thinking on important subjects such as  politics, marriage, work, church, family, and social issues. </a:t>
            </a:r>
          </a:p>
          <a:p>
            <a:pPr lvl="1"/>
            <a:r>
              <a:rPr lang="en-US" dirty="0"/>
              <a:t>Evaluate your views in light of what Scripture teaches. </a:t>
            </a:r>
          </a:p>
          <a:p>
            <a:pPr lvl="1"/>
            <a:r>
              <a:rPr lang="en-US" dirty="0"/>
              <a:t>Ask God to grow you in thinking with the mind of Christ in these matters.</a:t>
            </a:r>
          </a:p>
          <a:p>
            <a:endParaRPr lang="en-US" dirty="0"/>
          </a:p>
        </p:txBody>
      </p:sp>
    </p:spTree>
    <p:extLst>
      <p:ext uri="{BB962C8B-B14F-4D97-AF65-F5344CB8AC3E}">
        <p14:creationId xmlns:p14="http://schemas.microsoft.com/office/powerpoint/2010/main" val="3872329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1F71-D07A-4403-84FB-692412535A9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CBA2FAC-3936-4DD5-B301-CAEFC20D919B}"/>
              </a:ext>
            </a:extLst>
          </p:cNvPr>
          <p:cNvSpPr>
            <a:spLocks noGrp="1"/>
          </p:cNvSpPr>
          <p:nvPr>
            <p:ph idx="1"/>
          </p:nvPr>
        </p:nvSpPr>
        <p:spPr/>
        <p:txBody>
          <a:bodyPr/>
          <a:lstStyle/>
          <a:p>
            <a:r>
              <a:rPr lang="en-US" dirty="0"/>
              <a:t>Obey. </a:t>
            </a:r>
          </a:p>
          <a:p>
            <a:pPr lvl="1"/>
            <a:r>
              <a:rPr lang="en-US" dirty="0"/>
              <a:t>Act on what the Holy Spirit is leading you to do.</a:t>
            </a:r>
          </a:p>
          <a:p>
            <a:pPr lvl="1"/>
            <a:r>
              <a:rPr lang="en-US" dirty="0"/>
              <a:t>It is as simple as that. </a:t>
            </a:r>
          </a:p>
          <a:p>
            <a:pPr lvl="1"/>
            <a:r>
              <a:rPr lang="en-US" dirty="0"/>
              <a:t>Delayed obedience is disobedience, so trust God to empower you in what He leads you to do.</a:t>
            </a:r>
          </a:p>
          <a:p>
            <a:endParaRPr lang="en-US" dirty="0"/>
          </a:p>
        </p:txBody>
      </p:sp>
    </p:spTree>
    <p:extLst>
      <p:ext uri="{BB962C8B-B14F-4D97-AF65-F5344CB8AC3E}">
        <p14:creationId xmlns:p14="http://schemas.microsoft.com/office/powerpoint/2010/main" val="210471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B6C3-3F90-4C2E-A986-7A3058CE1C08}"/>
              </a:ext>
            </a:extLst>
          </p:cNvPr>
          <p:cNvSpPr>
            <a:spLocks noGrp="1"/>
          </p:cNvSpPr>
          <p:nvPr>
            <p:ph type="title"/>
          </p:nvPr>
        </p:nvSpPr>
        <p:spPr/>
        <p:txBody>
          <a:bodyPr/>
          <a:lstStyle/>
          <a:p>
            <a:r>
              <a:rPr lang="en-US" dirty="0"/>
              <a:t>Family Activities</a:t>
            </a:r>
          </a:p>
        </p:txBody>
      </p:sp>
      <p:pic>
        <p:nvPicPr>
          <p:cNvPr id="5" name="Picture 4" descr="A picture containing drawing&#10;&#10;Description automatically generated">
            <a:extLst>
              <a:ext uri="{FF2B5EF4-FFF2-40B4-BE49-F238E27FC236}">
                <a16:creationId xmlns:a16="http://schemas.microsoft.com/office/drawing/2014/main" id="{639E8947-76B9-403A-99A7-F96735914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572" y="2954629"/>
            <a:ext cx="3265118" cy="2989624"/>
          </a:xfrm>
          <a:prstGeom prst="rect">
            <a:avLst/>
          </a:prstGeom>
        </p:spPr>
      </p:pic>
      <p:sp>
        <p:nvSpPr>
          <p:cNvPr id="6" name="Speech Bubble: Rectangle with Corners Rounded 5">
            <a:extLst>
              <a:ext uri="{FF2B5EF4-FFF2-40B4-BE49-F238E27FC236}">
                <a16:creationId xmlns:a16="http://schemas.microsoft.com/office/drawing/2014/main" id="{8CEA8C76-D970-4D56-84A1-89E8D63B7C17}"/>
              </a:ext>
            </a:extLst>
          </p:cNvPr>
          <p:cNvSpPr/>
          <p:nvPr/>
        </p:nvSpPr>
        <p:spPr>
          <a:xfrm>
            <a:off x="1058363" y="2066793"/>
            <a:ext cx="6125228" cy="2267211"/>
          </a:xfrm>
          <a:prstGeom prst="wedgeRoundRectCallout">
            <a:avLst>
              <a:gd name="adj1" fmla="val 58743"/>
              <a:gd name="adj2" fmla="val 2920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Well, I played a prank on the story editor and switched words in his document.  Guess he got me back big time.  You can help him out and maybe he’ll come and unroll me!  You can also go to </a:t>
            </a:r>
            <a:r>
              <a:rPr lang="en-US" sz="2000" u="sng" dirty="0">
                <a:latin typeface="Comic Sans MS" panose="030F0702030302020204" pitchFamily="66" charset="0"/>
                <a:hlinkClick r:id="rId3"/>
              </a:rPr>
              <a:t>https://tinyurl.com/y5k8t2mf</a:t>
            </a:r>
            <a:r>
              <a:rPr lang="en-US" sz="2000" dirty="0">
                <a:latin typeface="Comic Sans MS" panose="030F0702030302020204" pitchFamily="66" charset="0"/>
              </a:rPr>
              <a:t> and find other activities your family can enjoy together</a:t>
            </a:r>
          </a:p>
        </p:txBody>
      </p:sp>
      <p:pic>
        <p:nvPicPr>
          <p:cNvPr id="2050" name="Picture 2" descr="exhausted_computer_user">
            <a:extLst>
              <a:ext uri="{FF2B5EF4-FFF2-40B4-BE49-F238E27FC236}">
                <a16:creationId xmlns:a16="http://schemas.microsoft.com/office/drawing/2014/main" id="{9C522978-B85F-4291-A88C-66FAE96D4B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0181" y="4927491"/>
            <a:ext cx="1025525" cy="102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spTree>
    <p:extLst>
      <p:ext uri="{BB962C8B-B14F-4D97-AF65-F5344CB8AC3E}">
        <p14:creationId xmlns:p14="http://schemas.microsoft.com/office/powerpoint/2010/main" val="213157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God’s Will and the </a:t>
            </a:r>
            <a:br>
              <a:rPr lang="en-US" dirty="0"/>
            </a:br>
            <a:r>
              <a:rPr lang="en-US" dirty="0"/>
              <a:t>Holy Spirit</a:t>
            </a:r>
          </a:p>
        </p:txBody>
      </p:sp>
      <p:sp>
        <p:nvSpPr>
          <p:cNvPr id="3" name="Subtitle 2"/>
          <p:cNvSpPr>
            <a:spLocks noGrp="1"/>
          </p:cNvSpPr>
          <p:nvPr>
            <p:ph type="subTitle" idx="1"/>
          </p:nvPr>
        </p:nvSpPr>
        <p:spPr>
          <a:xfrm>
            <a:off x="1524000" y="4073236"/>
            <a:ext cx="9144000" cy="1184564"/>
          </a:xfrm>
        </p:spPr>
        <p:txBody>
          <a:bodyPr/>
          <a:lstStyle/>
          <a:p>
            <a:r>
              <a:rPr lang="en-US" dirty="0"/>
              <a:t>October 27</a:t>
            </a:r>
          </a:p>
        </p:txBody>
      </p:sp>
    </p:spTree>
    <p:extLst>
      <p:ext uri="{BB962C8B-B14F-4D97-AF65-F5344CB8AC3E}">
        <p14:creationId xmlns:p14="http://schemas.microsoft.com/office/powerpoint/2010/main" val="45375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526-49EA-4D51-A499-FBD92849D742}"/>
              </a:ext>
            </a:extLst>
          </p:cNvPr>
          <p:cNvSpPr>
            <a:spLocks noGrp="1"/>
          </p:cNvSpPr>
          <p:nvPr>
            <p:ph type="title"/>
          </p:nvPr>
        </p:nvSpPr>
        <p:spPr/>
        <p:txBody>
          <a:bodyPr/>
          <a:lstStyle/>
          <a:p>
            <a:r>
              <a:rPr lang="en-US" dirty="0"/>
              <a:t>Introduction</a:t>
            </a:r>
          </a:p>
        </p:txBody>
      </p:sp>
      <p:pic>
        <p:nvPicPr>
          <p:cNvPr id="5" name="Picture 4" descr="A picture containing table, text, person, indoor&#10;&#10;Description automatically generated">
            <a:hlinkClick r:id="rId2"/>
            <a:extLst>
              <a:ext uri="{FF2B5EF4-FFF2-40B4-BE49-F238E27FC236}">
                <a16:creationId xmlns:a16="http://schemas.microsoft.com/office/drawing/2014/main" id="{9D42FEF5-C545-4C65-971D-FB9AE80E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208" y="1570124"/>
            <a:ext cx="6467643" cy="38160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97F853C-B9DB-4073-ABAA-0141AE2E3C46}"/>
              </a:ext>
            </a:extLst>
          </p:cNvPr>
          <p:cNvSpPr txBox="1"/>
          <p:nvPr/>
        </p:nvSpPr>
        <p:spPr>
          <a:xfrm>
            <a:off x="4559474" y="5774499"/>
            <a:ext cx="3620022" cy="584775"/>
          </a:xfrm>
          <a:prstGeom prst="rect">
            <a:avLst/>
          </a:prstGeom>
          <a:noFill/>
        </p:spPr>
        <p:txBody>
          <a:bodyPr wrap="square" rtlCol="0">
            <a:spAutoFit/>
          </a:bodyPr>
          <a:lstStyle/>
          <a:p>
            <a:pPr algn="ctr"/>
            <a:r>
              <a:rPr lang="en-US" sz="3200" dirty="0">
                <a:hlinkClick r:id="rId2"/>
              </a:rPr>
              <a:t>View Video</a:t>
            </a:r>
            <a:endParaRPr lang="en-US" sz="3200" dirty="0"/>
          </a:p>
        </p:txBody>
      </p:sp>
    </p:spTree>
    <p:extLst>
      <p:ext uri="{BB962C8B-B14F-4D97-AF65-F5344CB8AC3E}">
        <p14:creationId xmlns:p14="http://schemas.microsoft.com/office/powerpoint/2010/main" val="347343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2CA-430C-4132-ACD1-14D475FC1B34}"/>
              </a:ext>
            </a:extLst>
          </p:cNvPr>
          <p:cNvSpPr>
            <a:spLocks noGrp="1"/>
          </p:cNvSpPr>
          <p:nvPr>
            <p:ph type="title"/>
          </p:nvPr>
        </p:nvSpPr>
        <p:spPr>
          <a:xfrm>
            <a:off x="1706136" y="365125"/>
            <a:ext cx="9647663" cy="1325563"/>
          </a:xfrm>
        </p:spPr>
        <p:txBody>
          <a:bodyPr/>
          <a:lstStyle/>
          <a:p>
            <a:pPr algn="l"/>
            <a:r>
              <a:rPr lang="en-US" dirty="0"/>
              <a:t>Sometimes …</a:t>
            </a:r>
          </a:p>
        </p:txBody>
      </p:sp>
      <p:sp>
        <p:nvSpPr>
          <p:cNvPr id="3" name="Content Placeholder 2">
            <a:extLst>
              <a:ext uri="{FF2B5EF4-FFF2-40B4-BE49-F238E27FC236}">
                <a16:creationId xmlns:a16="http://schemas.microsoft.com/office/drawing/2014/main" id="{C1C23D1F-2D4D-480B-B82F-F5265EDCC833}"/>
              </a:ext>
            </a:extLst>
          </p:cNvPr>
          <p:cNvSpPr>
            <a:spLocks noGrp="1"/>
          </p:cNvSpPr>
          <p:nvPr>
            <p:ph idx="1"/>
          </p:nvPr>
        </p:nvSpPr>
        <p:spPr/>
        <p:txBody>
          <a:bodyPr/>
          <a:lstStyle/>
          <a:p>
            <a:pPr marL="0" indent="0">
              <a:buNone/>
            </a:pPr>
            <a:endParaRPr lang="en-US" dirty="0">
              <a:solidFill>
                <a:srgbClr val="C00000"/>
              </a:solidFill>
            </a:endParaRPr>
          </a:p>
          <a:p>
            <a:r>
              <a:rPr lang="en-US" dirty="0">
                <a:solidFill>
                  <a:srgbClr val="C00000"/>
                </a:solidFill>
              </a:rPr>
              <a:t>Sometimes it is God who is </a:t>
            </a:r>
            <a:br>
              <a:rPr lang="en-US" dirty="0">
                <a:solidFill>
                  <a:srgbClr val="C00000"/>
                </a:solidFill>
              </a:rPr>
            </a:br>
            <a:r>
              <a:rPr lang="en-US" dirty="0">
                <a:solidFill>
                  <a:srgbClr val="C00000"/>
                </a:solidFill>
              </a:rPr>
              <a:t>trying to get your attention.</a:t>
            </a:r>
          </a:p>
          <a:p>
            <a:pPr lvl="1"/>
            <a:r>
              <a:rPr lang="en-US" dirty="0">
                <a:solidFill>
                  <a:srgbClr val="C00000"/>
                </a:solidFill>
              </a:rPr>
              <a:t>You want to be able to know what He is communicating.</a:t>
            </a:r>
          </a:p>
          <a:p>
            <a:pPr lvl="1"/>
            <a:r>
              <a:rPr lang="en-US" dirty="0">
                <a:solidFill>
                  <a:srgbClr val="C00000"/>
                </a:solidFill>
              </a:rPr>
              <a:t>Today we consider the Truth of that the Holy Spirit will guide us in knowing God’s will.</a:t>
            </a:r>
          </a:p>
          <a:p>
            <a:endParaRPr lang="en-US" dirty="0"/>
          </a:p>
        </p:txBody>
      </p:sp>
      <p:pic>
        <p:nvPicPr>
          <p:cNvPr id="5" name="Picture 4" descr="A drawing of a person&#10;&#10;Description automatically generated">
            <a:extLst>
              <a:ext uri="{FF2B5EF4-FFF2-40B4-BE49-F238E27FC236}">
                <a16:creationId xmlns:a16="http://schemas.microsoft.com/office/drawing/2014/main" id="{97C31ED8-9113-454F-BF61-76B4E6310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856" y="992458"/>
            <a:ext cx="2699586" cy="2118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069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2CE0-C02A-494C-8A39-87B90331814A}"/>
              </a:ext>
            </a:extLst>
          </p:cNvPr>
          <p:cNvSpPr>
            <a:spLocks noGrp="1"/>
          </p:cNvSpPr>
          <p:nvPr>
            <p:ph type="title"/>
          </p:nvPr>
        </p:nvSpPr>
        <p:spPr/>
        <p:txBody>
          <a:bodyPr/>
          <a:lstStyle/>
          <a:p>
            <a:pPr algn="l"/>
            <a:r>
              <a:rPr lang="en-US" dirty="0"/>
              <a:t>Listen for comments on wisdom.</a:t>
            </a:r>
          </a:p>
        </p:txBody>
      </p:sp>
      <p:sp>
        <p:nvSpPr>
          <p:cNvPr id="3" name="Content Placeholder 2">
            <a:extLst>
              <a:ext uri="{FF2B5EF4-FFF2-40B4-BE49-F238E27FC236}">
                <a16:creationId xmlns:a16="http://schemas.microsoft.com/office/drawing/2014/main" id="{28F6C164-7D91-441C-8FF8-76702040C2A5}"/>
              </a:ext>
            </a:extLst>
          </p:cNvPr>
          <p:cNvSpPr>
            <a:spLocks noGrp="1"/>
          </p:cNvSpPr>
          <p:nvPr>
            <p:ph idx="1"/>
          </p:nvPr>
        </p:nvSpPr>
        <p:spPr>
          <a:xfrm>
            <a:off x="1640909" y="1892074"/>
            <a:ext cx="8642959" cy="3556748"/>
          </a:xfrm>
        </p:spPr>
        <p:txBody>
          <a:bodyPr>
            <a:normAutofit/>
          </a:bodyPr>
          <a:lstStyle/>
          <a:p>
            <a:pPr marL="0" indent="0" algn="ctr">
              <a:buNone/>
            </a:pPr>
            <a:r>
              <a:rPr lang="en-US" dirty="0"/>
              <a:t>1 Corinthians 2:6-8 (NIV)  We do, however, speak a message of wisdom among the mature, but not the wisdom of this age or of the rulers of this age, who are coming to nothing. 7  No, we speak of</a:t>
            </a:r>
            <a:endParaRPr lang="en-US" sz="4000" dirty="0"/>
          </a:p>
        </p:txBody>
      </p:sp>
    </p:spTree>
    <p:extLst>
      <p:ext uri="{BB962C8B-B14F-4D97-AF65-F5344CB8AC3E}">
        <p14:creationId xmlns:p14="http://schemas.microsoft.com/office/powerpoint/2010/main" val="9833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2CE0-C02A-494C-8A39-87B90331814A}"/>
              </a:ext>
            </a:extLst>
          </p:cNvPr>
          <p:cNvSpPr>
            <a:spLocks noGrp="1"/>
          </p:cNvSpPr>
          <p:nvPr>
            <p:ph type="title"/>
          </p:nvPr>
        </p:nvSpPr>
        <p:spPr/>
        <p:txBody>
          <a:bodyPr/>
          <a:lstStyle/>
          <a:p>
            <a:pPr algn="l"/>
            <a:r>
              <a:rPr lang="en-US" dirty="0"/>
              <a:t>Listen for comments on wisdom.</a:t>
            </a:r>
          </a:p>
        </p:txBody>
      </p:sp>
      <p:sp>
        <p:nvSpPr>
          <p:cNvPr id="3" name="Content Placeholder 2">
            <a:extLst>
              <a:ext uri="{FF2B5EF4-FFF2-40B4-BE49-F238E27FC236}">
                <a16:creationId xmlns:a16="http://schemas.microsoft.com/office/drawing/2014/main" id="{28F6C164-7D91-441C-8FF8-76702040C2A5}"/>
              </a:ext>
            </a:extLst>
          </p:cNvPr>
          <p:cNvSpPr>
            <a:spLocks noGrp="1"/>
          </p:cNvSpPr>
          <p:nvPr>
            <p:ph idx="1"/>
          </p:nvPr>
        </p:nvSpPr>
        <p:spPr>
          <a:xfrm>
            <a:off x="1215024" y="1691658"/>
            <a:ext cx="9838151" cy="4351338"/>
          </a:xfrm>
        </p:spPr>
        <p:txBody>
          <a:bodyPr>
            <a:normAutofit/>
          </a:bodyPr>
          <a:lstStyle/>
          <a:p>
            <a:pPr marL="0" indent="0" algn="ctr">
              <a:buNone/>
            </a:pPr>
            <a:r>
              <a:rPr lang="en-US" dirty="0"/>
              <a:t>God's secret wisdom, a wisdom that has been hidden and that God destined for our glory before time began. 8  None of the rulers of this age understood it, for if they had, they would not have crucified the Lord of glory.</a:t>
            </a:r>
          </a:p>
          <a:p>
            <a:pPr marL="0" indent="0" algn="ctr">
              <a:buNone/>
            </a:pPr>
            <a:endParaRPr lang="en-US" sz="4000" dirty="0"/>
          </a:p>
        </p:txBody>
      </p:sp>
      <p:pic>
        <p:nvPicPr>
          <p:cNvPr id="4" name="Picture 3">
            <a:extLst>
              <a:ext uri="{FF2B5EF4-FFF2-40B4-BE49-F238E27FC236}">
                <a16:creationId xmlns:a16="http://schemas.microsoft.com/office/drawing/2014/main" id="{9860C11B-DB5B-4A4A-A833-C72760B431AF}"/>
              </a:ext>
            </a:extLst>
          </p:cNvPr>
          <p:cNvPicPr>
            <a:picLocks noChangeAspect="1"/>
          </p:cNvPicPr>
          <p:nvPr/>
        </p:nvPicPr>
        <p:blipFill>
          <a:blip r:embed="rId2"/>
          <a:stretch>
            <a:fillRect/>
          </a:stretch>
        </p:blipFill>
        <p:spPr>
          <a:xfrm>
            <a:off x="4804094" y="4946830"/>
            <a:ext cx="2380952"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648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F780-4CC2-477A-8AE9-54E22F6F05CB}"/>
              </a:ext>
            </a:extLst>
          </p:cNvPr>
          <p:cNvSpPr>
            <a:spLocks noGrp="1"/>
          </p:cNvSpPr>
          <p:nvPr>
            <p:ph type="title"/>
          </p:nvPr>
        </p:nvSpPr>
        <p:spPr/>
        <p:txBody>
          <a:bodyPr/>
          <a:lstStyle/>
          <a:p>
            <a:r>
              <a:rPr lang="en-US" dirty="0"/>
              <a:t>Understanding God’s Wisdom</a:t>
            </a:r>
          </a:p>
        </p:txBody>
      </p:sp>
      <p:sp>
        <p:nvSpPr>
          <p:cNvPr id="3" name="Content Placeholder 2">
            <a:extLst>
              <a:ext uri="{FF2B5EF4-FFF2-40B4-BE49-F238E27FC236}">
                <a16:creationId xmlns:a16="http://schemas.microsoft.com/office/drawing/2014/main" id="{2E7D8F78-FE53-42DE-8694-0A346780A622}"/>
              </a:ext>
            </a:extLst>
          </p:cNvPr>
          <p:cNvSpPr>
            <a:spLocks noGrp="1"/>
          </p:cNvSpPr>
          <p:nvPr>
            <p:ph idx="1"/>
          </p:nvPr>
        </p:nvSpPr>
        <p:spPr/>
        <p:txBody>
          <a:bodyPr/>
          <a:lstStyle/>
          <a:p>
            <a:r>
              <a:rPr lang="en-US" dirty="0"/>
              <a:t>How did Paul describe or define the substance of the message he and his coworkers preached in Corinth? </a:t>
            </a:r>
          </a:p>
          <a:p>
            <a:r>
              <a:rPr lang="en-US" dirty="0"/>
              <a:t>To what did he contrast his message? </a:t>
            </a:r>
          </a:p>
          <a:p>
            <a:r>
              <a:rPr lang="en-US" dirty="0"/>
              <a:t>What are some different kinds of “wisdom” we normally think of? </a:t>
            </a:r>
          </a:p>
          <a:p>
            <a:r>
              <a:rPr lang="en-US" dirty="0"/>
              <a:t>What truths or wisdom about God seem hard to believe for people in our culture?</a:t>
            </a:r>
          </a:p>
          <a:p>
            <a:endParaRPr lang="en-US" dirty="0"/>
          </a:p>
        </p:txBody>
      </p:sp>
    </p:spTree>
    <p:extLst>
      <p:ext uri="{BB962C8B-B14F-4D97-AF65-F5344CB8AC3E}">
        <p14:creationId xmlns:p14="http://schemas.microsoft.com/office/powerpoint/2010/main" val="1255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AA9A-AA56-4A6C-A82D-A77040D5E311}"/>
              </a:ext>
            </a:extLst>
          </p:cNvPr>
          <p:cNvSpPr>
            <a:spLocks noGrp="1"/>
          </p:cNvSpPr>
          <p:nvPr>
            <p:ph type="title"/>
          </p:nvPr>
        </p:nvSpPr>
        <p:spPr/>
        <p:txBody>
          <a:bodyPr/>
          <a:lstStyle/>
          <a:p>
            <a:r>
              <a:rPr lang="en-US" dirty="0"/>
              <a:t>Understanding God’s Wisdom</a:t>
            </a:r>
          </a:p>
        </p:txBody>
      </p:sp>
      <p:sp>
        <p:nvSpPr>
          <p:cNvPr id="3" name="Content Placeholder 2">
            <a:extLst>
              <a:ext uri="{FF2B5EF4-FFF2-40B4-BE49-F238E27FC236}">
                <a16:creationId xmlns:a16="http://schemas.microsoft.com/office/drawing/2014/main" id="{48550D23-468A-4F53-A8E8-F982AAF06019}"/>
              </a:ext>
            </a:extLst>
          </p:cNvPr>
          <p:cNvSpPr>
            <a:spLocks noGrp="1"/>
          </p:cNvSpPr>
          <p:nvPr>
            <p:ph idx="1"/>
          </p:nvPr>
        </p:nvSpPr>
        <p:spPr/>
        <p:txBody>
          <a:bodyPr/>
          <a:lstStyle/>
          <a:p>
            <a:r>
              <a:rPr lang="en-US" dirty="0"/>
              <a:t>In what way does the world’s wisdom fall short? According to Paul, where does the world’s wisdom lead?</a:t>
            </a:r>
          </a:p>
          <a:p>
            <a:r>
              <a:rPr lang="en-US" dirty="0"/>
              <a:t>What did Paul mean in describing the wisdom of God as mystery?</a:t>
            </a:r>
          </a:p>
          <a:p>
            <a:endParaRPr lang="en-US" dirty="0"/>
          </a:p>
        </p:txBody>
      </p:sp>
    </p:spTree>
    <p:extLst>
      <p:ext uri="{BB962C8B-B14F-4D97-AF65-F5344CB8AC3E}">
        <p14:creationId xmlns:p14="http://schemas.microsoft.com/office/powerpoint/2010/main" val="20434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AB9E-9D29-4514-A6BC-9AFF091B6603}"/>
              </a:ext>
            </a:extLst>
          </p:cNvPr>
          <p:cNvSpPr>
            <a:spLocks noGrp="1"/>
          </p:cNvSpPr>
          <p:nvPr>
            <p:ph type="title"/>
          </p:nvPr>
        </p:nvSpPr>
        <p:spPr/>
        <p:txBody>
          <a:bodyPr/>
          <a:lstStyle/>
          <a:p>
            <a:r>
              <a:rPr lang="en-US" dirty="0"/>
              <a:t>Understanding God’s Wisdom</a:t>
            </a:r>
          </a:p>
        </p:txBody>
      </p:sp>
      <p:sp>
        <p:nvSpPr>
          <p:cNvPr id="3" name="Content Placeholder 2">
            <a:extLst>
              <a:ext uri="{FF2B5EF4-FFF2-40B4-BE49-F238E27FC236}">
                <a16:creationId xmlns:a16="http://schemas.microsoft.com/office/drawing/2014/main" id="{07C457C0-B4D8-44AD-B07B-E36FD90B9FA0}"/>
              </a:ext>
            </a:extLst>
          </p:cNvPr>
          <p:cNvSpPr>
            <a:spLocks noGrp="1"/>
          </p:cNvSpPr>
          <p:nvPr>
            <p:ph idx="1"/>
          </p:nvPr>
        </p:nvSpPr>
        <p:spPr/>
        <p:txBody>
          <a:bodyPr/>
          <a:lstStyle/>
          <a:p>
            <a:r>
              <a:rPr lang="en-US" dirty="0"/>
              <a:t>Consider the fact that nowhere in this passage do the words “education” or “heritage” appear in relation to God's wisdom.   This is because …</a:t>
            </a:r>
          </a:p>
          <a:p>
            <a:pPr lvl="1"/>
            <a:r>
              <a:rPr lang="en-US" dirty="0">
                <a:solidFill>
                  <a:srgbClr val="C00000"/>
                </a:solidFill>
              </a:rPr>
              <a:t>God's wisdom is not a matter of exposure to a collection of facts or collection of knowledge</a:t>
            </a:r>
          </a:p>
          <a:p>
            <a:pPr lvl="1"/>
            <a:r>
              <a:rPr lang="en-US" dirty="0">
                <a:solidFill>
                  <a:srgbClr val="C00000"/>
                </a:solidFill>
              </a:rPr>
              <a:t>God's wisdom is not a collection of information to be passed down to succeeding generations</a:t>
            </a:r>
          </a:p>
          <a:p>
            <a:pPr lvl="1"/>
            <a:r>
              <a:rPr lang="en-US" dirty="0">
                <a:solidFill>
                  <a:srgbClr val="C00000"/>
                </a:solidFill>
              </a:rPr>
              <a:t>God's wisdom has to do with knowing Christ as one’s personal Savior</a:t>
            </a:r>
          </a:p>
          <a:p>
            <a:endParaRPr lang="en-US" dirty="0"/>
          </a:p>
        </p:txBody>
      </p:sp>
    </p:spTree>
    <p:extLst>
      <p:ext uri="{BB962C8B-B14F-4D97-AF65-F5344CB8AC3E}">
        <p14:creationId xmlns:p14="http://schemas.microsoft.com/office/powerpoint/2010/main" val="171474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927</TotalTime>
  <Words>997</Words>
  <Application>Microsoft Office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God’s Will and the  Holy Spirit</vt:lpstr>
      <vt:lpstr>Remember the time …</vt:lpstr>
      <vt:lpstr>Introduction</vt:lpstr>
      <vt:lpstr>Sometimes …</vt:lpstr>
      <vt:lpstr>Listen for comments on wisdom.</vt:lpstr>
      <vt:lpstr>Listen for comments on wisdom.</vt:lpstr>
      <vt:lpstr>Understanding God’s Wisdom</vt:lpstr>
      <vt:lpstr>Understanding God’s Wisdom</vt:lpstr>
      <vt:lpstr>Understanding God’s Wisdom</vt:lpstr>
      <vt:lpstr>Understanding God’s Wisdom</vt:lpstr>
      <vt:lpstr>Listen for how God’s “mystery” is discovered.</vt:lpstr>
      <vt:lpstr>Listen for how God’s “mystery” is discovered.</vt:lpstr>
      <vt:lpstr>The Holy Spirit Reveals the Mind of God</vt:lpstr>
      <vt:lpstr>The Holy Spirit Reveals the Mind of God</vt:lpstr>
      <vt:lpstr>Listen for the contrast between human “wisdom” and God’s true wisdom.</vt:lpstr>
      <vt:lpstr>Listen for the contrast between human “wisdom” and God’s true wisdom.</vt:lpstr>
      <vt:lpstr>Depend on the Holy Spirit</vt:lpstr>
      <vt:lpstr>Depend on the Holy Spirit</vt:lpstr>
      <vt:lpstr>Application</vt:lpstr>
      <vt:lpstr>Application</vt:lpstr>
      <vt:lpstr>Application</vt:lpstr>
      <vt:lpstr>Family Activities</vt:lpstr>
      <vt:lpstr>God’s Will and the  Holy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Will and the  Holy Spirit</dc:title>
  <dc:creator>Steve Armstrong</dc:creator>
  <cp:lastModifiedBy>Steve Armstrong</cp:lastModifiedBy>
  <cp:revision>12</cp:revision>
  <dcterms:created xsi:type="dcterms:W3CDTF">2019-10-05T12:58:21Z</dcterms:created>
  <dcterms:modified xsi:type="dcterms:W3CDTF">2019-10-06T20:31:55Z</dcterms:modified>
</cp:coreProperties>
</file>