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TELDaBM-YXc?t=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y3whe3n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x5t8brxr"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Pray</a:t>
            </a:r>
          </a:p>
        </p:txBody>
      </p:sp>
      <p:sp>
        <p:nvSpPr>
          <p:cNvPr id="3" name="Subtitle 2"/>
          <p:cNvSpPr>
            <a:spLocks noGrp="1"/>
          </p:cNvSpPr>
          <p:nvPr>
            <p:ph type="subTitle" idx="1"/>
          </p:nvPr>
        </p:nvSpPr>
        <p:spPr>
          <a:xfrm>
            <a:off x="1524000" y="3764478"/>
            <a:ext cx="9144000" cy="1493322"/>
          </a:xfrm>
        </p:spPr>
        <p:txBody>
          <a:bodyPr/>
          <a:lstStyle/>
          <a:p>
            <a:r>
              <a:rPr lang="en-US" dirty="0"/>
              <a:t>November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FF0E-EA65-4034-A681-0F5A6D706AB8}"/>
              </a:ext>
            </a:extLst>
          </p:cNvPr>
          <p:cNvSpPr>
            <a:spLocks noGrp="1"/>
          </p:cNvSpPr>
          <p:nvPr>
            <p:ph type="title"/>
          </p:nvPr>
        </p:nvSpPr>
        <p:spPr/>
        <p:txBody>
          <a:bodyPr/>
          <a:lstStyle/>
          <a:p>
            <a:r>
              <a:rPr lang="en-US" dirty="0"/>
              <a:t>Those Who Minister And Spread the Gospel</a:t>
            </a:r>
          </a:p>
        </p:txBody>
      </p:sp>
      <p:sp>
        <p:nvSpPr>
          <p:cNvPr id="3" name="Content Placeholder 2">
            <a:extLst>
              <a:ext uri="{FF2B5EF4-FFF2-40B4-BE49-F238E27FC236}">
                <a16:creationId xmlns:a16="http://schemas.microsoft.com/office/drawing/2014/main" id="{8C1599CC-D933-4ADD-B51D-4A0B314525C5}"/>
              </a:ext>
            </a:extLst>
          </p:cNvPr>
          <p:cNvSpPr>
            <a:spLocks noGrp="1"/>
          </p:cNvSpPr>
          <p:nvPr>
            <p:ph idx="1"/>
          </p:nvPr>
        </p:nvSpPr>
        <p:spPr/>
        <p:txBody>
          <a:bodyPr/>
          <a:lstStyle/>
          <a:p>
            <a:r>
              <a:rPr lang="en-US" dirty="0"/>
              <a:t>How did Paul help the Colossians know that what had happened in their city was not just a regional phenomenon? </a:t>
            </a:r>
          </a:p>
          <a:p>
            <a:r>
              <a:rPr lang="en-US" dirty="0"/>
              <a:t>Why is it important for us to pray for those who spread the gospel? </a:t>
            </a:r>
          </a:p>
          <a:p>
            <a:r>
              <a:rPr lang="en-US" dirty="0"/>
              <a:t>What are specific things we can pray for ministers, church leaders, and missionaries? </a:t>
            </a:r>
          </a:p>
        </p:txBody>
      </p:sp>
    </p:spTree>
    <p:extLst>
      <p:ext uri="{BB962C8B-B14F-4D97-AF65-F5344CB8AC3E}">
        <p14:creationId xmlns:p14="http://schemas.microsoft.com/office/powerpoint/2010/main" val="41091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A647-31A4-4EC9-ABED-B1F531388B9A}"/>
              </a:ext>
            </a:extLst>
          </p:cNvPr>
          <p:cNvSpPr>
            <a:spLocks noGrp="1"/>
          </p:cNvSpPr>
          <p:nvPr>
            <p:ph type="title"/>
          </p:nvPr>
        </p:nvSpPr>
        <p:spPr/>
        <p:txBody>
          <a:bodyPr/>
          <a:lstStyle/>
          <a:p>
            <a:r>
              <a:rPr lang="en-US" dirty="0"/>
              <a:t>Those Who Minister And Spread the Gospel</a:t>
            </a:r>
          </a:p>
        </p:txBody>
      </p:sp>
      <p:sp>
        <p:nvSpPr>
          <p:cNvPr id="3" name="Content Placeholder 2">
            <a:extLst>
              <a:ext uri="{FF2B5EF4-FFF2-40B4-BE49-F238E27FC236}">
                <a16:creationId xmlns:a16="http://schemas.microsoft.com/office/drawing/2014/main" id="{5FA2B923-E050-4945-B24F-B5CC8FC95FE6}"/>
              </a:ext>
            </a:extLst>
          </p:cNvPr>
          <p:cNvSpPr>
            <a:spLocks noGrp="1"/>
          </p:cNvSpPr>
          <p:nvPr>
            <p:ph idx="1"/>
          </p:nvPr>
        </p:nvSpPr>
        <p:spPr>
          <a:xfrm>
            <a:off x="838199" y="1825625"/>
            <a:ext cx="10522907" cy="4351338"/>
          </a:xfrm>
        </p:spPr>
        <p:txBody>
          <a:bodyPr/>
          <a:lstStyle/>
          <a:p>
            <a:r>
              <a:rPr lang="en-US" dirty="0">
                <a:solidFill>
                  <a:srgbClr val="C00000"/>
                </a:solidFill>
              </a:rPr>
              <a:t>Take a moment to pray specifically for the staff and leaders of your church. </a:t>
            </a:r>
          </a:p>
          <a:p>
            <a:pPr lvl="1"/>
            <a:r>
              <a:rPr lang="en-US" dirty="0">
                <a:solidFill>
                  <a:srgbClr val="C00000"/>
                </a:solidFill>
              </a:rPr>
              <a:t>Thank God for their continued work and ministry.</a:t>
            </a:r>
          </a:p>
          <a:p>
            <a:pPr lvl="1"/>
            <a:r>
              <a:rPr lang="en-US" dirty="0">
                <a:solidFill>
                  <a:srgbClr val="C00000"/>
                </a:solidFill>
              </a:rPr>
              <a:t>Echo Paul’s prayer that </a:t>
            </a:r>
            <a:br>
              <a:rPr lang="en-US" dirty="0">
                <a:solidFill>
                  <a:srgbClr val="C00000"/>
                </a:solidFill>
              </a:rPr>
            </a:br>
            <a:r>
              <a:rPr lang="en-US" dirty="0">
                <a:solidFill>
                  <a:srgbClr val="C00000"/>
                </a:solidFill>
              </a:rPr>
              <a:t>they would be filled with </a:t>
            </a:r>
            <a:br>
              <a:rPr lang="en-US" dirty="0">
                <a:solidFill>
                  <a:srgbClr val="C00000"/>
                </a:solidFill>
              </a:rPr>
            </a:br>
            <a:r>
              <a:rPr lang="en-US" dirty="0">
                <a:solidFill>
                  <a:srgbClr val="C00000"/>
                </a:solidFill>
              </a:rPr>
              <a:t>the knowledge of God’s </a:t>
            </a:r>
            <a:br>
              <a:rPr lang="en-US" dirty="0">
                <a:solidFill>
                  <a:srgbClr val="C00000"/>
                </a:solidFill>
              </a:rPr>
            </a:br>
            <a:r>
              <a:rPr lang="en-US" dirty="0">
                <a:solidFill>
                  <a:srgbClr val="C00000"/>
                </a:solidFill>
              </a:rPr>
              <a:t>will and strengthened </a:t>
            </a:r>
            <a:br>
              <a:rPr lang="en-US" dirty="0">
                <a:solidFill>
                  <a:srgbClr val="C00000"/>
                </a:solidFill>
              </a:rPr>
            </a:br>
            <a:r>
              <a:rPr lang="en-US" dirty="0">
                <a:solidFill>
                  <a:srgbClr val="C00000"/>
                </a:solidFill>
              </a:rPr>
              <a:t>with all power according </a:t>
            </a:r>
            <a:br>
              <a:rPr lang="en-US" dirty="0">
                <a:solidFill>
                  <a:srgbClr val="C00000"/>
                </a:solidFill>
              </a:rPr>
            </a:br>
            <a:r>
              <a:rPr lang="en-US" dirty="0">
                <a:solidFill>
                  <a:srgbClr val="C00000"/>
                </a:solidFill>
              </a:rPr>
              <a:t>to His purposes</a:t>
            </a:r>
            <a:r>
              <a:rPr lang="en-US" dirty="0"/>
              <a:t>.</a:t>
            </a:r>
          </a:p>
          <a:p>
            <a:endParaRPr lang="en-US" dirty="0"/>
          </a:p>
        </p:txBody>
      </p:sp>
      <p:pic>
        <p:nvPicPr>
          <p:cNvPr id="5" name="Picture 4">
            <a:extLst>
              <a:ext uri="{FF2B5EF4-FFF2-40B4-BE49-F238E27FC236}">
                <a16:creationId xmlns:a16="http://schemas.microsoft.com/office/drawing/2014/main" id="{E6F31B82-8E52-4FF7-8C39-D43E7D503A10}"/>
              </a:ext>
            </a:extLst>
          </p:cNvPr>
          <p:cNvPicPr>
            <a:picLocks noChangeAspect="1"/>
          </p:cNvPicPr>
          <p:nvPr/>
        </p:nvPicPr>
        <p:blipFill>
          <a:blip r:embed="rId2"/>
          <a:stretch>
            <a:fillRect/>
          </a:stretch>
        </p:blipFill>
        <p:spPr>
          <a:xfrm>
            <a:off x="6382574" y="3517629"/>
            <a:ext cx="4838095" cy="2628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33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AE4F-E78A-468C-8C3A-2229D8DB407B}"/>
              </a:ext>
            </a:extLst>
          </p:cNvPr>
          <p:cNvSpPr>
            <a:spLocks noGrp="1"/>
          </p:cNvSpPr>
          <p:nvPr>
            <p:ph type="title"/>
          </p:nvPr>
        </p:nvSpPr>
        <p:spPr>
          <a:xfrm>
            <a:off x="838199" y="365125"/>
            <a:ext cx="10748375" cy="1325563"/>
          </a:xfrm>
        </p:spPr>
        <p:txBody>
          <a:bodyPr/>
          <a:lstStyle/>
          <a:p>
            <a:pPr algn="l"/>
            <a:r>
              <a:rPr lang="en-US" dirty="0"/>
              <a:t>Listen for prayer for the Colossian church.</a:t>
            </a:r>
          </a:p>
        </p:txBody>
      </p:sp>
      <p:sp>
        <p:nvSpPr>
          <p:cNvPr id="3" name="Content Placeholder 2">
            <a:extLst>
              <a:ext uri="{FF2B5EF4-FFF2-40B4-BE49-F238E27FC236}">
                <a16:creationId xmlns:a16="http://schemas.microsoft.com/office/drawing/2014/main" id="{68849658-DCF7-4547-9DE1-0C26AA45F0E2}"/>
              </a:ext>
            </a:extLst>
          </p:cNvPr>
          <p:cNvSpPr>
            <a:spLocks noGrp="1"/>
          </p:cNvSpPr>
          <p:nvPr>
            <p:ph idx="1"/>
          </p:nvPr>
        </p:nvSpPr>
        <p:spPr/>
        <p:txBody>
          <a:bodyPr/>
          <a:lstStyle/>
          <a:p>
            <a:pPr marL="0" indent="0" algn="ctr">
              <a:buNone/>
            </a:pPr>
            <a:r>
              <a:rPr lang="en-US" dirty="0"/>
              <a:t>Colossians 1:9-12 (NIV)  For this reason, since the day we heard about you, we have not stopped praying for you and asking God to fill you with the knowledge of his will through all spiritual wisdom and understanding. 10  And we pray this in order that you may live a life worthy of the Lord and may please him in every way: bearing </a:t>
            </a:r>
          </a:p>
        </p:txBody>
      </p:sp>
    </p:spTree>
    <p:extLst>
      <p:ext uri="{BB962C8B-B14F-4D97-AF65-F5344CB8AC3E}">
        <p14:creationId xmlns:p14="http://schemas.microsoft.com/office/powerpoint/2010/main" val="2824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AE4F-E78A-468C-8C3A-2229D8DB407B}"/>
              </a:ext>
            </a:extLst>
          </p:cNvPr>
          <p:cNvSpPr>
            <a:spLocks noGrp="1"/>
          </p:cNvSpPr>
          <p:nvPr>
            <p:ph type="title"/>
          </p:nvPr>
        </p:nvSpPr>
        <p:spPr>
          <a:xfrm>
            <a:off x="838199" y="365125"/>
            <a:ext cx="10748375" cy="1325563"/>
          </a:xfrm>
        </p:spPr>
        <p:txBody>
          <a:bodyPr/>
          <a:lstStyle/>
          <a:p>
            <a:pPr algn="l"/>
            <a:r>
              <a:rPr lang="en-US" dirty="0"/>
              <a:t>Listen for prayer for the Colossian church.</a:t>
            </a:r>
          </a:p>
        </p:txBody>
      </p:sp>
      <p:sp>
        <p:nvSpPr>
          <p:cNvPr id="3" name="Content Placeholder 2">
            <a:extLst>
              <a:ext uri="{FF2B5EF4-FFF2-40B4-BE49-F238E27FC236}">
                <a16:creationId xmlns:a16="http://schemas.microsoft.com/office/drawing/2014/main" id="{68849658-DCF7-4547-9DE1-0C26AA45F0E2}"/>
              </a:ext>
            </a:extLst>
          </p:cNvPr>
          <p:cNvSpPr>
            <a:spLocks noGrp="1"/>
          </p:cNvSpPr>
          <p:nvPr>
            <p:ph idx="1"/>
          </p:nvPr>
        </p:nvSpPr>
        <p:spPr/>
        <p:txBody>
          <a:bodyPr/>
          <a:lstStyle/>
          <a:p>
            <a:pPr marL="0" indent="0" algn="ctr">
              <a:buNone/>
            </a:pPr>
            <a:r>
              <a:rPr lang="en-US" dirty="0"/>
              <a:t>fruit in every good work, growing in the knowledge of God, 11  being strengthened with all power according to his glorious might so that you may have great endurance and patience, and joyfully 12  giving thanks to the Father, who has qualified you to share in the inheritance of the saints in the kingdom of light.</a:t>
            </a:r>
          </a:p>
        </p:txBody>
      </p:sp>
      <p:pic>
        <p:nvPicPr>
          <p:cNvPr id="4" name="Picture 3">
            <a:extLst>
              <a:ext uri="{FF2B5EF4-FFF2-40B4-BE49-F238E27FC236}">
                <a16:creationId xmlns:a16="http://schemas.microsoft.com/office/drawing/2014/main" id="{C565494A-E433-436E-9DB1-C4B0FB1AB70D}"/>
              </a:ext>
            </a:extLst>
          </p:cNvPr>
          <p:cNvPicPr>
            <a:picLocks noChangeAspect="1"/>
          </p:cNvPicPr>
          <p:nvPr/>
        </p:nvPicPr>
        <p:blipFill>
          <a:blip r:embed="rId2"/>
          <a:stretch>
            <a:fillRect/>
          </a:stretch>
        </p:blipFill>
        <p:spPr>
          <a:xfrm>
            <a:off x="4703965" y="5698903"/>
            <a:ext cx="2287747" cy="363693"/>
          </a:xfrm>
          <a:prstGeom prst="rect">
            <a:avLst/>
          </a:prstGeom>
        </p:spPr>
      </p:pic>
    </p:spTree>
    <p:extLst>
      <p:ext uri="{BB962C8B-B14F-4D97-AF65-F5344CB8AC3E}">
        <p14:creationId xmlns:p14="http://schemas.microsoft.com/office/powerpoint/2010/main" val="125519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8A63-0079-4471-B7F3-BD86910EF482}"/>
              </a:ext>
            </a:extLst>
          </p:cNvPr>
          <p:cNvSpPr>
            <a:spLocks noGrp="1"/>
          </p:cNvSpPr>
          <p:nvPr>
            <p:ph type="title"/>
          </p:nvPr>
        </p:nvSpPr>
        <p:spPr/>
        <p:txBody>
          <a:bodyPr/>
          <a:lstStyle/>
          <a:p>
            <a:r>
              <a:rPr lang="en-US" dirty="0"/>
              <a:t>Spiritual Growth of Believers</a:t>
            </a:r>
          </a:p>
        </p:txBody>
      </p:sp>
      <p:sp>
        <p:nvSpPr>
          <p:cNvPr id="3" name="Content Placeholder 2">
            <a:extLst>
              <a:ext uri="{FF2B5EF4-FFF2-40B4-BE49-F238E27FC236}">
                <a16:creationId xmlns:a16="http://schemas.microsoft.com/office/drawing/2014/main" id="{B24A36F0-E890-4546-9018-E2DE9C946CAA}"/>
              </a:ext>
            </a:extLst>
          </p:cNvPr>
          <p:cNvSpPr>
            <a:spLocks noGrp="1"/>
          </p:cNvSpPr>
          <p:nvPr>
            <p:ph idx="1"/>
          </p:nvPr>
        </p:nvSpPr>
        <p:spPr/>
        <p:txBody>
          <a:bodyPr/>
          <a:lstStyle/>
          <a:p>
            <a:r>
              <a:rPr lang="en-US" dirty="0"/>
              <a:t>According to verse 9, what is the focus and desire of Paul’s continued praying for the Colossians? </a:t>
            </a:r>
          </a:p>
        </p:txBody>
      </p:sp>
      <p:sp>
        <p:nvSpPr>
          <p:cNvPr id="4" name="TextBox 3">
            <a:extLst>
              <a:ext uri="{FF2B5EF4-FFF2-40B4-BE49-F238E27FC236}">
                <a16:creationId xmlns:a16="http://schemas.microsoft.com/office/drawing/2014/main" id="{E3E97150-25FD-490D-8777-3E1F3608B4CF}"/>
              </a:ext>
            </a:extLst>
          </p:cNvPr>
          <p:cNvSpPr txBox="1"/>
          <p:nvPr/>
        </p:nvSpPr>
        <p:spPr>
          <a:xfrm>
            <a:off x="2367419" y="3194138"/>
            <a:ext cx="7365304" cy="255454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t>For this reason, since the day we heard about you, we have not stopped praying for you and asking God to fill you with the knowledge of his will through all spiritual wisdom and understanding. </a:t>
            </a:r>
          </a:p>
        </p:txBody>
      </p:sp>
    </p:spTree>
    <p:extLst>
      <p:ext uri="{BB962C8B-B14F-4D97-AF65-F5344CB8AC3E}">
        <p14:creationId xmlns:p14="http://schemas.microsoft.com/office/powerpoint/2010/main" val="238876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8A63-0079-4471-B7F3-BD86910EF482}"/>
              </a:ext>
            </a:extLst>
          </p:cNvPr>
          <p:cNvSpPr>
            <a:spLocks noGrp="1"/>
          </p:cNvSpPr>
          <p:nvPr>
            <p:ph type="title"/>
          </p:nvPr>
        </p:nvSpPr>
        <p:spPr/>
        <p:txBody>
          <a:bodyPr/>
          <a:lstStyle/>
          <a:p>
            <a:r>
              <a:rPr lang="en-US" dirty="0"/>
              <a:t>Spiritual Growth of Believers</a:t>
            </a:r>
          </a:p>
        </p:txBody>
      </p:sp>
      <p:sp>
        <p:nvSpPr>
          <p:cNvPr id="3" name="Content Placeholder 2">
            <a:extLst>
              <a:ext uri="{FF2B5EF4-FFF2-40B4-BE49-F238E27FC236}">
                <a16:creationId xmlns:a16="http://schemas.microsoft.com/office/drawing/2014/main" id="{B24A36F0-E890-4546-9018-E2DE9C946CAA}"/>
              </a:ext>
            </a:extLst>
          </p:cNvPr>
          <p:cNvSpPr>
            <a:spLocks noGrp="1"/>
          </p:cNvSpPr>
          <p:nvPr>
            <p:ph idx="1"/>
          </p:nvPr>
        </p:nvSpPr>
        <p:spPr/>
        <p:txBody>
          <a:bodyPr/>
          <a:lstStyle/>
          <a:p>
            <a:r>
              <a:rPr lang="en-US" dirty="0"/>
              <a:t>According to verse 10, what are evidences that one is living life that is worthy of the Lord and that brings Him pleasure? </a:t>
            </a:r>
          </a:p>
        </p:txBody>
      </p:sp>
      <p:sp>
        <p:nvSpPr>
          <p:cNvPr id="4" name="TextBox 3">
            <a:extLst>
              <a:ext uri="{FF2B5EF4-FFF2-40B4-BE49-F238E27FC236}">
                <a16:creationId xmlns:a16="http://schemas.microsoft.com/office/drawing/2014/main" id="{E3E97150-25FD-490D-8777-3E1F3608B4CF}"/>
              </a:ext>
            </a:extLst>
          </p:cNvPr>
          <p:cNvSpPr txBox="1"/>
          <p:nvPr/>
        </p:nvSpPr>
        <p:spPr>
          <a:xfrm>
            <a:off x="2242160" y="3620023"/>
            <a:ext cx="7828766" cy="206210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t>And we pray this in order that you may live a life worthy of the Lord and may please him in every way: bearing fruit in every good work, growing in the knowledge of God, </a:t>
            </a:r>
          </a:p>
        </p:txBody>
      </p:sp>
    </p:spTree>
    <p:extLst>
      <p:ext uri="{BB962C8B-B14F-4D97-AF65-F5344CB8AC3E}">
        <p14:creationId xmlns:p14="http://schemas.microsoft.com/office/powerpoint/2010/main" val="160091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8A63-0079-4471-B7F3-BD86910EF482}"/>
              </a:ext>
            </a:extLst>
          </p:cNvPr>
          <p:cNvSpPr>
            <a:spLocks noGrp="1"/>
          </p:cNvSpPr>
          <p:nvPr>
            <p:ph type="title"/>
          </p:nvPr>
        </p:nvSpPr>
        <p:spPr/>
        <p:txBody>
          <a:bodyPr/>
          <a:lstStyle/>
          <a:p>
            <a:r>
              <a:rPr lang="en-US" dirty="0"/>
              <a:t>Spiritual Growth of Believers</a:t>
            </a:r>
          </a:p>
        </p:txBody>
      </p:sp>
      <p:sp>
        <p:nvSpPr>
          <p:cNvPr id="3" name="Content Placeholder 2">
            <a:extLst>
              <a:ext uri="{FF2B5EF4-FFF2-40B4-BE49-F238E27FC236}">
                <a16:creationId xmlns:a16="http://schemas.microsoft.com/office/drawing/2014/main" id="{B24A36F0-E890-4546-9018-E2DE9C946CAA}"/>
              </a:ext>
            </a:extLst>
          </p:cNvPr>
          <p:cNvSpPr>
            <a:spLocks noGrp="1"/>
          </p:cNvSpPr>
          <p:nvPr>
            <p:ph idx="1"/>
          </p:nvPr>
        </p:nvSpPr>
        <p:spPr/>
        <p:txBody>
          <a:bodyPr/>
          <a:lstStyle/>
          <a:p>
            <a:r>
              <a:rPr lang="en-US" dirty="0"/>
              <a:t>What does verse 11 tell us will be the results of being strengthened with God’s power and might?</a:t>
            </a:r>
          </a:p>
        </p:txBody>
      </p:sp>
      <p:sp>
        <p:nvSpPr>
          <p:cNvPr id="4" name="TextBox 3">
            <a:extLst>
              <a:ext uri="{FF2B5EF4-FFF2-40B4-BE49-F238E27FC236}">
                <a16:creationId xmlns:a16="http://schemas.microsoft.com/office/drawing/2014/main" id="{E3E97150-25FD-490D-8777-3E1F3608B4CF}"/>
              </a:ext>
            </a:extLst>
          </p:cNvPr>
          <p:cNvSpPr txBox="1"/>
          <p:nvPr/>
        </p:nvSpPr>
        <p:spPr>
          <a:xfrm>
            <a:off x="2242160" y="3620023"/>
            <a:ext cx="7828766" cy="206210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t>being strengthened with all power according to his glorious might so that you may have great endurance and patience, and joyfully giving thanks to the Father</a:t>
            </a:r>
          </a:p>
        </p:txBody>
      </p:sp>
    </p:spTree>
    <p:extLst>
      <p:ext uri="{BB962C8B-B14F-4D97-AF65-F5344CB8AC3E}">
        <p14:creationId xmlns:p14="http://schemas.microsoft.com/office/powerpoint/2010/main" val="44964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22F6-1AB6-49B7-80AB-11E5B21A85FB}"/>
              </a:ext>
            </a:extLst>
          </p:cNvPr>
          <p:cNvSpPr>
            <a:spLocks noGrp="1"/>
          </p:cNvSpPr>
          <p:nvPr>
            <p:ph type="title"/>
          </p:nvPr>
        </p:nvSpPr>
        <p:spPr/>
        <p:txBody>
          <a:bodyPr/>
          <a:lstStyle/>
          <a:p>
            <a:r>
              <a:rPr lang="en-US" dirty="0"/>
              <a:t>Spiritual Growth of Believers</a:t>
            </a:r>
          </a:p>
        </p:txBody>
      </p:sp>
      <p:sp>
        <p:nvSpPr>
          <p:cNvPr id="3" name="Content Placeholder 2">
            <a:extLst>
              <a:ext uri="{FF2B5EF4-FFF2-40B4-BE49-F238E27FC236}">
                <a16:creationId xmlns:a16="http://schemas.microsoft.com/office/drawing/2014/main" id="{48659A11-7462-4CFF-9696-F7883E66B190}"/>
              </a:ext>
            </a:extLst>
          </p:cNvPr>
          <p:cNvSpPr>
            <a:spLocks noGrp="1"/>
          </p:cNvSpPr>
          <p:nvPr>
            <p:ph idx="1"/>
          </p:nvPr>
        </p:nvSpPr>
        <p:spPr/>
        <p:txBody>
          <a:bodyPr/>
          <a:lstStyle/>
          <a:p>
            <a:r>
              <a:rPr lang="en-US" dirty="0"/>
              <a:t>How does praying regularly and specifically contribute to our spiritual growth? </a:t>
            </a:r>
          </a:p>
          <a:p>
            <a:pPr lvl="1"/>
            <a:r>
              <a:rPr lang="en-US" dirty="0"/>
              <a:t>Consider the Gospel song, </a:t>
            </a:r>
            <a:r>
              <a:rPr lang="en-US" i="1" dirty="0">
                <a:hlinkClick r:id="rId2"/>
              </a:rPr>
              <a:t>Learning to Lean</a:t>
            </a:r>
            <a:endParaRPr lang="en-US" i="1" dirty="0"/>
          </a:p>
          <a:p>
            <a:r>
              <a:rPr lang="en-US" dirty="0"/>
              <a:t>Based on these verses, what are some specific things our group can pray for this week? </a:t>
            </a:r>
          </a:p>
        </p:txBody>
      </p:sp>
    </p:spTree>
    <p:extLst>
      <p:ext uri="{BB962C8B-B14F-4D97-AF65-F5344CB8AC3E}">
        <p14:creationId xmlns:p14="http://schemas.microsoft.com/office/powerpoint/2010/main" val="9844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6F42-3D3F-4B9E-B3E6-3CDB76C39867}"/>
              </a:ext>
            </a:extLst>
          </p:cNvPr>
          <p:cNvSpPr>
            <a:spLocks noGrp="1"/>
          </p:cNvSpPr>
          <p:nvPr>
            <p:ph type="title"/>
          </p:nvPr>
        </p:nvSpPr>
        <p:spPr/>
        <p:txBody>
          <a:bodyPr/>
          <a:lstStyle/>
          <a:p>
            <a:r>
              <a:rPr lang="en-US" dirty="0"/>
              <a:t>Spiritual Growth of Believers</a:t>
            </a:r>
          </a:p>
        </p:txBody>
      </p:sp>
      <p:sp>
        <p:nvSpPr>
          <p:cNvPr id="3" name="Content Placeholder 2">
            <a:extLst>
              <a:ext uri="{FF2B5EF4-FFF2-40B4-BE49-F238E27FC236}">
                <a16:creationId xmlns:a16="http://schemas.microsoft.com/office/drawing/2014/main" id="{E56D6CF7-4B98-44C5-BD61-A928552E0638}"/>
              </a:ext>
            </a:extLst>
          </p:cNvPr>
          <p:cNvSpPr>
            <a:spLocks noGrp="1"/>
          </p:cNvSpPr>
          <p:nvPr>
            <p:ph idx="1"/>
          </p:nvPr>
        </p:nvSpPr>
        <p:spPr/>
        <p:txBody>
          <a:bodyPr/>
          <a:lstStyle/>
          <a:p>
            <a:r>
              <a:rPr lang="en-US" dirty="0"/>
              <a:t>Check out the Practical Suggestions page for ways you can make your prayer life more purposeful</a:t>
            </a:r>
          </a:p>
        </p:txBody>
      </p:sp>
      <p:sp>
        <p:nvSpPr>
          <p:cNvPr id="8" name="TextBox 7">
            <a:extLst>
              <a:ext uri="{FF2B5EF4-FFF2-40B4-BE49-F238E27FC236}">
                <a16:creationId xmlns:a16="http://schemas.microsoft.com/office/drawing/2014/main" id="{5530426A-2A76-4A76-8707-A09455C7B669}"/>
              </a:ext>
            </a:extLst>
          </p:cNvPr>
          <p:cNvSpPr txBox="1"/>
          <p:nvPr/>
        </p:nvSpPr>
        <p:spPr>
          <a:xfrm>
            <a:off x="3356976" y="6112701"/>
            <a:ext cx="5436296" cy="369332"/>
          </a:xfrm>
          <a:prstGeom prst="rect">
            <a:avLst/>
          </a:prstGeom>
          <a:noFill/>
        </p:spPr>
        <p:txBody>
          <a:bodyPr wrap="square" rtlCol="0">
            <a:spAutoFit/>
          </a:bodyPr>
          <a:lstStyle/>
          <a:p>
            <a:pPr algn="ctr"/>
            <a:r>
              <a:rPr lang="en-US" dirty="0">
                <a:hlinkClick r:id="rId2"/>
              </a:rPr>
              <a:t>https://tinyurl.com/y3whe3nc</a:t>
            </a:r>
            <a:r>
              <a:rPr lang="en-US" dirty="0"/>
              <a:t> </a:t>
            </a:r>
          </a:p>
        </p:txBody>
      </p:sp>
      <p:pic>
        <p:nvPicPr>
          <p:cNvPr id="10" name="Picture 9">
            <a:extLst>
              <a:ext uri="{FF2B5EF4-FFF2-40B4-BE49-F238E27FC236}">
                <a16:creationId xmlns:a16="http://schemas.microsoft.com/office/drawing/2014/main" id="{2F2CACB0-4A16-4EDE-9C28-125B360F0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691" y="3136726"/>
            <a:ext cx="2669087" cy="2669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660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FD66-7D57-4AA1-85B7-B9EFDFC1EA0D}"/>
              </a:ext>
            </a:extLst>
          </p:cNvPr>
          <p:cNvSpPr>
            <a:spLocks noGrp="1"/>
          </p:cNvSpPr>
          <p:nvPr>
            <p:ph type="title"/>
          </p:nvPr>
        </p:nvSpPr>
        <p:spPr>
          <a:xfrm>
            <a:off x="838200" y="365126"/>
            <a:ext cx="10515600" cy="1012738"/>
          </a:xfrm>
        </p:spPr>
        <p:txBody>
          <a:bodyPr/>
          <a:lstStyle/>
          <a:p>
            <a:r>
              <a:rPr lang="en-US" dirty="0"/>
              <a:t>Applications</a:t>
            </a:r>
          </a:p>
        </p:txBody>
      </p:sp>
      <p:sp>
        <p:nvSpPr>
          <p:cNvPr id="3" name="Content Placeholder 2">
            <a:extLst>
              <a:ext uri="{FF2B5EF4-FFF2-40B4-BE49-F238E27FC236}">
                <a16:creationId xmlns:a16="http://schemas.microsoft.com/office/drawing/2014/main" id="{FA495E6D-FA7C-4C55-8127-EBBA2A5CF33B}"/>
              </a:ext>
            </a:extLst>
          </p:cNvPr>
          <p:cNvSpPr>
            <a:spLocks noGrp="1"/>
          </p:cNvSpPr>
          <p:nvPr>
            <p:ph idx="1"/>
          </p:nvPr>
        </p:nvSpPr>
        <p:spPr>
          <a:xfrm>
            <a:off x="850726" y="1537526"/>
            <a:ext cx="10515600" cy="4351338"/>
          </a:xfrm>
        </p:spPr>
        <p:txBody>
          <a:bodyPr/>
          <a:lstStyle/>
          <a:p>
            <a:r>
              <a:rPr lang="en-US" dirty="0"/>
              <a:t>Morning prayer. </a:t>
            </a:r>
          </a:p>
          <a:p>
            <a:pPr lvl="1"/>
            <a:r>
              <a:rPr lang="en-US" dirty="0"/>
              <a:t>Prayer is like a muscle; if you don’t use it, it atrophies and gets weak. </a:t>
            </a:r>
          </a:p>
          <a:p>
            <a:pPr lvl="1"/>
            <a:r>
              <a:rPr lang="en-US" dirty="0"/>
              <a:t>If you never or rarely pray, commit to begin each day in prayer this week. </a:t>
            </a:r>
          </a:p>
          <a:p>
            <a:pPr lvl="1"/>
            <a:r>
              <a:rPr lang="en-US" dirty="0"/>
              <a:t>Before you get moving each morning and before you pick up your smart phone, pause and pray. </a:t>
            </a:r>
          </a:p>
          <a:p>
            <a:pPr lvl="1"/>
            <a:r>
              <a:rPr lang="en-US" dirty="0"/>
              <a:t>Pray that God would strengthen and use you throughout the day. Pray for your pastor and leaders in your church. Then pray for believers around you.</a:t>
            </a:r>
          </a:p>
          <a:p>
            <a:endParaRPr lang="en-US" dirty="0"/>
          </a:p>
        </p:txBody>
      </p:sp>
    </p:spTree>
    <p:extLst>
      <p:ext uri="{BB962C8B-B14F-4D97-AF65-F5344CB8AC3E}">
        <p14:creationId xmlns:p14="http://schemas.microsoft.com/office/powerpoint/2010/main" val="408215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0BEC0-ABD5-4C80-BDAA-48E833BF4528}"/>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272ECB96-1A05-4419-A8C7-27C833A4B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494" y="1151500"/>
            <a:ext cx="7090263" cy="4816257"/>
          </a:xfrm>
          <a:prstGeom prst="rect">
            <a:avLst/>
          </a:prstGeom>
        </p:spPr>
      </p:pic>
      <p:sp>
        <p:nvSpPr>
          <p:cNvPr id="7" name="TextBox 6">
            <a:extLst>
              <a:ext uri="{FF2B5EF4-FFF2-40B4-BE49-F238E27FC236}">
                <a16:creationId xmlns:a16="http://schemas.microsoft.com/office/drawing/2014/main" id="{B6E2B5CA-5632-4E3F-A839-91D72E0A7356}"/>
              </a:ext>
            </a:extLst>
          </p:cNvPr>
          <p:cNvSpPr txBox="1"/>
          <p:nvPr/>
        </p:nvSpPr>
        <p:spPr>
          <a:xfrm>
            <a:off x="4037610" y="5688281"/>
            <a:ext cx="383573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46540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FD66-7D57-4AA1-85B7-B9EFDFC1EA0D}"/>
              </a:ext>
            </a:extLst>
          </p:cNvPr>
          <p:cNvSpPr>
            <a:spLocks noGrp="1"/>
          </p:cNvSpPr>
          <p:nvPr>
            <p:ph type="title"/>
          </p:nvPr>
        </p:nvSpPr>
        <p:spPr/>
        <p:txBody>
          <a:bodyPr/>
          <a:lstStyle/>
          <a:p>
            <a:r>
              <a:rPr lang="en-US"/>
              <a:t>Applications</a:t>
            </a:r>
          </a:p>
        </p:txBody>
      </p:sp>
      <p:sp>
        <p:nvSpPr>
          <p:cNvPr id="3" name="Content Placeholder 2">
            <a:extLst>
              <a:ext uri="{FF2B5EF4-FFF2-40B4-BE49-F238E27FC236}">
                <a16:creationId xmlns:a16="http://schemas.microsoft.com/office/drawing/2014/main" id="{FA495E6D-FA7C-4C55-8127-EBBA2A5CF33B}"/>
              </a:ext>
            </a:extLst>
          </p:cNvPr>
          <p:cNvSpPr>
            <a:spLocks noGrp="1"/>
          </p:cNvSpPr>
          <p:nvPr>
            <p:ph idx="1"/>
          </p:nvPr>
        </p:nvSpPr>
        <p:spPr/>
        <p:txBody>
          <a:bodyPr/>
          <a:lstStyle/>
          <a:p>
            <a:r>
              <a:rPr lang="en-US" dirty="0"/>
              <a:t>Deeper prayer. </a:t>
            </a:r>
          </a:p>
          <a:p>
            <a:pPr lvl="1"/>
            <a:r>
              <a:rPr lang="en-US" dirty="0"/>
              <a:t>Commit to a regular time of prayer each day that is not rushed or hurried. </a:t>
            </a:r>
          </a:p>
          <a:p>
            <a:pPr lvl="1"/>
            <a:r>
              <a:rPr lang="en-US" dirty="0"/>
              <a:t>Carve out an extended time of prayer where you can sit quietly and talk to God without the demands of your next appointment. </a:t>
            </a:r>
          </a:p>
          <a:p>
            <a:pPr lvl="1"/>
            <a:r>
              <a:rPr lang="en-US" dirty="0"/>
              <a:t>Keep a journal of your prayers. Over time, you can look back and see how God answered them.</a:t>
            </a:r>
          </a:p>
          <a:p>
            <a:endParaRPr lang="en-US" dirty="0"/>
          </a:p>
        </p:txBody>
      </p:sp>
    </p:spTree>
    <p:extLst>
      <p:ext uri="{BB962C8B-B14F-4D97-AF65-F5344CB8AC3E}">
        <p14:creationId xmlns:p14="http://schemas.microsoft.com/office/powerpoint/2010/main" val="174638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FD66-7D57-4AA1-85B7-B9EFDFC1EA0D}"/>
              </a:ext>
            </a:extLst>
          </p:cNvPr>
          <p:cNvSpPr>
            <a:spLocks noGrp="1"/>
          </p:cNvSpPr>
          <p:nvPr>
            <p:ph type="title"/>
          </p:nvPr>
        </p:nvSpPr>
        <p:spPr/>
        <p:txBody>
          <a:bodyPr/>
          <a:lstStyle/>
          <a:p>
            <a:r>
              <a:rPr lang="en-US"/>
              <a:t>Applications</a:t>
            </a:r>
          </a:p>
        </p:txBody>
      </p:sp>
      <p:sp>
        <p:nvSpPr>
          <p:cNvPr id="3" name="Content Placeholder 2">
            <a:extLst>
              <a:ext uri="{FF2B5EF4-FFF2-40B4-BE49-F238E27FC236}">
                <a16:creationId xmlns:a16="http://schemas.microsoft.com/office/drawing/2014/main" id="{FA495E6D-FA7C-4C55-8127-EBBA2A5CF33B}"/>
              </a:ext>
            </a:extLst>
          </p:cNvPr>
          <p:cNvSpPr>
            <a:spLocks noGrp="1"/>
          </p:cNvSpPr>
          <p:nvPr>
            <p:ph idx="1"/>
          </p:nvPr>
        </p:nvSpPr>
        <p:spPr>
          <a:xfrm>
            <a:off x="838200" y="2304789"/>
            <a:ext cx="10515600" cy="3872174"/>
          </a:xfrm>
        </p:spPr>
        <p:txBody>
          <a:bodyPr/>
          <a:lstStyle/>
          <a:p>
            <a:r>
              <a:rPr lang="en-US" dirty="0"/>
              <a:t>Focused prayer. </a:t>
            </a:r>
          </a:p>
          <a:p>
            <a:pPr lvl="1"/>
            <a:r>
              <a:rPr lang="en-US" dirty="0"/>
              <a:t>Created a detailed list based on the three ways this session identified that we can pray for each other. </a:t>
            </a:r>
          </a:p>
          <a:p>
            <a:pPr lvl="1"/>
            <a:r>
              <a:rPr lang="en-US" dirty="0"/>
              <a:t>List people in your life for whom you want to pray these specific prayers. </a:t>
            </a:r>
          </a:p>
          <a:p>
            <a:endParaRPr lang="en-US" dirty="0"/>
          </a:p>
        </p:txBody>
      </p:sp>
    </p:spTree>
    <p:extLst>
      <p:ext uri="{BB962C8B-B14F-4D97-AF65-F5344CB8AC3E}">
        <p14:creationId xmlns:p14="http://schemas.microsoft.com/office/powerpoint/2010/main" val="393533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B6C6B-A338-4338-86BE-2D6D94668D13}"/>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FF1FD84E-7EE3-4F62-B349-7E83BA04B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232" y="2555311"/>
            <a:ext cx="3300069" cy="2650494"/>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10" name="Picture 9">
            <a:extLst>
              <a:ext uri="{FF2B5EF4-FFF2-40B4-BE49-F238E27FC236}">
                <a16:creationId xmlns:a16="http://schemas.microsoft.com/office/drawing/2014/main" id="{7278B08C-88C6-488A-BBB6-A8CB6F3C8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051" y="1462912"/>
            <a:ext cx="1824877" cy="2880666"/>
          </a:xfrm>
          <a:prstGeom prst="rect">
            <a:avLst/>
          </a:prstGeom>
        </p:spPr>
      </p:pic>
      <p:sp>
        <p:nvSpPr>
          <p:cNvPr id="11" name="Speech Bubble: Rectangle with Corners Rounded 10">
            <a:extLst>
              <a:ext uri="{FF2B5EF4-FFF2-40B4-BE49-F238E27FC236}">
                <a16:creationId xmlns:a16="http://schemas.microsoft.com/office/drawing/2014/main" id="{532947C9-DCC9-46AD-8F0B-9DFFD79D6E48}"/>
              </a:ext>
            </a:extLst>
          </p:cNvPr>
          <p:cNvSpPr/>
          <p:nvPr/>
        </p:nvSpPr>
        <p:spPr>
          <a:xfrm>
            <a:off x="3695177" y="1753644"/>
            <a:ext cx="3858017" cy="2630466"/>
          </a:xfrm>
          <a:prstGeom prst="wedgeRoundRectCallout">
            <a:avLst>
              <a:gd name="adj1" fmla="val -75703"/>
              <a:gd name="adj2" fmla="val 176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Humph!  Our school finally mandated masks.  I guess it will help.  But you need more than a mask to do find all the words. Humph!  And if you don’t, you can expect to come up with another book report!  Use the QR code to find what help might be available.   </a:t>
            </a:r>
          </a:p>
        </p:txBody>
      </p:sp>
      <p:pic>
        <p:nvPicPr>
          <p:cNvPr id="3074" name="Picture 1">
            <a:extLst>
              <a:ext uri="{FF2B5EF4-FFF2-40B4-BE49-F238E27FC236}">
                <a16:creationId xmlns:a16="http://schemas.microsoft.com/office/drawing/2014/main" id="{94E9CE63-9EC4-485E-A3D8-FC6385EFB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626" y="4578351"/>
            <a:ext cx="1648672" cy="164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25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Pray</a:t>
            </a:r>
          </a:p>
        </p:txBody>
      </p:sp>
      <p:sp>
        <p:nvSpPr>
          <p:cNvPr id="3" name="Subtitle 2"/>
          <p:cNvSpPr>
            <a:spLocks noGrp="1"/>
          </p:cNvSpPr>
          <p:nvPr>
            <p:ph type="subTitle" idx="1"/>
          </p:nvPr>
        </p:nvSpPr>
        <p:spPr>
          <a:xfrm>
            <a:off x="1524000" y="3764478"/>
            <a:ext cx="9144000" cy="1493322"/>
          </a:xfrm>
        </p:spPr>
        <p:txBody>
          <a:bodyPr/>
          <a:lstStyle/>
          <a:p>
            <a:r>
              <a:rPr lang="en-US" dirty="0"/>
              <a:t>November 15</a:t>
            </a:r>
          </a:p>
        </p:txBody>
      </p:sp>
    </p:spTree>
    <p:extLst>
      <p:ext uri="{BB962C8B-B14F-4D97-AF65-F5344CB8AC3E}">
        <p14:creationId xmlns:p14="http://schemas.microsoft.com/office/powerpoint/2010/main" val="319083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7F4F-A41F-4899-93C3-2F50811FB4FD}"/>
              </a:ext>
            </a:extLst>
          </p:cNvPr>
          <p:cNvSpPr>
            <a:spLocks noGrp="1"/>
          </p:cNvSpPr>
          <p:nvPr>
            <p:ph type="title"/>
          </p:nvPr>
        </p:nvSpPr>
        <p:spPr/>
        <p:txBody>
          <a:bodyPr/>
          <a:lstStyle/>
          <a:p>
            <a:r>
              <a:rPr lang="en-US" dirty="0"/>
              <a:t>Be honest, now …</a:t>
            </a:r>
          </a:p>
        </p:txBody>
      </p:sp>
      <p:sp>
        <p:nvSpPr>
          <p:cNvPr id="3" name="Content Placeholder 2">
            <a:extLst>
              <a:ext uri="{FF2B5EF4-FFF2-40B4-BE49-F238E27FC236}">
                <a16:creationId xmlns:a16="http://schemas.microsoft.com/office/drawing/2014/main" id="{AA25AD51-1508-4170-9161-FE5959C077BB}"/>
              </a:ext>
            </a:extLst>
          </p:cNvPr>
          <p:cNvSpPr>
            <a:spLocks noGrp="1"/>
          </p:cNvSpPr>
          <p:nvPr>
            <p:ph idx="1"/>
          </p:nvPr>
        </p:nvSpPr>
        <p:spPr/>
        <p:txBody>
          <a:bodyPr/>
          <a:lstStyle/>
          <a:p>
            <a:r>
              <a:rPr lang="en-US" dirty="0"/>
              <a:t>What would we learn about you from your recent calls or social media interactions?</a:t>
            </a:r>
          </a:p>
          <a:p>
            <a:endParaRPr lang="en-US" dirty="0"/>
          </a:p>
          <a:p>
            <a:r>
              <a:rPr lang="en-US" dirty="0">
                <a:solidFill>
                  <a:srgbClr val="C00000"/>
                </a:solidFill>
              </a:rPr>
              <a:t>We all have a variety of friends and interests.</a:t>
            </a:r>
          </a:p>
          <a:p>
            <a:pPr lvl="1"/>
            <a:r>
              <a:rPr lang="en-US" dirty="0">
                <a:solidFill>
                  <a:srgbClr val="C00000"/>
                </a:solidFill>
              </a:rPr>
              <a:t>We like to follow people we know and share our views</a:t>
            </a:r>
          </a:p>
          <a:p>
            <a:pPr lvl="1"/>
            <a:r>
              <a:rPr lang="en-US" dirty="0">
                <a:solidFill>
                  <a:srgbClr val="C00000"/>
                </a:solidFill>
              </a:rPr>
              <a:t>This week we look at God’s challenge to pray for the salvation and spiritual growth of these same people.</a:t>
            </a:r>
          </a:p>
          <a:p>
            <a:endParaRPr lang="en-US" dirty="0"/>
          </a:p>
        </p:txBody>
      </p:sp>
      <p:grpSp>
        <p:nvGrpSpPr>
          <p:cNvPr id="4" name="Group 3">
            <a:extLst>
              <a:ext uri="{FF2B5EF4-FFF2-40B4-BE49-F238E27FC236}">
                <a16:creationId xmlns:a16="http://schemas.microsoft.com/office/drawing/2014/main" id="{3BA0DB5F-A37E-47F0-B12F-22AD9D4E99F8}"/>
              </a:ext>
            </a:extLst>
          </p:cNvPr>
          <p:cNvGrpSpPr/>
          <p:nvPr/>
        </p:nvGrpSpPr>
        <p:grpSpPr>
          <a:xfrm>
            <a:off x="1411267" y="3109865"/>
            <a:ext cx="9736896" cy="3008056"/>
            <a:chOff x="1411267" y="3109865"/>
            <a:chExt cx="9736896" cy="3008056"/>
          </a:xfrm>
        </p:grpSpPr>
        <p:pic>
          <p:nvPicPr>
            <p:cNvPr id="1026" name="Picture 2" descr="Handyman, Furniture Assembly, Drill, Power Drill">
              <a:extLst>
                <a:ext uri="{FF2B5EF4-FFF2-40B4-BE49-F238E27FC236}">
                  <a16:creationId xmlns:a16="http://schemas.microsoft.com/office/drawing/2014/main" id="{2C6F388E-9126-4233-9F5B-A5F23819C1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6370">
              <a:off x="1411267" y="3407079"/>
              <a:ext cx="2951444" cy="1967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3A347A9-8E44-48A7-B84C-CD2EF255D337}"/>
                </a:ext>
              </a:extLst>
            </p:cNvPr>
            <p:cNvPicPr>
              <a:picLocks noChangeAspect="1"/>
            </p:cNvPicPr>
            <p:nvPr/>
          </p:nvPicPr>
          <p:blipFill>
            <a:blip r:embed="rId3"/>
            <a:stretch>
              <a:fillRect/>
            </a:stretch>
          </p:blipFill>
          <p:spPr>
            <a:xfrm rot="20490664">
              <a:off x="8074506" y="3376846"/>
              <a:ext cx="3073657" cy="1721248"/>
            </a:xfrm>
            <a:prstGeom prst="rect">
              <a:avLst/>
            </a:prstGeom>
            <a:ln>
              <a:noFill/>
            </a:ln>
            <a:effectLst>
              <a:outerShdw blurRad="292100" dist="139700" dir="2700000" algn="tl" rotWithShape="0">
                <a:srgbClr val="333333">
                  <a:alpha val="65000"/>
                </a:srgbClr>
              </a:outerShdw>
            </a:effectLst>
          </p:spPr>
        </p:pic>
        <p:pic>
          <p:nvPicPr>
            <p:cNvPr id="2050" name="Picture 2">
              <a:extLst>
                <a:ext uri="{FF2B5EF4-FFF2-40B4-BE49-F238E27FC236}">
                  <a16:creationId xmlns:a16="http://schemas.microsoft.com/office/drawing/2014/main" id="{67C9FE45-17DB-4DD5-9D8F-A84D183D79D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1" b="89844" l="2782" r="93704">
                          <a14:foregroundMark x1="6735" y1="43164" x2="6735" y2="43164"/>
                          <a14:foregroundMark x1="2928" y1="47461" x2="2928" y2="47461"/>
                          <a14:foregroundMark x1="93704" y1="46484" x2="93704" y2="46484"/>
                        </a14:backgroundRemoval>
                      </a14:imgEffect>
                    </a14:imgLayer>
                  </a14:imgProps>
                </a:ext>
                <a:ext uri="{28A0092B-C50C-407E-A947-70E740481C1C}">
                  <a14:useLocalDpi xmlns:a14="http://schemas.microsoft.com/office/drawing/2010/main" val="0"/>
                </a:ext>
              </a:extLst>
            </a:blip>
            <a:srcRect/>
            <a:stretch>
              <a:fillRect/>
            </a:stretch>
          </p:blipFill>
          <p:spPr bwMode="auto">
            <a:xfrm rot="766082">
              <a:off x="4246322" y="3109865"/>
              <a:ext cx="4012700" cy="300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70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FF1E-348C-4C05-A2A1-8B1A3994212A}"/>
              </a:ext>
            </a:extLst>
          </p:cNvPr>
          <p:cNvSpPr>
            <a:spLocks noGrp="1"/>
          </p:cNvSpPr>
          <p:nvPr>
            <p:ph type="title"/>
          </p:nvPr>
        </p:nvSpPr>
        <p:spPr/>
        <p:txBody>
          <a:bodyPr/>
          <a:lstStyle/>
          <a:p>
            <a:r>
              <a:rPr lang="en-US" dirty="0"/>
              <a:t>Listen for why Paul prays.</a:t>
            </a:r>
          </a:p>
        </p:txBody>
      </p:sp>
      <p:sp>
        <p:nvSpPr>
          <p:cNvPr id="3" name="Content Placeholder 2">
            <a:extLst>
              <a:ext uri="{FF2B5EF4-FFF2-40B4-BE49-F238E27FC236}">
                <a16:creationId xmlns:a16="http://schemas.microsoft.com/office/drawing/2014/main" id="{1F62D36B-9455-4A58-9218-EF0650B97439}"/>
              </a:ext>
            </a:extLst>
          </p:cNvPr>
          <p:cNvSpPr>
            <a:spLocks noGrp="1"/>
          </p:cNvSpPr>
          <p:nvPr>
            <p:ph idx="1"/>
          </p:nvPr>
        </p:nvSpPr>
        <p:spPr>
          <a:xfrm>
            <a:off x="838200" y="1700365"/>
            <a:ext cx="10515600" cy="4351338"/>
          </a:xfrm>
        </p:spPr>
        <p:txBody>
          <a:bodyPr/>
          <a:lstStyle/>
          <a:p>
            <a:pPr marL="0" indent="0" algn="ctr">
              <a:buNone/>
            </a:pPr>
            <a:r>
              <a:rPr lang="en-US" dirty="0"/>
              <a:t>Colossians 1:3-6a (NIV)  We always thank God, the Father of our Lord Jesus Christ, when we pray for you, 4  because we have heard of your faith in Christ Jesus and of the love you have for all the saints-- 5  the faith and love that spring from the hope that is stored up for you in heaven and that you have already heard about in the word of truth, the gospel that has come to you.</a:t>
            </a:r>
          </a:p>
        </p:txBody>
      </p:sp>
      <p:pic>
        <p:nvPicPr>
          <p:cNvPr id="5" name="Picture 4">
            <a:extLst>
              <a:ext uri="{FF2B5EF4-FFF2-40B4-BE49-F238E27FC236}">
                <a16:creationId xmlns:a16="http://schemas.microsoft.com/office/drawing/2014/main" id="{6EFCA1CA-E94B-477C-95F5-FEEC1D1E4665}"/>
              </a:ext>
            </a:extLst>
          </p:cNvPr>
          <p:cNvPicPr>
            <a:picLocks noChangeAspect="1"/>
          </p:cNvPicPr>
          <p:nvPr/>
        </p:nvPicPr>
        <p:blipFill>
          <a:blip r:embed="rId2"/>
          <a:stretch>
            <a:fillRect/>
          </a:stretch>
        </p:blipFill>
        <p:spPr>
          <a:xfrm>
            <a:off x="4703965" y="5861741"/>
            <a:ext cx="2287747" cy="363693"/>
          </a:xfrm>
          <a:prstGeom prst="rect">
            <a:avLst/>
          </a:prstGeom>
        </p:spPr>
      </p:pic>
    </p:spTree>
    <p:extLst>
      <p:ext uri="{BB962C8B-B14F-4D97-AF65-F5344CB8AC3E}">
        <p14:creationId xmlns:p14="http://schemas.microsoft.com/office/powerpoint/2010/main" val="5363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7E65-C5C2-4417-8DF6-404F05C92E1F}"/>
              </a:ext>
            </a:extLst>
          </p:cNvPr>
          <p:cNvSpPr>
            <a:spLocks noGrp="1"/>
          </p:cNvSpPr>
          <p:nvPr>
            <p:ph type="title"/>
          </p:nvPr>
        </p:nvSpPr>
        <p:spPr/>
        <p:txBody>
          <a:bodyPr/>
          <a:lstStyle/>
          <a:p>
            <a:r>
              <a:rPr lang="en-US" dirty="0"/>
              <a:t>Thankful for Other Believers</a:t>
            </a:r>
          </a:p>
        </p:txBody>
      </p:sp>
      <p:sp>
        <p:nvSpPr>
          <p:cNvPr id="3" name="Content Placeholder 2">
            <a:extLst>
              <a:ext uri="{FF2B5EF4-FFF2-40B4-BE49-F238E27FC236}">
                <a16:creationId xmlns:a16="http://schemas.microsoft.com/office/drawing/2014/main" id="{BA46E9E1-EF66-4D0B-892E-D33D131A346C}"/>
              </a:ext>
            </a:extLst>
          </p:cNvPr>
          <p:cNvSpPr>
            <a:spLocks noGrp="1"/>
          </p:cNvSpPr>
          <p:nvPr>
            <p:ph idx="1"/>
          </p:nvPr>
        </p:nvSpPr>
        <p:spPr/>
        <p:txBody>
          <a:bodyPr/>
          <a:lstStyle/>
          <a:p>
            <a:r>
              <a:rPr lang="en-US" dirty="0"/>
              <a:t>What is the nature of the prayer with which Paul began his letter to the Colossians? </a:t>
            </a:r>
          </a:p>
          <a:p>
            <a:r>
              <a:rPr lang="en-US" dirty="0"/>
              <a:t>What moved him to pray with such gratitude? </a:t>
            </a:r>
          </a:p>
          <a:p>
            <a:r>
              <a:rPr lang="en-US" dirty="0"/>
              <a:t>What was the source of the hope Paul saw in the Colossians? </a:t>
            </a:r>
          </a:p>
          <a:p>
            <a:r>
              <a:rPr lang="en-US" dirty="0"/>
              <a:t>How might your prayer life be different if you focused on thanking God for other believers?</a:t>
            </a:r>
          </a:p>
        </p:txBody>
      </p:sp>
    </p:spTree>
    <p:extLst>
      <p:ext uri="{BB962C8B-B14F-4D97-AF65-F5344CB8AC3E}">
        <p14:creationId xmlns:p14="http://schemas.microsoft.com/office/powerpoint/2010/main" val="33647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6B7C-AA9F-48B3-BC81-BBB679688DFF}"/>
              </a:ext>
            </a:extLst>
          </p:cNvPr>
          <p:cNvSpPr>
            <a:spLocks noGrp="1"/>
          </p:cNvSpPr>
          <p:nvPr>
            <p:ph type="title"/>
          </p:nvPr>
        </p:nvSpPr>
        <p:spPr/>
        <p:txBody>
          <a:bodyPr/>
          <a:lstStyle/>
          <a:p>
            <a:r>
              <a:rPr lang="en-US" dirty="0"/>
              <a:t>Thankful for Other Believers</a:t>
            </a:r>
          </a:p>
        </p:txBody>
      </p:sp>
      <p:sp>
        <p:nvSpPr>
          <p:cNvPr id="3" name="Content Placeholder 2">
            <a:extLst>
              <a:ext uri="{FF2B5EF4-FFF2-40B4-BE49-F238E27FC236}">
                <a16:creationId xmlns:a16="http://schemas.microsoft.com/office/drawing/2014/main" id="{EE6F4BCA-B37E-416B-9E37-1DB27594719E}"/>
              </a:ext>
            </a:extLst>
          </p:cNvPr>
          <p:cNvSpPr>
            <a:spLocks noGrp="1"/>
          </p:cNvSpPr>
          <p:nvPr>
            <p:ph idx="1"/>
          </p:nvPr>
        </p:nvSpPr>
        <p:spPr/>
        <p:txBody>
          <a:bodyPr/>
          <a:lstStyle/>
          <a:p>
            <a:r>
              <a:rPr lang="en-US" dirty="0"/>
              <a:t>When have you been thankful and encouraged by the prayers of others?</a:t>
            </a:r>
          </a:p>
          <a:p>
            <a:r>
              <a:rPr lang="en-US" dirty="0"/>
              <a:t>What do you find appealing about the way Paul started his letter to the Colossians?</a:t>
            </a:r>
          </a:p>
        </p:txBody>
      </p:sp>
    </p:spTree>
    <p:extLst>
      <p:ext uri="{BB962C8B-B14F-4D97-AF65-F5344CB8AC3E}">
        <p14:creationId xmlns:p14="http://schemas.microsoft.com/office/powerpoint/2010/main" val="33888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6B7C-AA9F-48B3-BC81-BBB679688DFF}"/>
              </a:ext>
            </a:extLst>
          </p:cNvPr>
          <p:cNvSpPr>
            <a:spLocks noGrp="1"/>
          </p:cNvSpPr>
          <p:nvPr>
            <p:ph type="title"/>
          </p:nvPr>
        </p:nvSpPr>
        <p:spPr/>
        <p:txBody>
          <a:bodyPr/>
          <a:lstStyle/>
          <a:p>
            <a:r>
              <a:rPr lang="en-US" dirty="0"/>
              <a:t>Thankful for Other Believers</a:t>
            </a:r>
          </a:p>
        </p:txBody>
      </p:sp>
      <p:sp>
        <p:nvSpPr>
          <p:cNvPr id="3" name="Content Placeholder 2">
            <a:extLst>
              <a:ext uri="{FF2B5EF4-FFF2-40B4-BE49-F238E27FC236}">
                <a16:creationId xmlns:a16="http://schemas.microsoft.com/office/drawing/2014/main" id="{EE6F4BCA-B37E-416B-9E37-1DB27594719E}"/>
              </a:ext>
            </a:extLst>
          </p:cNvPr>
          <p:cNvSpPr>
            <a:spLocks noGrp="1"/>
          </p:cNvSpPr>
          <p:nvPr>
            <p:ph idx="1"/>
          </p:nvPr>
        </p:nvSpPr>
        <p:spPr/>
        <p:txBody>
          <a:bodyPr/>
          <a:lstStyle/>
          <a:p>
            <a:r>
              <a:rPr lang="en-US" dirty="0"/>
              <a:t>Why do you suppose Paul praised a group of Christians he had never met? </a:t>
            </a:r>
          </a:p>
          <a:p>
            <a:r>
              <a:rPr lang="en-US" dirty="0"/>
              <a:t>When we pray for those with whom we share a common faith in Christ Jesus, what kinds of things can we be thankful for?</a:t>
            </a:r>
          </a:p>
        </p:txBody>
      </p:sp>
    </p:spTree>
    <p:extLst>
      <p:ext uri="{BB962C8B-B14F-4D97-AF65-F5344CB8AC3E}">
        <p14:creationId xmlns:p14="http://schemas.microsoft.com/office/powerpoint/2010/main" val="371995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C0E1-6E16-45E4-8B73-5F33374C8424}"/>
              </a:ext>
            </a:extLst>
          </p:cNvPr>
          <p:cNvSpPr>
            <a:spLocks noGrp="1"/>
          </p:cNvSpPr>
          <p:nvPr>
            <p:ph type="title"/>
          </p:nvPr>
        </p:nvSpPr>
        <p:spPr/>
        <p:txBody>
          <a:bodyPr/>
          <a:lstStyle/>
          <a:p>
            <a:pPr algn="l"/>
            <a:r>
              <a:rPr lang="en-US" dirty="0"/>
              <a:t>Listen for whom to pray for.</a:t>
            </a:r>
          </a:p>
        </p:txBody>
      </p:sp>
      <p:sp>
        <p:nvSpPr>
          <p:cNvPr id="3" name="Content Placeholder 2">
            <a:extLst>
              <a:ext uri="{FF2B5EF4-FFF2-40B4-BE49-F238E27FC236}">
                <a16:creationId xmlns:a16="http://schemas.microsoft.com/office/drawing/2014/main" id="{5A64342A-D2ED-4318-A6F3-2C28768E50D3}"/>
              </a:ext>
            </a:extLst>
          </p:cNvPr>
          <p:cNvSpPr>
            <a:spLocks noGrp="1"/>
          </p:cNvSpPr>
          <p:nvPr>
            <p:ph idx="1"/>
          </p:nvPr>
        </p:nvSpPr>
        <p:spPr/>
        <p:txBody>
          <a:bodyPr/>
          <a:lstStyle/>
          <a:p>
            <a:pPr marL="0" indent="0" algn="ctr">
              <a:buNone/>
            </a:pPr>
            <a:r>
              <a:rPr lang="en-US" dirty="0"/>
              <a:t>Colossians 1:6b-8 (NIV) All over the world this gospel is bearing fruit and growing, just as it has been doing among you since the day you heard it and understood God's grace in all its truth. 7  You learned it from Epaphras, our dear fellow servant, who is a faithful minister of Christ on our behalf, 8  and who also told us of your love in the Spirit.</a:t>
            </a:r>
          </a:p>
        </p:txBody>
      </p:sp>
      <p:pic>
        <p:nvPicPr>
          <p:cNvPr id="4" name="Picture 3">
            <a:extLst>
              <a:ext uri="{FF2B5EF4-FFF2-40B4-BE49-F238E27FC236}">
                <a16:creationId xmlns:a16="http://schemas.microsoft.com/office/drawing/2014/main" id="{8F71BA8E-D7E2-45B6-8FE7-4522756C48C8}"/>
              </a:ext>
            </a:extLst>
          </p:cNvPr>
          <p:cNvPicPr>
            <a:picLocks noChangeAspect="1"/>
          </p:cNvPicPr>
          <p:nvPr/>
        </p:nvPicPr>
        <p:blipFill>
          <a:blip r:embed="rId2"/>
          <a:stretch>
            <a:fillRect/>
          </a:stretch>
        </p:blipFill>
        <p:spPr>
          <a:xfrm>
            <a:off x="4703965" y="5698903"/>
            <a:ext cx="2287747" cy="363693"/>
          </a:xfrm>
          <a:prstGeom prst="rect">
            <a:avLst/>
          </a:prstGeom>
        </p:spPr>
      </p:pic>
    </p:spTree>
    <p:extLst>
      <p:ext uri="{BB962C8B-B14F-4D97-AF65-F5344CB8AC3E}">
        <p14:creationId xmlns:p14="http://schemas.microsoft.com/office/powerpoint/2010/main" val="32065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B7AF-4175-47EF-8390-B007A2B2CA26}"/>
              </a:ext>
            </a:extLst>
          </p:cNvPr>
          <p:cNvSpPr>
            <a:spLocks noGrp="1"/>
          </p:cNvSpPr>
          <p:nvPr>
            <p:ph type="title"/>
          </p:nvPr>
        </p:nvSpPr>
        <p:spPr>
          <a:xfrm>
            <a:off x="651353" y="365125"/>
            <a:ext cx="11010379" cy="1325563"/>
          </a:xfrm>
        </p:spPr>
        <p:txBody>
          <a:bodyPr/>
          <a:lstStyle/>
          <a:p>
            <a:r>
              <a:rPr lang="en-US" dirty="0"/>
              <a:t>Those Who Minister And Spread the Gospel</a:t>
            </a:r>
          </a:p>
        </p:txBody>
      </p:sp>
      <p:sp>
        <p:nvSpPr>
          <p:cNvPr id="3" name="Content Placeholder 2">
            <a:extLst>
              <a:ext uri="{FF2B5EF4-FFF2-40B4-BE49-F238E27FC236}">
                <a16:creationId xmlns:a16="http://schemas.microsoft.com/office/drawing/2014/main" id="{2E3AE229-ED04-4C35-914D-3E0360A7A11B}"/>
              </a:ext>
            </a:extLst>
          </p:cNvPr>
          <p:cNvSpPr>
            <a:spLocks noGrp="1"/>
          </p:cNvSpPr>
          <p:nvPr>
            <p:ph idx="1"/>
          </p:nvPr>
        </p:nvSpPr>
        <p:spPr>
          <a:xfrm>
            <a:off x="838200" y="1979111"/>
            <a:ext cx="10515600" cy="4197851"/>
          </a:xfrm>
        </p:spPr>
        <p:txBody>
          <a:bodyPr/>
          <a:lstStyle/>
          <a:p>
            <a:r>
              <a:rPr lang="en-US" dirty="0"/>
              <a:t>What effect does the gospel have when it is faithfully declared? What action words did Paul use to define the response of the Colossians to the gospel? </a:t>
            </a:r>
          </a:p>
          <a:p>
            <a:r>
              <a:rPr lang="en-US" dirty="0"/>
              <a:t>What is the importance of each of these actions to functioning effectively as a Christian?</a:t>
            </a:r>
          </a:p>
        </p:txBody>
      </p:sp>
    </p:spTree>
    <p:extLst>
      <p:ext uri="{BB962C8B-B14F-4D97-AF65-F5344CB8AC3E}">
        <p14:creationId xmlns:p14="http://schemas.microsoft.com/office/powerpoint/2010/main" val="30911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89</TotalTime>
  <Words>1202</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Committed to Pray</vt:lpstr>
      <vt:lpstr>Video Introduction</vt:lpstr>
      <vt:lpstr>Be honest, now …</vt:lpstr>
      <vt:lpstr>Listen for why Paul prays.</vt:lpstr>
      <vt:lpstr>Thankful for Other Believers</vt:lpstr>
      <vt:lpstr>Thankful for Other Believers</vt:lpstr>
      <vt:lpstr>Thankful for Other Believers</vt:lpstr>
      <vt:lpstr>Listen for whom to pray for.</vt:lpstr>
      <vt:lpstr>Those Who Minister And Spread the Gospel</vt:lpstr>
      <vt:lpstr>Those Who Minister And Spread the Gospel</vt:lpstr>
      <vt:lpstr>Those Who Minister And Spread the Gospel</vt:lpstr>
      <vt:lpstr>Listen for prayer for the Colossian church.</vt:lpstr>
      <vt:lpstr>Listen for prayer for the Colossian church.</vt:lpstr>
      <vt:lpstr>Spiritual Growth of Believers</vt:lpstr>
      <vt:lpstr>Spiritual Growth of Believers</vt:lpstr>
      <vt:lpstr>Spiritual Growth of Believers</vt:lpstr>
      <vt:lpstr>Spiritual Growth of Believers</vt:lpstr>
      <vt:lpstr>Spiritual Growth of Believers</vt:lpstr>
      <vt:lpstr>Applications</vt:lpstr>
      <vt:lpstr>Applications</vt:lpstr>
      <vt:lpstr>Applications</vt:lpstr>
      <vt:lpstr>Family Activities</vt:lpstr>
      <vt:lpstr>Committed to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Committed to Pray</dc:title>
  <dc:creator>Steve Armstrong</dc:creator>
  <cp:lastModifiedBy>Steve Armstrong</cp:lastModifiedBy>
  <cp:revision>2</cp:revision>
  <dcterms:created xsi:type="dcterms:W3CDTF">2020-10-30T13:49:32Z</dcterms:created>
  <dcterms:modified xsi:type="dcterms:W3CDTF">2020-10-30T15:19:01Z</dcterms:modified>
</cp:coreProperties>
</file>